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12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3892B-534F-AC54-4CCF-77F3C5EF7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5C4F48-D573-D11C-3509-AAA661A76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102057-FC38-FCB7-6F9C-10598178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1FCF5E-321F-ED70-82D5-E91CAFB3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F7929B-85D6-9049-D12E-10EF8EA3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7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613B4D-59B3-ADF1-7989-71B8E098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C9B953-3ABE-5D9F-1858-590ED484B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3D644D-4BC9-B1D6-FDED-E2A5CFA0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6ADE4D-0DC8-1A1A-3FFE-F7591845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4B8CED-CBFB-9D22-5229-427D58FA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82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3A3DFAD-6599-4EA2-9735-492044728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436536-84B1-73C5-B432-49269A19C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932E82-69BE-E6C4-3CA9-BBA34F56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4EF030-A59A-65E9-790E-83E4E9FA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531F9-43A4-ED91-3499-EA4C93EF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30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5D614D-7DE2-DE2D-C13F-5E76D9DE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5C43E-D0E4-1DA5-28B2-0493D679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D57D67-9BC6-693F-BAC3-00905D21D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4A8EBA-8475-79C1-7CCF-EC727D45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78F6D8-9D0C-494B-0F48-3AA31B25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634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08C04-84DD-0C42-D4DF-C28B62A0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977269-FB76-8D1C-9B18-9DA0CBB7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36DFCA-B92B-91AF-221B-8653B59F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EB51CC5-B9D8-5129-B1AB-085EB23F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E2C87B-EBE6-326A-DACA-CA173839C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312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A50A9-9ED3-0035-E8E8-C729EF92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F4472D-588E-979C-A965-34DAE6236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AEAEF8-63C1-D2C2-3256-07756DE87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8B774E8-71ED-A89A-886B-14C7564A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DFCE5B-CEBD-BA6B-1967-DDB4C615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4FC910-312E-630B-F358-B23BA35D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92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57CBF0-A685-7BEF-B626-018BFAAB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CE0096-62F1-C265-0C26-283E0481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B8B618-526A-4093-6120-87D9A3461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BC3E30-2AE9-E976-F670-B72951406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C7BCDE7-4029-4F80-DD82-F1909569E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D7AB8B-3762-BD61-447F-83004DE3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CAD909-AA3D-EB3D-F2E5-9A58757B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9C4F70-0ADF-9AD0-AEF1-59C51DCB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15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DFBCF1-53A5-D6F4-1321-F3A5450D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FAC6D2-FC45-6C7B-330E-B1390A77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0125ECF-AC8A-75E3-3904-A153CC6E8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4A0B5A-E461-4351-61E4-DC6A89DA4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0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50069-F8DC-6164-6850-799BB1B9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EDCF7E9-96E7-AC2E-A3E7-57E908F6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4CDD49-DC5F-2B57-F178-75D8E8973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3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0BB42-88ED-CC9D-545D-29052FA2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7328ED-D1B0-C1F9-0934-FC62A8F6A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8ECE72-49CC-F463-FA0A-4796BED4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989C575-6E29-B1CE-C53A-581D7530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880219-D091-2E43-FDDD-951FCCB7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2ED0D0-3158-29E4-8C40-5551CAD9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45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95CCE0-9A90-9C06-18F4-19D7C299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1EFD9D-BFC9-87B8-49A0-0E8F4601E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8319EB-C7E0-C0EB-0CD8-EB70EB044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84A741-5591-83A3-A2E6-70C3A739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8CA431-5642-86EC-75D7-F874AE85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2D7F488-E035-2E22-EA24-070772F0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81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BD12A0-1B00-A758-F6D9-4839C9F75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36E258-ECC1-2F68-57F4-7458D0676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33CFBA-81A2-2189-73C4-EEA0F4BCD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A4B60-BDF3-405B-BFB5-EBEA521839A2}" type="datetimeFigureOut">
              <a:rPr lang="zh-TW" altLang="en-US" smtClean="0"/>
              <a:t>2025/5/23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70F60F-8B4C-B22C-8D6A-9820F5C6B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B2E448-C4BF-9310-8644-FABE74BAA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3AD17B-FF0A-4731-A8B8-2B4A8D0005E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82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396F435-F351-EA3D-A85A-B41CEE000505}"/>
              </a:ext>
            </a:extLst>
          </p:cNvPr>
          <p:cNvSpPr txBox="1"/>
          <p:nvPr/>
        </p:nvSpPr>
        <p:spPr>
          <a:xfrm>
            <a:off x="794327" y="424872"/>
            <a:ext cx="8343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無使用</a:t>
            </a:r>
            <a:r>
              <a:rPr lang="en-US" altLang="zh-TW" dirty="0"/>
              <a:t>SENSOR</a:t>
            </a:r>
            <a:r>
              <a:rPr lang="zh-TW" altLang="en-US" dirty="0"/>
              <a:t> 版測試，先將</a:t>
            </a:r>
            <a:r>
              <a:rPr lang="en-US" altLang="zh-TW" dirty="0"/>
              <a:t>init_ADXL357()</a:t>
            </a:r>
            <a:r>
              <a:rPr lang="zh-TW" altLang="en-US" dirty="0"/>
              <a:t>與</a:t>
            </a:r>
            <a:r>
              <a:rPr lang="en-US" altLang="zh-TW" dirty="0"/>
              <a:t>init_ADS122C04_TEMP()</a:t>
            </a:r>
            <a:r>
              <a:rPr lang="zh-TW" altLang="en-US" dirty="0"/>
              <a:t> </a:t>
            </a:r>
            <a:r>
              <a:rPr lang="en-US" altLang="zh-TW" dirty="0"/>
              <a:t>mark</a:t>
            </a:r>
            <a:r>
              <a:rPr lang="zh-TW" altLang="en-US" dirty="0"/>
              <a:t>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讀取當</a:t>
            </a:r>
            <a:r>
              <a:rPr lang="en-US" altLang="zh-TW" dirty="0"/>
              <a:t>SYNC</a:t>
            </a:r>
            <a:r>
              <a:rPr lang="zh-TW" altLang="en-US" dirty="0"/>
              <a:t>來後</a:t>
            </a:r>
            <a:r>
              <a:rPr lang="en-US" altLang="zh-TW" dirty="0"/>
              <a:t>timer</a:t>
            </a:r>
            <a:r>
              <a:rPr lang="zh-TW" altLang="en-US" dirty="0"/>
              <a:t>數值</a:t>
            </a:r>
            <a:r>
              <a:rPr lang="en-US" altLang="zh-TW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07DAB32-4A71-074F-B0FA-D39F86B4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99" y="1185472"/>
            <a:ext cx="5868219" cy="14575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4E90836-7EE3-ED29-5933-6AE403859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792" y="1020659"/>
            <a:ext cx="514422" cy="561100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D68E2EE-D9BA-CBBB-6FEB-85A0CF510A0F}"/>
              </a:ext>
            </a:extLst>
          </p:cNvPr>
          <p:cNvSpPr txBox="1"/>
          <p:nvPr/>
        </p:nvSpPr>
        <p:spPr>
          <a:xfrm>
            <a:off x="1034473" y="3195782"/>
            <a:ext cx="4812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可看到每個數值差距</a:t>
            </a:r>
            <a:r>
              <a:rPr lang="en-US" altLang="zh-TW" dirty="0"/>
              <a:t>100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*</a:t>
            </a:r>
            <a:r>
              <a:rPr lang="en-US" altLang="zh-TW" dirty="0"/>
              <a:t>0.1</a:t>
            </a:r>
            <a:r>
              <a:rPr lang="zh-TW" altLang="en-US" dirty="0"/>
              <a:t> </a:t>
            </a:r>
            <a:r>
              <a:rPr lang="en-US" altLang="zh-TW" dirty="0"/>
              <a:t>ms = 10 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330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8DF38-662C-CE1F-9A08-B703275C9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4DAB81B-2E7D-A652-7473-34E72C1DB3D4}"/>
              </a:ext>
            </a:extLst>
          </p:cNvPr>
          <p:cNvSpPr txBox="1"/>
          <p:nvPr/>
        </p:nvSpPr>
        <p:spPr>
          <a:xfrm>
            <a:off x="609600" y="406400"/>
            <a:ext cx="531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FOG</a:t>
            </a:r>
            <a:r>
              <a:rPr lang="zh-TW" altLang="en-US" dirty="0"/>
              <a:t>模式，這裡先將輸出關掉純粹只有看計算時間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D2DCA96-036F-B46E-E28B-E5207BC1B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844000"/>
              </p:ext>
            </p:extLst>
          </p:nvPr>
        </p:nvGraphicFramePr>
        <p:xfrm>
          <a:off x="6339609" y="1748848"/>
          <a:ext cx="2413001" cy="360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682">
                  <a:extLst>
                    <a:ext uri="{9D8B030D-6E8A-4147-A177-3AD203B41FA5}">
                      <a16:colId xmlns:a16="http://schemas.microsoft.com/office/drawing/2014/main" val="227833598"/>
                    </a:ext>
                  </a:extLst>
                </a:gridCol>
                <a:gridCol w="469283">
                  <a:extLst>
                    <a:ext uri="{9D8B030D-6E8A-4147-A177-3AD203B41FA5}">
                      <a16:colId xmlns:a16="http://schemas.microsoft.com/office/drawing/2014/main" val="3603384002"/>
                    </a:ext>
                  </a:extLst>
                </a:gridCol>
                <a:gridCol w="561237">
                  <a:extLst>
                    <a:ext uri="{9D8B030D-6E8A-4147-A177-3AD203B41FA5}">
                      <a16:colId xmlns:a16="http://schemas.microsoft.com/office/drawing/2014/main" val="2550301706"/>
                    </a:ext>
                  </a:extLst>
                </a:gridCol>
                <a:gridCol w="608799">
                  <a:extLst>
                    <a:ext uri="{9D8B030D-6E8A-4147-A177-3AD203B41FA5}">
                      <a16:colId xmlns:a16="http://schemas.microsoft.com/office/drawing/2014/main" val="290696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time(100us)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464662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289620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34608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289720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857817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289820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57576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289920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94868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290020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1641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290120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168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290220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283591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290320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275826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290420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870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290520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5559017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290620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2374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290720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74423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290820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21777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290920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07068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291020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31433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291120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11862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291220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10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1857091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AE140F80-57B4-1223-6E20-81B218C4861A}"/>
              </a:ext>
            </a:extLst>
          </p:cNvPr>
          <p:cNvSpPr txBox="1"/>
          <p:nvPr/>
        </p:nvSpPr>
        <p:spPr>
          <a:xfrm>
            <a:off x="1034473" y="1748848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可以看到還是可維持 </a:t>
            </a:r>
            <a:r>
              <a:rPr lang="en-US" altLang="zh-TW" dirty="0"/>
              <a:t>10</a:t>
            </a:r>
            <a:r>
              <a:rPr lang="zh-TW" altLang="en-US" dirty="0"/>
              <a:t> </a:t>
            </a:r>
            <a:r>
              <a:rPr lang="en-US" altLang="zh-TW" dirty="0"/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368646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9E1E6-4701-3DEC-2186-03715F58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7927B82-988B-C320-B5EF-993C7803D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90410"/>
              </p:ext>
            </p:extLst>
          </p:nvPr>
        </p:nvGraphicFramePr>
        <p:xfrm>
          <a:off x="7220527" y="1420380"/>
          <a:ext cx="2386017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030">
                  <a:extLst>
                    <a:ext uri="{9D8B030D-6E8A-4147-A177-3AD203B41FA5}">
                      <a16:colId xmlns:a16="http://schemas.microsoft.com/office/drawing/2014/main" val="728118460"/>
                    </a:ext>
                  </a:extLst>
                </a:gridCol>
                <a:gridCol w="464035">
                  <a:extLst>
                    <a:ext uri="{9D8B030D-6E8A-4147-A177-3AD203B41FA5}">
                      <a16:colId xmlns:a16="http://schemas.microsoft.com/office/drawing/2014/main" val="2406430000"/>
                    </a:ext>
                  </a:extLst>
                </a:gridCol>
                <a:gridCol w="554961">
                  <a:extLst>
                    <a:ext uri="{9D8B030D-6E8A-4147-A177-3AD203B41FA5}">
                      <a16:colId xmlns:a16="http://schemas.microsoft.com/office/drawing/2014/main" val="3989441335"/>
                    </a:ext>
                  </a:extLst>
                </a:gridCol>
                <a:gridCol w="601991">
                  <a:extLst>
                    <a:ext uri="{9D8B030D-6E8A-4147-A177-3AD203B41FA5}">
                      <a16:colId xmlns:a16="http://schemas.microsoft.com/office/drawing/2014/main" val="2130776096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time(100us)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dt(ms)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Average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Stdev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3536354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100" u="none" strike="noStrike">
                          <a:effectLst/>
                        </a:rPr>
                        <a:t>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665068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76807967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4673214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287915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20090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65174813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98833342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 dirty="0">
                          <a:effectLst/>
                        </a:rPr>
                        <a:t>20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8834569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37893458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288915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52376494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699901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801261328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23933854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12079875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289915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6259856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4579627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612629771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290515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08825167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290715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57611957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290915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424044032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291115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299360200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291315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418" marR="9418" marT="9418" marB="0" anchor="b"/>
                </a:tc>
                <a:extLst>
                  <a:ext uri="{0D108BD9-81ED-4DB2-BD59-A6C34878D82A}">
                    <a16:rowId xmlns:a16="http://schemas.microsoft.com/office/drawing/2014/main" val="366873671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DA13E357-D77C-9A11-D9C4-605B009B2E5D}"/>
              </a:ext>
            </a:extLst>
          </p:cNvPr>
          <p:cNvSpPr txBox="1"/>
          <p:nvPr/>
        </p:nvSpPr>
        <p:spPr>
          <a:xfrm>
            <a:off x="609600" y="406400"/>
            <a:ext cx="5266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IMU</a:t>
            </a:r>
            <a:r>
              <a:rPr lang="zh-TW" altLang="en-US" dirty="0"/>
              <a:t>模式，這裡先將輸出關掉純粹只有看計算時間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CA944D-CBE7-C2A8-A569-C07BA746E561}"/>
              </a:ext>
            </a:extLst>
          </p:cNvPr>
          <p:cNvSpPr txBox="1"/>
          <p:nvPr/>
        </p:nvSpPr>
        <p:spPr>
          <a:xfrm>
            <a:off x="1034473" y="1748848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可以看到剩下 </a:t>
            </a:r>
            <a:r>
              <a:rPr lang="en-US" altLang="zh-TW" dirty="0"/>
              <a:t>20</a:t>
            </a:r>
            <a:r>
              <a:rPr lang="zh-TW" altLang="en-US" dirty="0"/>
              <a:t> </a:t>
            </a:r>
            <a:r>
              <a:rPr lang="en-US" altLang="zh-TW" dirty="0"/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2097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DFB9E-02E4-310D-557D-5435D858F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709FD95-9266-2B3F-0241-783DF7039C25}"/>
              </a:ext>
            </a:extLst>
          </p:cNvPr>
          <p:cNvSpPr txBox="1"/>
          <p:nvPr/>
        </p:nvSpPr>
        <p:spPr>
          <a:xfrm>
            <a:off x="139148" y="27768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Whie loop() </a:t>
            </a:r>
            <a:r>
              <a:rPr lang="zh-TW" altLang="en-US" u="sng" dirty="0"/>
              <a:t>裡連續測試</a:t>
            </a:r>
            <a:r>
              <a:rPr lang="en-US" altLang="zh-TW" u="sng" dirty="0"/>
              <a:t>:</a:t>
            </a:r>
            <a:endParaRPr lang="zh-TW" altLang="en-US" u="sng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8E2018-987F-E923-3326-20C77EDD4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1" y="1183726"/>
            <a:ext cx="7993107" cy="384461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FCE7F3B-62C5-7D36-D03B-BCE9EBD6B34F}"/>
              </a:ext>
            </a:extLst>
          </p:cNvPr>
          <p:cNvSpPr txBox="1"/>
          <p:nvPr/>
        </p:nvSpPr>
        <p:spPr>
          <a:xfrm>
            <a:off x="536713" y="5387009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10</a:t>
            </a:r>
            <a:r>
              <a:rPr lang="zh-TW" altLang="en-US" dirty="0"/>
              <a:t>次連續取值無等待</a:t>
            </a:r>
            <a:endParaRPr lang="en-US" altLang="zh-TW" dirty="0"/>
          </a:p>
          <a:p>
            <a:r>
              <a:rPr lang="zh-TW" altLang="en-US" dirty="0"/>
              <a:t>可確定解析度夠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82977FB-93D7-EC26-CF6D-56F83CD45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543" y="3429000"/>
            <a:ext cx="5153744" cy="324847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18B51D4-0B47-F10F-20B2-3D4D9CE95BE3}"/>
              </a:ext>
            </a:extLst>
          </p:cNvPr>
          <p:cNvSpPr/>
          <p:nvPr/>
        </p:nvSpPr>
        <p:spPr>
          <a:xfrm>
            <a:off x="6501543" y="4302788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E229D6E-6A93-63E4-A1E9-0B2CC2FB8E06}"/>
              </a:ext>
            </a:extLst>
          </p:cNvPr>
          <p:cNvSpPr/>
          <p:nvPr/>
        </p:nvSpPr>
        <p:spPr>
          <a:xfrm>
            <a:off x="8034297" y="5749715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F782ED1-CC9C-99BC-755E-597B3FDA3CEB}"/>
              </a:ext>
            </a:extLst>
          </p:cNvPr>
          <p:cNvSpPr/>
          <p:nvPr/>
        </p:nvSpPr>
        <p:spPr>
          <a:xfrm>
            <a:off x="10260496" y="5180744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223528-90B9-F720-6AA5-9B0C967F362D}"/>
              </a:ext>
            </a:extLst>
          </p:cNvPr>
          <p:cNvSpPr/>
          <p:nvPr/>
        </p:nvSpPr>
        <p:spPr>
          <a:xfrm>
            <a:off x="8541192" y="3610362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E6B7E1-ABFA-096D-B4F2-731379D5D492}"/>
              </a:ext>
            </a:extLst>
          </p:cNvPr>
          <p:cNvSpPr/>
          <p:nvPr/>
        </p:nvSpPr>
        <p:spPr>
          <a:xfrm>
            <a:off x="9574861" y="6448022"/>
            <a:ext cx="1013791" cy="239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95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8763-58E1-9A7D-7931-E7E03E211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929C4F0-8F31-6282-1444-669E5B1078BE}"/>
              </a:ext>
            </a:extLst>
          </p:cNvPr>
          <p:cNvSpPr txBox="1"/>
          <p:nvPr/>
        </p:nvSpPr>
        <p:spPr>
          <a:xfrm>
            <a:off x="139148" y="277689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Whie loop() </a:t>
            </a:r>
            <a:r>
              <a:rPr lang="zh-TW" altLang="en-US" u="sng" dirty="0"/>
              <a:t>裡連續測試</a:t>
            </a:r>
            <a:r>
              <a:rPr lang="en-US" altLang="zh-TW" u="sng" dirty="0"/>
              <a:t>:</a:t>
            </a:r>
            <a:endParaRPr lang="zh-TW" altLang="en-US" u="sng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0D5F45-0E5A-1D6B-D526-052CE554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968" y="1538023"/>
            <a:ext cx="5096586" cy="378195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3B54DBE-7F75-0439-5531-53283F4AC123}"/>
              </a:ext>
            </a:extLst>
          </p:cNvPr>
          <p:cNvSpPr txBox="1"/>
          <p:nvPr/>
        </p:nvSpPr>
        <p:spPr>
          <a:xfrm>
            <a:off x="337930" y="1053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加法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6555415-679A-E78F-4E90-F6FDC1D6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61" y="2695471"/>
            <a:ext cx="2553056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6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023-474C-42EA-5414-204C98FA5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3E46487-EDDF-0E08-1518-C1F889B0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015" y="284137"/>
            <a:ext cx="5115639" cy="233395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35E3B7-EFB4-C567-BC2A-A2437EF65C94}"/>
              </a:ext>
            </a:extLst>
          </p:cNvPr>
          <p:cNvSpPr txBox="1"/>
          <p:nvPr/>
        </p:nvSpPr>
        <p:spPr>
          <a:xfrm>
            <a:off x="139148" y="277689"/>
            <a:ext cx="2688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測試</a:t>
            </a:r>
            <a:r>
              <a:rPr lang="en-US" altLang="zh-TW" u="sng" dirty="0" err="1"/>
              <a:t>update_sensor_data</a:t>
            </a:r>
            <a:endParaRPr lang="zh-TW" altLang="en-US" u="sng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4C3040C-9999-EBD7-F478-CBB96D72B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697088"/>
              </p:ext>
            </p:extLst>
          </p:nvPr>
        </p:nvGraphicFramePr>
        <p:xfrm>
          <a:off x="680279" y="3429000"/>
          <a:ext cx="1130852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9453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3943372"/>
                    </a:ext>
                  </a:extLst>
                </a:gridCol>
                <a:gridCol w="5889855">
                  <a:extLst>
                    <a:ext uri="{9D8B030D-6E8A-4147-A177-3AD203B41FA5}">
                      <a16:colId xmlns:a16="http://schemas.microsoft.com/office/drawing/2014/main" val="99067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r>
                        <a:rPr lang="zh-TW" alt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浮點數轉換</a:t>
                      </a:r>
                      <a:endParaRPr lang="en-US" altLang="zh-TW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(float)IORD(VARSET_BASE, </a:t>
                      </a:r>
                      <a:r>
                        <a:rPr lang="en-US" altLang="zh-TW" sz="9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i_var_timer</a:t>
                      </a:r>
                      <a:r>
                        <a:rPr lang="en-US" altLang="zh-TW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* COE_TIMER;</a:t>
                      </a:r>
                    </a:p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讀</a:t>
                      </a:r>
                      <a:r>
                        <a:rPr lang="en-US" altLang="zh-TW" dirty="0"/>
                        <a:t>fog err </a:t>
                      </a:r>
                      <a:r>
                        <a:rPr lang="zh-TW" altLang="en-US" dirty="0"/>
                        <a:t>與 </a:t>
                      </a:r>
                      <a:r>
                        <a:rPr lang="en-US" altLang="zh-TW" dirty="0"/>
                        <a:t>step</a:t>
                      </a:r>
                      <a:r>
                        <a:rPr lang="zh-TW" altLang="en-US" dirty="0"/>
                        <a:t>轉浮點數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1*3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900" dirty="0"/>
                        <a:t> data-&gt;</a:t>
                      </a:r>
                      <a:r>
                        <a:rPr lang="en-US" altLang="zh-TW" sz="900" dirty="0" err="1"/>
                        <a:t>fog.fogx.err.int_val</a:t>
                      </a:r>
                      <a:r>
                        <a:rPr lang="en-US" altLang="zh-TW" sz="900" dirty="0"/>
                        <a:t> = IORD(VARSET_BASE, i_var_err_3);</a:t>
                      </a:r>
                    </a:p>
                    <a:p>
                      <a:r>
                        <a:rPr lang="en-US" altLang="zh-TW" sz="900" dirty="0"/>
                        <a:t>    data-&gt;</a:t>
                      </a:r>
                      <a:r>
                        <a:rPr lang="en-US" altLang="zh-TW" sz="900" dirty="0" err="1"/>
                        <a:t>fog.fogx.step.float_val</a:t>
                      </a:r>
                      <a:r>
                        <a:rPr lang="en-US" altLang="zh-TW" sz="900" dirty="0"/>
                        <a:t> = </a:t>
                      </a:r>
                      <a:r>
                        <a:rPr lang="en-US" altLang="zh-TW" sz="900" dirty="0" err="1"/>
                        <a:t>moving_average_update</a:t>
                      </a:r>
                      <a:r>
                        <a:rPr lang="en-US" altLang="zh-TW" sz="900" dirty="0"/>
                        <a:t>(&amp;</a:t>
                      </a:r>
                      <a:r>
                        <a:rPr lang="en-US" altLang="zh-TW" sz="900" dirty="0" err="1"/>
                        <a:t>mz_x</a:t>
                      </a:r>
                      <a:r>
                        <a:rPr lang="en-US" altLang="zh-TW" sz="900" dirty="0"/>
                        <a:t>, (float)IORD(VARSET_BASE, i_var_step_3));</a:t>
                      </a:r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讀三軸</a:t>
                      </a:r>
                      <a:r>
                        <a:rPr lang="en-US" altLang="zh-TW" dirty="0"/>
                        <a:t>fog</a:t>
                      </a:r>
                      <a:r>
                        <a:rPr lang="zh-TW" altLang="en-US" dirty="0"/>
                        <a:t>溫度值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讀三軸</a:t>
                      </a:r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讀</a:t>
                      </a:r>
                      <a:r>
                        <a:rPr lang="en-US" altLang="zh-TW" dirty="0"/>
                        <a:t>acc</a:t>
                      </a:r>
                      <a:r>
                        <a:rPr lang="zh-TW" altLang="en-US" dirty="0"/>
                        <a:t>溫度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9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執行</a:t>
                      </a:r>
                      <a:r>
                        <a:rPr lang="en-US" altLang="zh-TW" dirty="0" err="1"/>
                        <a:t>fn</a:t>
                      </a:r>
                      <a:r>
                        <a:rPr lang="en-US" altLang="zh-TW" dirty="0"/>
                        <a:t> = fog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執行</a:t>
                      </a:r>
                      <a:r>
                        <a:rPr lang="en-US" altLang="zh-TW" dirty="0" err="1"/>
                        <a:t>fn</a:t>
                      </a:r>
                      <a:r>
                        <a:rPr lang="en-US" altLang="zh-TW" dirty="0"/>
                        <a:t> = imu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3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04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0220D-09A9-5628-D3A5-49FBF406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7CEEFED-614F-BA33-9E9F-A39B09811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833924"/>
              </p:ext>
            </p:extLst>
          </p:nvPr>
        </p:nvGraphicFramePr>
        <p:xfrm>
          <a:off x="546715" y="737171"/>
          <a:ext cx="11473579" cy="479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4391">
                  <a:extLst>
                    <a:ext uri="{9D8B030D-6E8A-4147-A177-3AD203B41FA5}">
                      <a16:colId xmlns:a16="http://schemas.microsoft.com/office/drawing/2014/main" val="269453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3943372"/>
                    </a:ext>
                  </a:extLst>
                </a:gridCol>
                <a:gridCol w="5889855">
                  <a:extLst>
                    <a:ext uri="{9D8B030D-6E8A-4147-A177-3AD203B41FA5}">
                      <a16:colId xmlns:a16="http://schemas.microsoft.com/office/drawing/2014/main" val="99067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進入</a:t>
                      </a:r>
                      <a:r>
                        <a:rPr lang="en-US" altLang="zh-TW" dirty="0" err="1"/>
                        <a:t>fn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gyro sf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SF_temp_compensation_1st_order_fog(data,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acc sf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SF_temp_compensation_1st_order_adxl357(data,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gyro bias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BIAS_temp_compensation_1st_order_fog_3T(data,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9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acc bias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BIAS_temp_compensation_1st_order_adxl357(data,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使用校正好的</a:t>
                      </a:r>
                      <a:r>
                        <a:rPr lang="en-US" altLang="zh-TW" dirty="0"/>
                        <a:t>gyro sf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bias</a:t>
                      </a:r>
                      <a:r>
                        <a:rPr lang="zh-TW" altLang="en-US" dirty="0"/>
                        <a:t>做運算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data.fog.fogx.step.float_val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sf_x_comp_gyro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bias_x_comp_gyro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3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使用校正好的</a:t>
                      </a:r>
                      <a:r>
                        <a:rPr lang="en-US" altLang="zh-TW" dirty="0"/>
                        <a:t>acc sf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bias</a:t>
                      </a:r>
                      <a:r>
                        <a:rPr lang="zh-TW" altLang="en-US" dirty="0"/>
                        <a:t>做運算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data.adxl357.ax.float_val *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sf_x_comp_accl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bias_x_comp_accl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2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gyro mis-align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misalignment_calibration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step_x_comp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step_y_comp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step_z_comp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MIS_CALI_GYRO)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5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acc mis-align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CRC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7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5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9E480-3FA1-94B4-521B-57F5088C2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FF07DB6-2E94-FBD2-90EC-F7B249F5121F}"/>
              </a:ext>
            </a:extLst>
          </p:cNvPr>
          <p:cNvSpPr txBox="1"/>
          <p:nvPr/>
        </p:nvSpPr>
        <p:spPr>
          <a:xfrm>
            <a:off x="139148" y="277689"/>
            <a:ext cx="7961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u="sng" dirty="0"/>
              <a:t>將 </a:t>
            </a:r>
            <a:r>
              <a:rPr lang="en-US" altLang="zh-TW" u="sng" dirty="0"/>
              <a:t>gyro scale factor temperature  compensation</a:t>
            </a:r>
            <a:r>
              <a:rPr lang="zh-TW" altLang="en-US" u="sng" dirty="0"/>
              <a:t> 函數改成直接在主程式展開</a:t>
            </a:r>
            <a:r>
              <a:rPr lang="en-US" altLang="zh-TW" u="sng" dirty="0"/>
              <a:t>:</a:t>
            </a:r>
            <a:endParaRPr lang="zh-TW" altLang="en-US" u="sng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CAAB422-E0E6-2A7A-873A-DF5D9D3C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78" y="1296805"/>
            <a:ext cx="8811855" cy="401058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46D8D3-CDF3-16D6-DE39-5A7FF7CF7A87}"/>
              </a:ext>
            </a:extLst>
          </p:cNvPr>
          <p:cNvSpPr txBox="1"/>
          <p:nvPr/>
        </p:nvSpPr>
        <p:spPr>
          <a:xfrm>
            <a:off x="693478" y="787247"/>
            <a:ext cx="2880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花費時間由</a:t>
            </a:r>
            <a:r>
              <a:rPr lang="en-US" altLang="zh-TW" dirty="0"/>
              <a:t>13~14 </a:t>
            </a:r>
            <a:r>
              <a:rPr lang="zh-TW" altLang="en-US" dirty="0"/>
              <a:t>降為 </a:t>
            </a:r>
            <a:r>
              <a:rPr lang="en-US" altLang="zh-TW" dirty="0"/>
              <a:t>1~2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130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95CDE-21B8-1579-E50B-55B6F4F6B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52B9570-20E9-159E-5369-2C60C1176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605103"/>
              </p:ext>
            </p:extLst>
          </p:nvPr>
        </p:nvGraphicFramePr>
        <p:xfrm>
          <a:off x="546715" y="737171"/>
          <a:ext cx="11473579" cy="479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4391">
                  <a:extLst>
                    <a:ext uri="{9D8B030D-6E8A-4147-A177-3AD203B41FA5}">
                      <a16:colId xmlns:a16="http://schemas.microsoft.com/office/drawing/2014/main" val="269453245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3943372"/>
                    </a:ext>
                  </a:extLst>
                </a:gridCol>
                <a:gridCol w="5889855">
                  <a:extLst>
                    <a:ext uri="{9D8B030D-6E8A-4147-A177-3AD203B41FA5}">
                      <a16:colId xmlns:a16="http://schemas.microsoft.com/office/drawing/2014/main" val="990677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779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進入</a:t>
                      </a:r>
                      <a:r>
                        <a:rPr lang="en-US" altLang="zh-TW" dirty="0" err="1"/>
                        <a:t>fn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13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gyro sf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SF_temp_compensation_1st_order_fog(data,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5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acc sf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SF_temp_compensation_1st_order_adxl357(data,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25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gyro bias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BIAS_temp_compensation_1st_order_fog_3T(data,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598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3</a:t>
                      </a:r>
                      <a:r>
                        <a:rPr lang="zh-TW" altLang="en-US" dirty="0"/>
                        <a:t>軸</a:t>
                      </a:r>
                      <a:r>
                        <a:rPr lang="en-US" altLang="zh-TW" dirty="0"/>
                        <a:t>acc bias </a:t>
                      </a:r>
                      <a:r>
                        <a:rPr lang="zh-TW" altLang="en-US" dirty="0"/>
                        <a:t>溫度校正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BIAS_temp_compensation_1st_order_adxl357(data,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X_AXIS)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5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使用校正好的</a:t>
                      </a:r>
                      <a:r>
                        <a:rPr lang="en-US" altLang="zh-TW" dirty="0"/>
                        <a:t>gyro sf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bias</a:t>
                      </a:r>
                      <a:r>
                        <a:rPr lang="zh-TW" altLang="en-US" dirty="0"/>
                        <a:t>做運算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data.fog.fogx.step.float_val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sf_x_comp_gyro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bias_x_comp_gyro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130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使用校正好的</a:t>
                      </a:r>
                      <a:r>
                        <a:rPr lang="en-US" altLang="zh-TW" dirty="0"/>
                        <a:t>acc sf</a:t>
                      </a:r>
                      <a:r>
                        <a:rPr lang="zh-TW" altLang="en-US" dirty="0"/>
                        <a:t>與</a:t>
                      </a:r>
                      <a:r>
                        <a:rPr lang="en-US" altLang="zh-TW" dirty="0"/>
                        <a:t>bias</a:t>
                      </a:r>
                      <a:r>
                        <a:rPr lang="zh-TW" altLang="en-US" dirty="0"/>
                        <a:t>做運算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data.adxl357.ax.float_val *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sf_x_comp_accl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bias_x_comp_accl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23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gyro mis-align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misalignment_calibration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step_x_comp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step_y_comp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step_z_comp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fog_parameter</a:t>
                      </a:r>
                      <a:r>
                        <a:rPr lang="en-US" altLang="zh-TW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MIS_CALI_GYRO)</a:t>
                      </a:r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35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acc mis-align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50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計算</a:t>
                      </a:r>
                      <a:r>
                        <a:rPr lang="en-US" altLang="zh-TW" dirty="0"/>
                        <a:t>CRC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7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7403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852</Words>
  <Application>Microsoft Office PowerPoint</Application>
  <PresentationFormat>寬螢幕</PresentationFormat>
  <Paragraphs>176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鍾宏彬</dc:creator>
  <cp:lastModifiedBy>博文 蕭</cp:lastModifiedBy>
  <cp:revision>17</cp:revision>
  <dcterms:created xsi:type="dcterms:W3CDTF">2025-05-23T09:54:02Z</dcterms:created>
  <dcterms:modified xsi:type="dcterms:W3CDTF">2025-05-23T16:33:09Z</dcterms:modified>
</cp:coreProperties>
</file>