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970D0-8AD0-8CFA-AED0-7E3CBB1667F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80989BB-E925-B8D5-B5EC-85708E5CD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2FA8078-5CDC-DC2C-FC51-6285B70D54FA}"/>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462364FD-BCAD-0289-DE08-362E69EA4E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B0A93C-350E-0400-BF5E-0642F3210F57}"/>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162345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556A3-B80C-3B62-1343-7121B337333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8954F59-2DBE-3F5F-3160-5D00566EFB9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41A5BC-D14D-C75C-9AD3-E4E2D0F91590}"/>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FCF84B75-1411-6876-3381-79BBBFE098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2EEF54-F6AB-61AB-E5A2-72AE03106095}"/>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383514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80DE74E-4A51-4DBD-14EF-C5BAB55BFB3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8867D4C-93A1-DA37-66FB-0CDE45A4BEC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619876-5AE6-5C89-F05F-F8A162ABB337}"/>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ACB7391E-3DD7-CB90-730F-556C9B45D2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3670FB1-B0C9-6410-7D49-A115D3BE5781}"/>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414612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F62EE0-4547-27F5-0F5F-60A279367B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C2D082A-5152-0F5D-FE21-A175F72ED45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355DC22-E531-D5C0-29E6-705F96274330}"/>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A61AD895-6DE7-F2D9-EDB3-B8603576B9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E79F31-9F63-0DBD-881F-5F8624D0E783}"/>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99980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FB354-7E5C-0092-03ED-C4C340006E8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FA347C8-2C34-9F12-ADF8-5BC3B88C9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D481F50-7888-FFA2-FB02-3A30DA0C3145}"/>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6BE1BD93-A3AE-A1AF-193A-6FB8C9B37B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7AC664-3D5D-5C69-C213-D04B1001D44F}"/>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29912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15906-98E5-730C-C588-A8AD31E7A2E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7417528-2D8C-120E-A320-3B2D0381C4B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48DCC0-E3A6-5BAA-70E1-0F47E3B8E46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A7A186F-5066-239B-79A3-DA956E29A398}"/>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6" name="頁尾版面配置區 5">
            <a:extLst>
              <a:ext uri="{FF2B5EF4-FFF2-40B4-BE49-F238E27FC236}">
                <a16:creationId xmlns:a16="http://schemas.microsoft.com/office/drawing/2014/main" id="{323E456C-51ED-1EC8-A710-E386BDC4E98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D33A72-EE05-DD66-F7B2-9249EBAEA13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3179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C5A205-CC80-6920-F8F9-FA78B5F0603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2570B91-44E8-D129-AF58-4BB22B753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C89C4CF-FDE6-BF45-ADD9-C8EC18BDBCE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2F8AED-9626-0EEE-FD91-5C50573ED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9753888-69F4-94BC-CD58-39C8C0C0CB8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30330DB-FE5C-BB0D-969D-D5F7496ABE7E}"/>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8" name="頁尾版面配置區 7">
            <a:extLst>
              <a:ext uri="{FF2B5EF4-FFF2-40B4-BE49-F238E27FC236}">
                <a16:creationId xmlns:a16="http://schemas.microsoft.com/office/drawing/2014/main" id="{C6249047-42EE-55D5-ECEE-073DABA7FCD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2A89BC3-8CF9-8212-AA27-F71744F65E99}"/>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72429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D2258C-0686-1EA0-68BF-AAAC2803613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50A4510-43D0-3183-5F68-54E7386BC817}"/>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4" name="頁尾版面配置區 3">
            <a:extLst>
              <a:ext uri="{FF2B5EF4-FFF2-40B4-BE49-F238E27FC236}">
                <a16:creationId xmlns:a16="http://schemas.microsoft.com/office/drawing/2014/main" id="{B9728648-E1FE-DD43-20BC-5412F115067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10124A2-28A8-0BB7-7DBD-48043EA4527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37505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B21926F-D87D-0E73-C2EF-724DDB603839}"/>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3" name="頁尾版面配置區 2">
            <a:extLst>
              <a:ext uri="{FF2B5EF4-FFF2-40B4-BE49-F238E27FC236}">
                <a16:creationId xmlns:a16="http://schemas.microsoft.com/office/drawing/2014/main" id="{3190C02A-9186-0340-6E79-7DBFB8A3CC1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661D59C-5231-36A6-CA82-708EC36C0595}"/>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61023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8AE64-19AE-F9A2-6054-FD3FF4D1A86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132C0D0-261E-F148-72FD-E2CA3BD5B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68D85A8-2A5A-035F-C116-B63B78A97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EB24E1-965A-EB46-494A-2419767C2498}"/>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6" name="頁尾版面配置區 5">
            <a:extLst>
              <a:ext uri="{FF2B5EF4-FFF2-40B4-BE49-F238E27FC236}">
                <a16:creationId xmlns:a16="http://schemas.microsoft.com/office/drawing/2014/main" id="{87CE8B1F-9C1A-89DF-1100-6AAC8CDC52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669BBF-B064-E5A7-4312-00E5F162128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15981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AA0AE-F9A6-3B3E-37A3-E18ECEB0F7D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1C9E5E4-1E1C-F409-9F83-417A2024F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AFBF148-767C-ECAE-7116-93E3B8476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A023364-B7AF-92BC-CDFB-C2E1368936DE}"/>
              </a:ext>
            </a:extLst>
          </p:cNvPr>
          <p:cNvSpPr>
            <a:spLocks noGrp="1"/>
          </p:cNvSpPr>
          <p:nvPr>
            <p:ph type="dt" sz="half" idx="10"/>
          </p:nvPr>
        </p:nvSpPr>
        <p:spPr/>
        <p:txBody>
          <a:bodyPr/>
          <a:lstStyle/>
          <a:p>
            <a:fld id="{2B53D1F4-27BD-413C-8FD6-7C17F80675F3}" type="datetimeFigureOut">
              <a:rPr lang="zh-TW" altLang="en-US" smtClean="0"/>
              <a:t>2023/5/1</a:t>
            </a:fld>
            <a:endParaRPr lang="zh-TW" altLang="en-US"/>
          </a:p>
        </p:txBody>
      </p:sp>
      <p:sp>
        <p:nvSpPr>
          <p:cNvPr id="6" name="頁尾版面配置區 5">
            <a:extLst>
              <a:ext uri="{FF2B5EF4-FFF2-40B4-BE49-F238E27FC236}">
                <a16:creationId xmlns:a16="http://schemas.microsoft.com/office/drawing/2014/main" id="{7A89334D-64E4-4D51-91E8-4D2B310C80B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05D8F6-D4CE-32ED-6BC7-A849F7945E6C}"/>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8037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8D6A1C-657C-4B12-80FB-93442E09C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91A59C8-33DA-6AB2-86B3-4D62100F5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9D2B34-73C5-B969-975D-87CA290C7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3D1F4-27BD-413C-8FD6-7C17F80675F3}" type="datetimeFigureOut">
              <a:rPr lang="zh-TW" altLang="en-US" smtClean="0"/>
              <a:t>2023/5/1</a:t>
            </a:fld>
            <a:endParaRPr lang="zh-TW" altLang="en-US"/>
          </a:p>
        </p:txBody>
      </p:sp>
      <p:sp>
        <p:nvSpPr>
          <p:cNvPr id="5" name="頁尾版面配置區 4">
            <a:extLst>
              <a:ext uri="{FF2B5EF4-FFF2-40B4-BE49-F238E27FC236}">
                <a16:creationId xmlns:a16="http://schemas.microsoft.com/office/drawing/2014/main" id="{D772B17F-8C59-2B7D-B237-9729B908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1AFDD90-F0CA-DB21-D472-94C2A25B6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390506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44A994-4FAF-C857-6308-89237E2447C5}"/>
              </a:ext>
            </a:extLst>
          </p:cNvPr>
          <p:cNvSpPr>
            <a:spLocks noChangeArrowheads="1"/>
          </p:cNvSpPr>
          <p:nvPr/>
        </p:nvSpPr>
        <p:spPr bwMode="auto">
          <a:xfrm>
            <a:off x="203199" y="1222521"/>
            <a:ext cx="11057659" cy="3323987"/>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This is a function named </a:t>
            </a:r>
            <a:r>
              <a:rPr kumimoji="0" lang="zh-TW" altLang="zh-TW" b="1" i="0" u="none" strike="noStrike" cap="none" normalizeH="0" baseline="0" dirty="0">
                <a:ln>
                  <a:noFill/>
                </a:ln>
                <a:solidFill>
                  <a:srgbClr val="D1D5DB"/>
                </a:solidFill>
                <a:effectLst/>
                <a:latin typeface="Arial Unicode MS"/>
                <a:ea typeface="Söhne Mono"/>
              </a:rPr>
              <a:t>uartISR</a:t>
            </a:r>
            <a:r>
              <a:rPr kumimoji="0" lang="zh-TW" altLang="zh-TW" sz="1200" b="0" i="0" u="none" strike="noStrike" cap="none" normalizeH="0" baseline="0" dirty="0">
                <a:ln>
                  <a:noFill/>
                </a:ln>
                <a:solidFill>
                  <a:srgbClr val="D1D5DB"/>
                </a:solidFill>
                <a:effectLst/>
                <a:ea typeface="Söhne"/>
              </a:rPr>
              <a:t> that handles interrupts for a UART (Universal Asynchronous Receiver/Transmitter) interface. It takes two arguments: </a:t>
            </a:r>
            <a:r>
              <a:rPr kumimoji="0" lang="zh-TW" altLang="zh-TW" b="1" i="0" u="none" strike="noStrike" cap="none" normalizeH="0" baseline="0" dirty="0">
                <a:ln>
                  <a:noFill/>
                </a:ln>
                <a:solidFill>
                  <a:srgbClr val="D1D5DB"/>
                </a:solidFill>
                <a:effectLst/>
                <a:latin typeface="Arial Unicode MS"/>
                <a:ea typeface="Söhne Mono"/>
              </a:rPr>
              <a:t>context</a:t>
            </a:r>
            <a:r>
              <a:rPr kumimoji="0" lang="zh-TW" altLang="zh-TW" sz="1200" b="0" i="0" u="none" strike="noStrike" cap="none" normalizeH="0" baseline="0" dirty="0">
                <a:ln>
                  <a:noFill/>
                </a:ln>
                <a:solidFill>
                  <a:srgbClr val="D1D5DB"/>
                </a:solidFill>
                <a:effectLst/>
                <a:ea typeface="Söhne"/>
              </a:rPr>
              <a:t>, which is a void pointer to a structure that contains information about the UART buffers, and </a:t>
            </a:r>
            <a:r>
              <a:rPr kumimoji="0" lang="zh-TW" altLang="zh-TW" b="1" i="0" u="none" strike="noStrike" cap="none" normalizeH="0" baseline="0" dirty="0">
                <a:ln>
                  <a:noFill/>
                </a:ln>
                <a:solidFill>
                  <a:srgbClr val="D1D5DB"/>
                </a:solidFill>
                <a:effectLst/>
                <a:latin typeface="Arial Unicode MS"/>
                <a:ea typeface="Söhne Mono"/>
              </a:rPr>
              <a:t>id</a:t>
            </a:r>
            <a:r>
              <a:rPr kumimoji="0" lang="zh-TW" altLang="zh-TW" sz="1200" b="0" i="0" u="none" strike="noStrike" cap="none" normalizeH="0" baseline="0" dirty="0">
                <a:ln>
                  <a:noFill/>
                </a:ln>
                <a:solidFill>
                  <a:srgbClr val="D1D5DB"/>
                </a:solidFill>
                <a:effectLst/>
                <a:ea typeface="Söhne"/>
              </a:rPr>
              <a:t>, which is an unsigned integer representing the ID of the interrupt.</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The function starts by declaring an integer variable </a:t>
            </a:r>
            <a:r>
              <a:rPr kumimoji="0" lang="zh-TW" altLang="zh-TW" b="1" i="0" u="none" strike="noStrike" cap="none" normalizeH="0" baseline="0" dirty="0">
                <a:ln>
                  <a:noFill/>
                </a:ln>
                <a:solidFill>
                  <a:srgbClr val="D1D5DB"/>
                </a:solidFill>
                <a:effectLst/>
                <a:latin typeface="Arial Unicode MS"/>
                <a:ea typeface="Söhne Mono"/>
              </a:rPr>
              <a:t>b</a:t>
            </a:r>
            <a:r>
              <a:rPr kumimoji="0" lang="zh-TW" altLang="zh-TW" sz="1200" b="0" i="0" u="none" strike="noStrike" cap="none" normalizeH="0" baseline="0" dirty="0">
                <a:ln>
                  <a:noFill/>
                </a:ln>
                <a:solidFill>
                  <a:srgbClr val="D1D5DB"/>
                </a:solidFill>
                <a:effectLst/>
                <a:ea typeface="Söhne"/>
              </a:rPr>
              <a:t> and a pointer to a </a:t>
            </a:r>
            <a:r>
              <a:rPr kumimoji="0" lang="zh-TW" altLang="zh-TW" b="1" i="0" u="none" strike="noStrike" cap="none" normalizeH="0" baseline="0" dirty="0">
                <a:ln>
                  <a:noFill/>
                </a:ln>
                <a:solidFill>
                  <a:srgbClr val="D1D5DB"/>
                </a:solidFill>
                <a:effectLst/>
                <a:latin typeface="Arial Unicode MS"/>
                <a:ea typeface="Söhne Mono"/>
              </a:rPr>
              <a:t>UartBuffer_t</a:t>
            </a:r>
            <a:r>
              <a:rPr kumimoji="0" lang="zh-TW" altLang="zh-TW" sz="1200" b="0" i="0" u="none" strike="noStrike" cap="none" normalizeH="0" baseline="0" dirty="0">
                <a:ln>
                  <a:noFill/>
                </a:ln>
                <a:solidFill>
                  <a:srgbClr val="D1D5DB"/>
                </a:solidFill>
                <a:effectLst/>
                <a:ea typeface="Söhne"/>
              </a:rPr>
              <a:t> structure named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that points to the </a:t>
            </a:r>
            <a:r>
              <a:rPr kumimoji="0" lang="zh-TW" altLang="zh-TW" b="1" i="0" u="none" strike="noStrike" cap="none" normalizeH="0" baseline="0" dirty="0">
                <a:ln>
                  <a:noFill/>
                </a:ln>
                <a:solidFill>
                  <a:srgbClr val="D1D5DB"/>
                </a:solidFill>
                <a:effectLst/>
                <a:latin typeface="Arial Unicode MS"/>
                <a:ea typeface="Söhne Mono"/>
              </a:rPr>
              <a:t>context</a:t>
            </a:r>
            <a:r>
              <a:rPr kumimoji="0" lang="zh-TW" altLang="zh-TW" sz="1200" b="0" i="0" u="none" strike="noStrike" cap="none" normalizeH="0" baseline="0" dirty="0">
                <a:ln>
                  <a:noFill/>
                </a:ln>
                <a:solidFill>
                  <a:srgbClr val="D1D5DB"/>
                </a:solidFill>
                <a:effectLst/>
                <a:ea typeface="Söhne"/>
              </a:rPr>
              <a:t> passed in as an argument.</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Next, the function checks if the </a:t>
            </a:r>
            <a:r>
              <a:rPr kumimoji="0" lang="zh-TW" altLang="zh-TW" b="1" i="0" u="none" strike="noStrike" cap="none" normalizeH="0" baseline="0" dirty="0">
                <a:ln>
                  <a:noFill/>
                </a:ln>
                <a:solidFill>
                  <a:srgbClr val="D1D5DB"/>
                </a:solidFill>
                <a:effectLst/>
                <a:latin typeface="Arial Unicode MS"/>
                <a:ea typeface="Söhne Mono"/>
              </a:rPr>
              <a:t>RRDY</a:t>
            </a:r>
            <a:r>
              <a:rPr kumimoji="0" lang="zh-TW" altLang="zh-TW" sz="1200" b="0" i="0" u="none" strike="noStrike" cap="none" normalizeH="0" baseline="0" dirty="0">
                <a:ln>
                  <a:noFill/>
                </a:ln>
                <a:solidFill>
                  <a:srgbClr val="D1D5DB"/>
                </a:solidFill>
                <a:effectLst/>
                <a:ea typeface="Söhne"/>
              </a:rPr>
              <a:t> (Receive Ready) bit is set in the status register of the UART. If it is set, it reads a byte from the UART's receive buffer using the </a:t>
            </a:r>
            <a:r>
              <a:rPr kumimoji="0" lang="zh-TW" altLang="zh-TW" b="1" i="0" u="none" strike="noStrike" cap="none" normalizeH="0" baseline="0" dirty="0">
                <a:ln>
                  <a:noFill/>
                </a:ln>
                <a:solidFill>
                  <a:srgbClr val="D1D5DB"/>
                </a:solidFill>
                <a:effectLst/>
                <a:latin typeface="Arial Unicode MS"/>
                <a:ea typeface="Söhne Mono"/>
              </a:rPr>
              <a:t>IORD_ALTERA_AVALON_UART_RXDATA</a:t>
            </a:r>
            <a:r>
              <a:rPr kumimoji="0" lang="zh-TW" altLang="zh-TW" sz="1200" b="0" i="0" u="none" strike="noStrike" cap="none" normalizeH="0" baseline="0" dirty="0">
                <a:ln>
                  <a:noFill/>
                </a:ln>
                <a:solidFill>
                  <a:srgbClr val="D1D5DB"/>
                </a:solidFill>
                <a:effectLst/>
                <a:ea typeface="Söhne"/>
              </a:rPr>
              <a:t> function and stores it in the receive buffer pointed to by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It then increments the receive buffer's put index, wrapping around if it reaches the end of the buffer. Finally, it increments the count of bytes in the receive buffer if it hasn't reached its maximum size.</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After this, the function checks if the </a:t>
            </a:r>
            <a:r>
              <a:rPr kumimoji="0" lang="zh-TW" altLang="zh-TW" b="1" i="0" u="none" strike="noStrike" cap="none" normalizeH="0" baseline="0" dirty="0">
                <a:ln>
                  <a:noFill/>
                </a:ln>
                <a:solidFill>
                  <a:srgbClr val="D1D5DB"/>
                </a:solidFill>
                <a:effectLst/>
                <a:latin typeface="Arial Unicode MS"/>
                <a:ea typeface="Söhne Mono"/>
              </a:rPr>
              <a:t>TRDY</a:t>
            </a:r>
            <a:r>
              <a:rPr kumimoji="0" lang="zh-TW" altLang="zh-TW" sz="1200" b="0" i="0" u="none" strike="noStrike" cap="none" normalizeH="0" baseline="0" dirty="0">
                <a:ln>
                  <a:noFill/>
                </a:ln>
                <a:solidFill>
                  <a:srgbClr val="D1D5DB"/>
                </a:solidFill>
                <a:effectLst/>
                <a:ea typeface="Söhne"/>
              </a:rPr>
              <a:t> (Transmit Ready) bit is set in the status register of the UART. If it is set, and there are bytes in the transmit buffer pointed to by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it writes a byte to the UART's transmit buffer using the </a:t>
            </a:r>
            <a:r>
              <a:rPr kumimoji="0" lang="zh-TW" altLang="zh-TW" b="1" i="0" u="none" strike="noStrike" cap="none" normalizeH="0" baseline="0" dirty="0">
                <a:ln>
                  <a:noFill/>
                </a:ln>
                <a:solidFill>
                  <a:srgbClr val="D1D5DB"/>
                </a:solidFill>
                <a:effectLst/>
                <a:latin typeface="Arial Unicode MS"/>
                <a:ea typeface="Söhne Mono"/>
              </a:rPr>
              <a:t>IOWR_ALTERA_AVALON_UART_TXDATA</a:t>
            </a:r>
            <a:r>
              <a:rPr kumimoji="0" lang="zh-TW" altLang="zh-TW" sz="1200" b="0" i="0" u="none" strike="noStrike" cap="none" normalizeH="0" baseline="0" dirty="0">
                <a:ln>
                  <a:noFill/>
                </a:ln>
                <a:solidFill>
                  <a:srgbClr val="D1D5DB"/>
                </a:solidFill>
                <a:effectLst/>
                <a:ea typeface="Söhne"/>
              </a:rPr>
              <a:t> function. It then increments the take index of the transmit buffer, wrapping around if it reaches the end of the buffer, decrements the count of bytes in the transmit buffer, and turns off the transmit interrupt if the transmit buffer is empty.</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Overall, this function handles interrupts from a UART interface and manages the receive and transmit buffers for the UART.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文字方塊 4">
            <a:extLst>
              <a:ext uri="{FF2B5EF4-FFF2-40B4-BE49-F238E27FC236}">
                <a16:creationId xmlns:a16="http://schemas.microsoft.com/office/drawing/2014/main" id="{40A4D335-18B8-D9B5-90ED-7B506ED310C7}"/>
              </a:ext>
            </a:extLst>
          </p:cNvPr>
          <p:cNvSpPr txBox="1"/>
          <p:nvPr/>
        </p:nvSpPr>
        <p:spPr>
          <a:xfrm>
            <a:off x="461818" y="295564"/>
            <a:ext cx="5135418" cy="369332"/>
          </a:xfrm>
          <a:prstGeom prst="rect">
            <a:avLst/>
          </a:prstGeom>
          <a:noFill/>
        </p:spPr>
        <p:txBody>
          <a:bodyPr wrap="square" rtlCol="0">
            <a:spAutoFit/>
          </a:bodyPr>
          <a:lstStyle/>
          <a:p>
            <a:r>
              <a:rPr lang="zh-TW" altLang="en-US" dirty="0"/>
              <a:t>程式功能描述 </a:t>
            </a:r>
            <a:r>
              <a:rPr lang="en-US" altLang="zh-TW" dirty="0"/>
              <a:t>(</a:t>
            </a:r>
            <a:r>
              <a:rPr lang="zh-TW" altLang="en-US" dirty="0"/>
              <a:t>把</a:t>
            </a:r>
            <a:r>
              <a:rPr lang="en-US" altLang="zh-TW" b="0" dirty="0">
                <a:effectLst/>
                <a:latin typeface="Consolas" panose="020B0609020204030204" pitchFamily="49" charset="0"/>
              </a:rPr>
              <a:t>uartISR</a:t>
            </a:r>
            <a:r>
              <a:rPr lang="zh-TW" altLang="en-US" b="0" dirty="0">
                <a:effectLst/>
                <a:latin typeface="Consolas" panose="020B0609020204030204" pitchFamily="49" charset="0"/>
              </a:rPr>
              <a:t>丟入</a:t>
            </a:r>
            <a:r>
              <a:rPr lang="en-US" altLang="zh-TW" b="0" dirty="0">
                <a:effectLst/>
                <a:latin typeface="Consolas" panose="020B0609020204030204" pitchFamily="49" charset="0"/>
              </a:rPr>
              <a:t>chatGPT</a:t>
            </a:r>
            <a:r>
              <a:rPr lang="en-US" altLang="zh-TW" dirty="0"/>
              <a:t>)</a:t>
            </a:r>
            <a:endParaRPr lang="zh-TW" altLang="en-US" dirty="0"/>
          </a:p>
        </p:txBody>
      </p:sp>
    </p:spTree>
    <p:extLst>
      <p:ext uri="{BB962C8B-B14F-4D97-AF65-F5344CB8AC3E}">
        <p14:creationId xmlns:p14="http://schemas.microsoft.com/office/powerpoint/2010/main" val="163528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D9464B0-2AEB-99FE-A762-929C7DC7936F}"/>
              </a:ext>
            </a:extLst>
          </p:cNvPr>
          <p:cNvSpPr txBox="1"/>
          <p:nvPr/>
        </p:nvSpPr>
        <p:spPr>
          <a:xfrm>
            <a:off x="304800" y="314632"/>
            <a:ext cx="1748684" cy="369332"/>
          </a:xfrm>
          <a:prstGeom prst="rect">
            <a:avLst/>
          </a:prstGeom>
          <a:noFill/>
        </p:spPr>
        <p:txBody>
          <a:bodyPr wrap="none" rtlCol="0">
            <a:spAutoFit/>
          </a:bodyPr>
          <a:lstStyle/>
          <a:p>
            <a:r>
              <a:rPr lang="en-US" altLang="zh-TW" dirty="0"/>
              <a:t>Control Register:</a:t>
            </a:r>
            <a:endParaRPr lang="zh-TW" altLang="en-US" dirty="0"/>
          </a:p>
        </p:txBody>
      </p:sp>
      <p:sp>
        <p:nvSpPr>
          <p:cNvPr id="4" name="文字方塊 3">
            <a:extLst>
              <a:ext uri="{FF2B5EF4-FFF2-40B4-BE49-F238E27FC236}">
                <a16:creationId xmlns:a16="http://schemas.microsoft.com/office/drawing/2014/main" id="{6E782469-EF0E-699D-705E-FA19B7DE25FD}"/>
              </a:ext>
            </a:extLst>
          </p:cNvPr>
          <p:cNvSpPr txBox="1"/>
          <p:nvPr/>
        </p:nvSpPr>
        <p:spPr>
          <a:xfrm>
            <a:off x="373626" y="1267117"/>
            <a:ext cx="11818374" cy="646331"/>
          </a:xfrm>
          <a:prstGeom prst="rect">
            <a:avLst/>
          </a:prstGeom>
          <a:noFill/>
        </p:spPr>
        <p:txBody>
          <a:bodyPr wrap="square">
            <a:spAutoFit/>
          </a:bodyPr>
          <a:lstStyle/>
          <a:p>
            <a:r>
              <a:rPr lang="zh-TW" altLang="en-US" dirty="0"/>
              <a:t>Each bit in the control register enables an IRQ for a corresponding bit in the status register. When both a status bit and its corresponding interrupt-enable bit are 1, the core generates an IRQ.</a:t>
            </a:r>
          </a:p>
        </p:txBody>
      </p:sp>
      <p:pic>
        <p:nvPicPr>
          <p:cNvPr id="6" name="圖片 5">
            <a:extLst>
              <a:ext uri="{FF2B5EF4-FFF2-40B4-BE49-F238E27FC236}">
                <a16:creationId xmlns:a16="http://schemas.microsoft.com/office/drawing/2014/main" id="{4450DDCE-EFA4-C5B3-F3CA-0225A8869DA1}"/>
              </a:ext>
            </a:extLst>
          </p:cNvPr>
          <p:cNvPicPr>
            <a:picLocks noChangeAspect="1"/>
          </p:cNvPicPr>
          <p:nvPr/>
        </p:nvPicPr>
        <p:blipFill>
          <a:blip r:embed="rId2"/>
          <a:stretch>
            <a:fillRect/>
          </a:stretch>
        </p:blipFill>
        <p:spPr>
          <a:xfrm>
            <a:off x="5198757" y="2202426"/>
            <a:ext cx="6376471" cy="4545412"/>
          </a:xfrm>
          <a:prstGeom prst="rect">
            <a:avLst/>
          </a:prstGeom>
        </p:spPr>
      </p:pic>
    </p:spTree>
    <p:extLst>
      <p:ext uri="{BB962C8B-B14F-4D97-AF65-F5344CB8AC3E}">
        <p14:creationId xmlns:p14="http://schemas.microsoft.com/office/powerpoint/2010/main" val="3183970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449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383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74BD78-83AF-9DC5-8E2D-1406C4B6B4F6}"/>
              </a:ext>
            </a:extLst>
          </p:cNvPr>
          <p:cNvSpPr>
            <a:spLocks noChangeArrowheads="1"/>
          </p:cNvSpPr>
          <p:nvPr/>
        </p:nvSpPr>
        <p:spPr bwMode="auto">
          <a:xfrm>
            <a:off x="99218" y="1669978"/>
            <a:ext cx="11852635" cy="304698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The line </a:t>
            </a:r>
            <a:r>
              <a:rPr kumimoji="0" lang="zh-TW" altLang="zh-TW" b="1" i="0" u="none" strike="noStrike" cap="none" normalizeH="0" baseline="0">
                <a:ln>
                  <a:noFill/>
                </a:ln>
                <a:solidFill>
                  <a:srgbClr val="D1D5DB"/>
                </a:solidFill>
                <a:effectLst/>
                <a:latin typeface="Arial Unicode MS"/>
                <a:ea typeface="Söhne Mono"/>
              </a:rPr>
              <a:t>pUartBuffer-&gt;rxBufPut &amp;= RX_BUF_SIZE_MASK;</a:t>
            </a:r>
            <a:r>
              <a:rPr kumimoji="0" lang="zh-TW" altLang="zh-TW" sz="1200" b="0" i="0" u="none" strike="noStrike" cap="none" normalizeH="0" baseline="0">
                <a:ln>
                  <a:noFill/>
                </a:ln>
                <a:solidFill>
                  <a:srgbClr val="D1D5DB"/>
                </a:solidFill>
                <a:effectLst/>
                <a:ea typeface="Söhne"/>
              </a:rPr>
              <a:t> is used to ensure that the put index of the receive buffer pointed to by </a:t>
            </a:r>
            <a:r>
              <a:rPr kumimoji="0" lang="zh-TW" altLang="zh-TW" b="1" i="0" u="none" strike="noStrike" cap="none" normalizeH="0" baseline="0">
                <a:ln>
                  <a:noFill/>
                </a:ln>
                <a:solidFill>
                  <a:srgbClr val="D1D5DB"/>
                </a:solidFill>
                <a:effectLst/>
                <a:latin typeface="Arial Unicode MS"/>
                <a:ea typeface="Söhne Mono"/>
              </a:rPr>
              <a:t>pUartBuffer</a:t>
            </a:r>
            <a:r>
              <a:rPr kumimoji="0" lang="zh-TW" altLang="zh-TW" sz="1200" b="0" i="0" u="none" strike="noStrike" cap="none" normalizeH="0" baseline="0">
                <a:ln>
                  <a:noFill/>
                </a:ln>
                <a:solidFill>
                  <a:srgbClr val="D1D5DB"/>
                </a:solidFill>
                <a:effectLst/>
                <a:ea typeface="Söhne"/>
              </a:rPr>
              <a:t> stays within the bounds of the buffer size.</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is a bitmask that has all its bits set to 1, with a number of bits equal to the receive buffer size minus one. For example, if the receive buffer size is 16,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would be </a:t>
            </a:r>
            <a:r>
              <a:rPr kumimoji="0" lang="zh-TW" altLang="zh-TW" b="1" i="0" u="none" strike="noStrike" cap="none" normalizeH="0" baseline="0">
                <a:ln>
                  <a:noFill/>
                </a:ln>
                <a:solidFill>
                  <a:srgbClr val="D1D5DB"/>
                </a:solidFill>
                <a:effectLst/>
                <a:latin typeface="Arial Unicode MS"/>
                <a:ea typeface="Söhne Mono"/>
              </a:rPr>
              <a:t>0x000F</a:t>
            </a:r>
            <a:r>
              <a:rPr kumimoji="0" lang="zh-TW" altLang="zh-TW" sz="1200" b="0" i="0" u="none" strike="noStrike" cap="none" normalizeH="0" baseline="0">
                <a:ln>
                  <a:noFill/>
                </a:ln>
                <a:solidFill>
                  <a:srgbClr val="D1D5DB"/>
                </a:solidFill>
                <a:effectLst/>
                <a:ea typeface="Söhne"/>
              </a:rPr>
              <a:t>.</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When a new byte is received and stored in the receive buffer, the put index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is incremented. However, if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reaches the end of the buffer, it needs to be wrapped around to the beginning of the buffer. The line </a:t>
            </a:r>
            <a:r>
              <a:rPr kumimoji="0" lang="zh-TW" altLang="zh-TW" b="1" i="0" u="none" strike="noStrike" cap="none" normalizeH="0" baseline="0">
                <a:ln>
                  <a:noFill/>
                </a:ln>
                <a:solidFill>
                  <a:srgbClr val="D1D5DB"/>
                </a:solidFill>
                <a:effectLst/>
                <a:latin typeface="Arial Unicode MS"/>
                <a:ea typeface="Söhne Mono"/>
              </a:rPr>
              <a:t>pUartBuffer-&gt;rxBufPut &amp;= RX_BUF_SIZE_MASK</a:t>
            </a:r>
            <a:r>
              <a:rPr kumimoji="0" lang="zh-TW" altLang="zh-TW" sz="1200" b="0" i="0" u="none" strike="noStrike" cap="none" normalizeH="0" baseline="0">
                <a:ln>
                  <a:noFill/>
                </a:ln>
                <a:solidFill>
                  <a:srgbClr val="D1D5DB"/>
                </a:solidFill>
                <a:effectLst/>
                <a:ea typeface="Söhne"/>
              </a:rPr>
              <a:t> performs a bitwise AND operation between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and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which effectively sets all the bits of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beyond the buffer size to zero.</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For example, if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is 17 and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is </a:t>
            </a:r>
            <a:r>
              <a:rPr kumimoji="0" lang="zh-TW" altLang="zh-TW" b="1" i="0" u="none" strike="noStrike" cap="none" normalizeH="0" baseline="0">
                <a:ln>
                  <a:noFill/>
                </a:ln>
                <a:solidFill>
                  <a:srgbClr val="D1D5DB"/>
                </a:solidFill>
                <a:effectLst/>
                <a:latin typeface="Arial Unicode MS"/>
                <a:ea typeface="Söhne Mono"/>
              </a:rPr>
              <a:t>0x000F</a:t>
            </a:r>
            <a:r>
              <a:rPr kumimoji="0" lang="zh-TW" altLang="zh-TW" sz="1200" b="0" i="0" u="none" strike="noStrike" cap="none" normalizeH="0" baseline="0">
                <a:ln>
                  <a:noFill/>
                </a:ln>
                <a:solidFill>
                  <a:srgbClr val="D1D5DB"/>
                </a:solidFill>
                <a:effectLst/>
                <a:ea typeface="Söhne"/>
              </a:rPr>
              <a:t>, the bitwise AND operation will result in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being set to 1 (i.e., </a:t>
            </a:r>
            <a:r>
              <a:rPr kumimoji="0" lang="zh-TW" altLang="zh-TW" b="1" i="0" u="none" strike="noStrike" cap="none" normalizeH="0" baseline="0">
                <a:ln>
                  <a:noFill/>
                </a:ln>
                <a:solidFill>
                  <a:srgbClr val="D1D5DB"/>
                </a:solidFill>
                <a:effectLst/>
                <a:latin typeface="Arial Unicode MS"/>
                <a:ea typeface="Söhne Mono"/>
              </a:rPr>
              <a:t>(17 &amp; 0x000F) == 1</a:t>
            </a:r>
            <a:r>
              <a:rPr kumimoji="0" lang="zh-TW" altLang="zh-TW" sz="1200" b="0" i="0" u="none" strike="noStrike" cap="none" normalizeH="0" baseline="0">
                <a:ln>
                  <a:noFill/>
                </a:ln>
                <a:solidFill>
                  <a:srgbClr val="D1D5DB"/>
                </a:solidFill>
                <a:effectLst/>
                <a:ea typeface="Söhne"/>
              </a:rPr>
              <a:t>). This ensures that the put index stays within the bounds of the receive buffer size and avoids overwriting previously received bytes.</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3" name="文字方塊 2">
            <a:extLst>
              <a:ext uri="{FF2B5EF4-FFF2-40B4-BE49-F238E27FC236}">
                <a16:creationId xmlns:a16="http://schemas.microsoft.com/office/drawing/2014/main" id="{DFA5B11F-F811-6CDA-2128-636A23943DFE}"/>
              </a:ext>
            </a:extLst>
          </p:cNvPr>
          <p:cNvSpPr txBox="1"/>
          <p:nvPr/>
        </p:nvSpPr>
        <p:spPr>
          <a:xfrm>
            <a:off x="258618" y="314036"/>
            <a:ext cx="5392823" cy="369332"/>
          </a:xfrm>
          <a:prstGeom prst="rect">
            <a:avLst/>
          </a:prstGeom>
          <a:noFill/>
        </p:spPr>
        <p:txBody>
          <a:bodyPr wrap="none" rtlCol="0">
            <a:spAutoFit/>
          </a:bodyPr>
          <a:lstStyle/>
          <a:p>
            <a:r>
              <a:rPr lang="en-US" altLang="zh-TW" b="0" i="0" dirty="0" err="1">
                <a:effectLst/>
                <a:latin typeface="Söhne"/>
              </a:rPr>
              <a:t>pUartBuffer</a:t>
            </a:r>
            <a:r>
              <a:rPr lang="en-US" altLang="zh-TW" b="0" i="0" dirty="0">
                <a:effectLst/>
                <a:latin typeface="Söhne"/>
              </a:rPr>
              <a:t>-&gt;</a:t>
            </a:r>
            <a:r>
              <a:rPr lang="en-US" altLang="zh-TW" b="0" i="0" dirty="0" err="1">
                <a:effectLst/>
                <a:latin typeface="Söhne"/>
              </a:rPr>
              <a:t>rxBufPut</a:t>
            </a:r>
            <a:r>
              <a:rPr lang="en-US" altLang="zh-TW" b="0" i="0" dirty="0">
                <a:effectLst/>
                <a:latin typeface="Söhne"/>
              </a:rPr>
              <a:t> &amp;= RX_BUF_SIZE_MASK;</a:t>
            </a:r>
            <a:r>
              <a:rPr lang="en-US" altLang="zh-TW" dirty="0">
                <a:latin typeface="Söhne"/>
              </a:rPr>
              <a:t> </a:t>
            </a:r>
            <a:r>
              <a:rPr lang="zh-TW" altLang="en-US" dirty="0">
                <a:latin typeface="Söhne"/>
              </a:rPr>
              <a:t>的用意</a:t>
            </a:r>
            <a:endParaRPr lang="zh-TW" altLang="en-US" dirty="0"/>
          </a:p>
        </p:txBody>
      </p:sp>
    </p:spTree>
    <p:extLst>
      <p:ext uri="{BB962C8B-B14F-4D97-AF65-F5344CB8AC3E}">
        <p14:creationId xmlns:p14="http://schemas.microsoft.com/office/powerpoint/2010/main" val="316678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D81F683-9074-79A5-D215-C154CE3BD590}"/>
              </a:ext>
            </a:extLst>
          </p:cNvPr>
          <p:cNvPicPr>
            <a:picLocks noChangeAspect="1"/>
          </p:cNvPicPr>
          <p:nvPr/>
        </p:nvPicPr>
        <p:blipFill>
          <a:blip r:embed="rId2"/>
          <a:stretch>
            <a:fillRect/>
          </a:stretch>
        </p:blipFill>
        <p:spPr>
          <a:xfrm>
            <a:off x="895714" y="1139619"/>
            <a:ext cx="3048425" cy="2953162"/>
          </a:xfrm>
          <a:prstGeom prst="rect">
            <a:avLst/>
          </a:prstGeom>
        </p:spPr>
      </p:pic>
      <p:sp>
        <p:nvSpPr>
          <p:cNvPr id="4" name="文字方塊 3">
            <a:extLst>
              <a:ext uri="{FF2B5EF4-FFF2-40B4-BE49-F238E27FC236}">
                <a16:creationId xmlns:a16="http://schemas.microsoft.com/office/drawing/2014/main" id="{71236D32-6964-76A0-E6DD-CF744E2ED176}"/>
              </a:ext>
            </a:extLst>
          </p:cNvPr>
          <p:cNvSpPr txBox="1"/>
          <p:nvPr/>
        </p:nvSpPr>
        <p:spPr>
          <a:xfrm>
            <a:off x="6096000" y="1139619"/>
            <a:ext cx="2948949" cy="923330"/>
          </a:xfrm>
          <a:prstGeom prst="rect">
            <a:avLst/>
          </a:prstGeom>
          <a:noFill/>
        </p:spPr>
        <p:txBody>
          <a:bodyPr wrap="none" rtlCol="0">
            <a:spAutoFit/>
          </a:bodyPr>
          <a:lstStyle/>
          <a:p>
            <a:r>
              <a:rPr lang="en-US" altLang="zh-TW" dirty="0"/>
              <a:t>buffer index </a:t>
            </a:r>
            <a:r>
              <a:rPr lang="zh-TW" altLang="en-US" dirty="0"/>
              <a:t>分為</a:t>
            </a:r>
            <a:r>
              <a:rPr lang="en-US" altLang="zh-TW" dirty="0"/>
              <a:t>put </a:t>
            </a:r>
            <a:r>
              <a:rPr lang="zh-TW" altLang="en-US" dirty="0"/>
              <a:t>與 </a:t>
            </a:r>
            <a:r>
              <a:rPr lang="en-US" altLang="zh-TW" dirty="0"/>
              <a:t>take:</a:t>
            </a:r>
          </a:p>
          <a:p>
            <a:r>
              <a:rPr lang="en-US" altLang="zh-TW" dirty="0"/>
              <a:t>“put” into the Buffer</a:t>
            </a:r>
          </a:p>
          <a:p>
            <a:r>
              <a:rPr lang="en-US" altLang="zh-TW" dirty="0"/>
              <a:t>“take” from the Buffer</a:t>
            </a:r>
            <a:endParaRPr lang="zh-TW" altLang="en-US" dirty="0"/>
          </a:p>
        </p:txBody>
      </p:sp>
    </p:spTree>
    <p:extLst>
      <p:ext uri="{BB962C8B-B14F-4D97-AF65-F5344CB8AC3E}">
        <p14:creationId xmlns:p14="http://schemas.microsoft.com/office/powerpoint/2010/main" val="20872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413B2F9-163B-1320-BCBF-FD7A8BD6C677}"/>
              </a:ext>
            </a:extLst>
          </p:cNvPr>
          <p:cNvPicPr>
            <a:picLocks noChangeAspect="1"/>
          </p:cNvPicPr>
          <p:nvPr/>
        </p:nvPicPr>
        <p:blipFill>
          <a:blip r:embed="rId2"/>
          <a:stretch>
            <a:fillRect/>
          </a:stretch>
        </p:blipFill>
        <p:spPr>
          <a:xfrm>
            <a:off x="0" y="96735"/>
            <a:ext cx="5602677" cy="3332265"/>
          </a:xfrm>
          <a:prstGeom prst="rect">
            <a:avLst/>
          </a:prstGeom>
        </p:spPr>
      </p:pic>
      <p:pic>
        <p:nvPicPr>
          <p:cNvPr id="5" name="圖片 4">
            <a:extLst>
              <a:ext uri="{FF2B5EF4-FFF2-40B4-BE49-F238E27FC236}">
                <a16:creationId xmlns:a16="http://schemas.microsoft.com/office/drawing/2014/main" id="{379C1913-00DF-16DB-38E9-5390B70E7D94}"/>
              </a:ext>
            </a:extLst>
          </p:cNvPr>
          <p:cNvPicPr>
            <a:picLocks noChangeAspect="1"/>
          </p:cNvPicPr>
          <p:nvPr/>
        </p:nvPicPr>
        <p:blipFill>
          <a:blip r:embed="rId3"/>
          <a:stretch>
            <a:fillRect/>
          </a:stretch>
        </p:blipFill>
        <p:spPr>
          <a:xfrm>
            <a:off x="5514236" y="1165725"/>
            <a:ext cx="6420982" cy="5595540"/>
          </a:xfrm>
          <a:prstGeom prst="rect">
            <a:avLst/>
          </a:prstGeom>
        </p:spPr>
      </p:pic>
    </p:spTree>
    <p:extLst>
      <p:ext uri="{BB962C8B-B14F-4D97-AF65-F5344CB8AC3E}">
        <p14:creationId xmlns:p14="http://schemas.microsoft.com/office/powerpoint/2010/main" val="297276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B97FD2CD-C487-E3F5-3818-833D90093003}"/>
              </a:ext>
            </a:extLst>
          </p:cNvPr>
          <p:cNvGraphicFramePr>
            <a:graphicFrameLocks noGrp="1"/>
          </p:cNvGraphicFramePr>
          <p:nvPr>
            <p:extLst>
              <p:ext uri="{D42A27DB-BD31-4B8C-83A1-F6EECF244321}">
                <p14:modId xmlns:p14="http://schemas.microsoft.com/office/powerpoint/2010/main" val="3915243839"/>
              </p:ext>
            </p:extLst>
          </p:nvPr>
        </p:nvGraphicFramePr>
        <p:xfrm>
          <a:off x="2051034" y="2142066"/>
          <a:ext cx="663893" cy="3337560"/>
        </p:xfrm>
        <a:graphic>
          <a:graphicData uri="http://schemas.openxmlformats.org/drawingml/2006/table">
            <a:tbl>
              <a:tblPr firstRow="1" bandRow="1">
                <a:tableStyleId>{5940675A-B579-460E-94D1-54222C63F5DA}</a:tableStyleId>
              </a:tblPr>
              <a:tblGrid>
                <a:gridCol w="663893">
                  <a:extLst>
                    <a:ext uri="{9D8B030D-6E8A-4147-A177-3AD203B41FA5}">
                      <a16:colId xmlns:a16="http://schemas.microsoft.com/office/drawing/2014/main" val="2246735903"/>
                    </a:ext>
                  </a:extLst>
                </a:gridCol>
              </a:tblGrid>
              <a:tr h="370840">
                <a:tc>
                  <a:txBody>
                    <a:bodyPr/>
                    <a:lstStyle/>
                    <a:p>
                      <a:r>
                        <a:rPr lang="en-US" altLang="zh-TW" dirty="0"/>
                        <a:t>255</a:t>
                      </a:r>
                      <a:endParaRPr lang="zh-TW" altLang="en-US" dirty="0"/>
                    </a:p>
                  </a:txBody>
                  <a:tcPr/>
                </a:tc>
                <a:extLst>
                  <a:ext uri="{0D108BD9-81ED-4DB2-BD59-A6C34878D82A}">
                    <a16:rowId xmlns:a16="http://schemas.microsoft.com/office/drawing/2014/main" val="20296495"/>
                  </a:ext>
                </a:extLst>
              </a:tr>
              <a:tr h="370840">
                <a:tc>
                  <a:txBody>
                    <a:bodyPr/>
                    <a:lstStyle/>
                    <a:p>
                      <a:r>
                        <a:rPr lang="en-US" altLang="zh-TW" dirty="0"/>
                        <a:t>254</a:t>
                      </a:r>
                      <a:endParaRPr lang="zh-TW" altLang="en-US" dirty="0"/>
                    </a:p>
                  </a:txBody>
                  <a:tcPr/>
                </a:tc>
                <a:extLst>
                  <a:ext uri="{0D108BD9-81ED-4DB2-BD59-A6C34878D82A}">
                    <a16:rowId xmlns:a16="http://schemas.microsoft.com/office/drawing/2014/main" val="1815885798"/>
                  </a:ext>
                </a:extLst>
              </a:tr>
              <a:tr h="370840">
                <a:tc>
                  <a:txBody>
                    <a:bodyPr/>
                    <a:lstStyle/>
                    <a:p>
                      <a:r>
                        <a:rPr lang="en-US" altLang="zh-TW" dirty="0"/>
                        <a:t>253</a:t>
                      </a:r>
                      <a:endParaRPr lang="zh-TW" altLang="en-US" dirty="0"/>
                    </a:p>
                  </a:txBody>
                  <a:tcPr/>
                </a:tc>
                <a:extLst>
                  <a:ext uri="{0D108BD9-81ED-4DB2-BD59-A6C34878D82A}">
                    <a16:rowId xmlns:a16="http://schemas.microsoft.com/office/drawing/2014/main" val="2612252737"/>
                  </a:ext>
                </a:extLst>
              </a:tr>
              <a:tr h="370840">
                <a:tc>
                  <a:txBody>
                    <a:bodyPr/>
                    <a:lstStyle/>
                    <a:p>
                      <a:r>
                        <a:rPr lang="en-US" altLang="zh-TW" dirty="0"/>
                        <a:t>……..</a:t>
                      </a:r>
                      <a:endParaRPr lang="zh-TW" altLang="en-US" dirty="0"/>
                    </a:p>
                  </a:txBody>
                  <a:tcPr/>
                </a:tc>
                <a:extLst>
                  <a:ext uri="{0D108BD9-81ED-4DB2-BD59-A6C34878D82A}">
                    <a16:rowId xmlns:a16="http://schemas.microsoft.com/office/drawing/2014/main" val="713609213"/>
                  </a:ext>
                </a:extLst>
              </a:tr>
              <a:tr h="370840">
                <a:tc>
                  <a:txBody>
                    <a:bodyPr/>
                    <a:lstStyle/>
                    <a:p>
                      <a:r>
                        <a:rPr lang="en-US" altLang="zh-TW" dirty="0"/>
                        <a:t>4</a:t>
                      </a:r>
                      <a:endParaRPr lang="zh-TW" altLang="en-US" dirty="0"/>
                    </a:p>
                  </a:txBody>
                  <a:tcPr/>
                </a:tc>
                <a:extLst>
                  <a:ext uri="{0D108BD9-81ED-4DB2-BD59-A6C34878D82A}">
                    <a16:rowId xmlns:a16="http://schemas.microsoft.com/office/drawing/2014/main" val="3930379024"/>
                  </a:ext>
                </a:extLst>
              </a:tr>
              <a:tr h="370840">
                <a:tc>
                  <a:txBody>
                    <a:bodyPr/>
                    <a:lstStyle/>
                    <a:p>
                      <a:r>
                        <a:rPr lang="en-US" altLang="zh-TW" dirty="0"/>
                        <a:t>3</a:t>
                      </a:r>
                      <a:endParaRPr lang="zh-TW" altLang="en-US" dirty="0"/>
                    </a:p>
                  </a:txBody>
                  <a:tcPr/>
                </a:tc>
                <a:extLst>
                  <a:ext uri="{0D108BD9-81ED-4DB2-BD59-A6C34878D82A}">
                    <a16:rowId xmlns:a16="http://schemas.microsoft.com/office/drawing/2014/main" val="3828004137"/>
                  </a:ext>
                </a:extLst>
              </a:tr>
              <a:tr h="370840">
                <a:tc>
                  <a:txBody>
                    <a:bodyPr/>
                    <a:lstStyle/>
                    <a:p>
                      <a:r>
                        <a:rPr lang="en-US" altLang="zh-TW" dirty="0"/>
                        <a:t>2</a:t>
                      </a:r>
                      <a:endParaRPr lang="zh-TW" altLang="en-US" dirty="0"/>
                    </a:p>
                  </a:txBody>
                  <a:tcPr/>
                </a:tc>
                <a:extLst>
                  <a:ext uri="{0D108BD9-81ED-4DB2-BD59-A6C34878D82A}">
                    <a16:rowId xmlns:a16="http://schemas.microsoft.com/office/drawing/2014/main" val="139735428"/>
                  </a:ext>
                </a:extLst>
              </a:tr>
              <a:tr h="370840">
                <a:tc>
                  <a:txBody>
                    <a:bodyPr/>
                    <a:lstStyle/>
                    <a:p>
                      <a:r>
                        <a:rPr lang="en-US" altLang="zh-TW" dirty="0"/>
                        <a:t>1</a:t>
                      </a:r>
                      <a:endParaRPr lang="zh-TW" altLang="en-US" dirty="0"/>
                    </a:p>
                  </a:txBody>
                  <a:tcPr/>
                </a:tc>
                <a:extLst>
                  <a:ext uri="{0D108BD9-81ED-4DB2-BD59-A6C34878D82A}">
                    <a16:rowId xmlns:a16="http://schemas.microsoft.com/office/drawing/2014/main" val="340090080"/>
                  </a:ext>
                </a:extLst>
              </a:tr>
              <a:tr h="370840">
                <a:tc>
                  <a:txBody>
                    <a:bodyPr/>
                    <a:lstStyle/>
                    <a:p>
                      <a:r>
                        <a:rPr lang="en-US" altLang="zh-TW" dirty="0"/>
                        <a:t>0</a:t>
                      </a:r>
                      <a:endParaRPr lang="zh-TW" altLang="en-US" dirty="0"/>
                    </a:p>
                  </a:txBody>
                  <a:tcPr/>
                </a:tc>
                <a:extLst>
                  <a:ext uri="{0D108BD9-81ED-4DB2-BD59-A6C34878D82A}">
                    <a16:rowId xmlns:a16="http://schemas.microsoft.com/office/drawing/2014/main" val="438508568"/>
                  </a:ext>
                </a:extLst>
              </a:tr>
            </a:tbl>
          </a:graphicData>
        </a:graphic>
      </p:graphicFrame>
      <p:sp>
        <p:nvSpPr>
          <p:cNvPr id="4" name="文字方塊 3">
            <a:extLst>
              <a:ext uri="{FF2B5EF4-FFF2-40B4-BE49-F238E27FC236}">
                <a16:creationId xmlns:a16="http://schemas.microsoft.com/office/drawing/2014/main" id="{0C188D42-25C3-F495-5341-F2B2F06D0C79}"/>
              </a:ext>
            </a:extLst>
          </p:cNvPr>
          <p:cNvSpPr txBox="1"/>
          <p:nvPr/>
        </p:nvSpPr>
        <p:spPr>
          <a:xfrm>
            <a:off x="1775246" y="1431636"/>
            <a:ext cx="939681" cy="369332"/>
          </a:xfrm>
          <a:prstGeom prst="rect">
            <a:avLst/>
          </a:prstGeom>
          <a:noFill/>
        </p:spPr>
        <p:txBody>
          <a:bodyPr wrap="none" rtlCol="0">
            <a:spAutoFit/>
          </a:bodyPr>
          <a:lstStyle/>
          <a:p>
            <a:r>
              <a:rPr lang="en-US" altLang="zh-TW" dirty="0" err="1"/>
              <a:t>rxBuffer</a:t>
            </a:r>
            <a:endParaRPr lang="zh-TW" altLang="en-US" dirty="0"/>
          </a:p>
        </p:txBody>
      </p:sp>
      <p:sp>
        <p:nvSpPr>
          <p:cNvPr id="5" name="文字方塊 4">
            <a:extLst>
              <a:ext uri="{FF2B5EF4-FFF2-40B4-BE49-F238E27FC236}">
                <a16:creationId xmlns:a16="http://schemas.microsoft.com/office/drawing/2014/main" id="{11A1DF16-CC3F-24FE-E306-EA64807CFE69}"/>
              </a:ext>
            </a:extLst>
          </p:cNvPr>
          <p:cNvSpPr txBox="1"/>
          <p:nvPr/>
        </p:nvSpPr>
        <p:spPr>
          <a:xfrm>
            <a:off x="1671781" y="6142644"/>
            <a:ext cx="1921164" cy="369332"/>
          </a:xfrm>
          <a:prstGeom prst="rect">
            <a:avLst/>
          </a:prstGeom>
          <a:noFill/>
        </p:spPr>
        <p:txBody>
          <a:bodyPr wrap="square" rtlCol="0">
            <a:spAutoFit/>
          </a:bodyPr>
          <a:lstStyle/>
          <a:p>
            <a:r>
              <a:rPr lang="en-US" altLang="zh-TW" dirty="0"/>
              <a:t>rx buffer count</a:t>
            </a:r>
            <a:endParaRPr lang="zh-TW" altLang="en-US" dirty="0"/>
          </a:p>
        </p:txBody>
      </p:sp>
      <p:sp>
        <p:nvSpPr>
          <p:cNvPr id="6" name="文字方塊 5">
            <a:extLst>
              <a:ext uri="{FF2B5EF4-FFF2-40B4-BE49-F238E27FC236}">
                <a16:creationId xmlns:a16="http://schemas.microsoft.com/office/drawing/2014/main" id="{3E5577FF-9508-2BE7-2E01-6E16BF34D69E}"/>
              </a:ext>
            </a:extLst>
          </p:cNvPr>
          <p:cNvSpPr txBox="1"/>
          <p:nvPr/>
        </p:nvSpPr>
        <p:spPr>
          <a:xfrm>
            <a:off x="3592945" y="877638"/>
            <a:ext cx="8534399" cy="1200329"/>
          </a:xfrm>
          <a:prstGeom prst="rect">
            <a:avLst/>
          </a:prstGeom>
          <a:noFill/>
        </p:spPr>
        <p:txBody>
          <a:bodyPr wrap="square" rtlCol="0">
            <a:spAutoFit/>
          </a:bodyPr>
          <a:lstStyle/>
          <a:p>
            <a:r>
              <a:rPr lang="zh-TW" altLang="en-US" dirty="0"/>
              <a:t>當有新資料進來時增加</a:t>
            </a:r>
            <a:r>
              <a:rPr lang="en-US" altLang="zh-TW" dirty="0"/>
              <a:t>put index, </a:t>
            </a:r>
            <a:r>
              <a:rPr lang="zh-TW" altLang="en-US" dirty="0"/>
              <a:t>會在</a:t>
            </a:r>
            <a:r>
              <a:rPr lang="en-US" altLang="zh-TW" dirty="0"/>
              <a:t>0~255</a:t>
            </a:r>
            <a:r>
              <a:rPr lang="zh-TW" altLang="en-US" dirty="0"/>
              <a:t>間循環。 </a:t>
            </a:r>
            <a:r>
              <a:rPr lang="en-US" altLang="zh-TW" dirty="0"/>
              <a:t>-&gt; </a:t>
            </a:r>
            <a:r>
              <a:rPr lang="en-US" altLang="zh-TW" b="0" dirty="0">
                <a:effectLst/>
                <a:latin typeface="Consolas" panose="020B0609020204030204" pitchFamily="49" charset="0"/>
              </a:rPr>
              <a:t>uartISR</a:t>
            </a:r>
            <a:endParaRPr lang="en-US" altLang="zh-TW" dirty="0"/>
          </a:p>
          <a:p>
            <a:r>
              <a:rPr lang="zh-TW" altLang="en-US" dirty="0"/>
              <a:t>當有新資料進來時增加</a:t>
            </a:r>
            <a:r>
              <a:rPr lang="en-US" altLang="zh-TW" dirty="0"/>
              <a:t>rx buffer count, </a:t>
            </a:r>
            <a:r>
              <a:rPr lang="zh-TW" altLang="en-US" dirty="0"/>
              <a:t>最多到</a:t>
            </a:r>
            <a:r>
              <a:rPr lang="en-US" altLang="zh-TW" dirty="0"/>
              <a:t>255</a:t>
            </a:r>
            <a:r>
              <a:rPr lang="zh-TW" altLang="en-US" dirty="0"/>
              <a:t>就不會增加了。 </a:t>
            </a:r>
            <a:r>
              <a:rPr lang="en-US" altLang="zh-TW" dirty="0"/>
              <a:t>-&gt; </a:t>
            </a:r>
            <a:r>
              <a:rPr lang="en-US" altLang="zh-TW" b="0" dirty="0">
                <a:effectLst/>
                <a:latin typeface="Consolas" panose="020B0609020204030204" pitchFamily="49" charset="0"/>
              </a:rPr>
              <a:t>uartISR</a:t>
            </a:r>
          </a:p>
          <a:p>
            <a:r>
              <a:rPr lang="zh-TW" altLang="en-US" b="0" dirty="0">
                <a:effectLst/>
                <a:latin typeface="Consolas" panose="020B0609020204030204" pitchFamily="49" charset="0"/>
              </a:rPr>
              <a:t>當讀取</a:t>
            </a:r>
            <a:r>
              <a:rPr lang="en-US" altLang="zh-TW" dirty="0">
                <a:latin typeface="Consolas" panose="020B0609020204030204" pitchFamily="49" charset="0"/>
              </a:rPr>
              <a:t>rx buffer</a:t>
            </a:r>
            <a:r>
              <a:rPr lang="zh-TW" altLang="en-US" dirty="0">
                <a:latin typeface="Consolas" panose="020B0609020204030204" pitchFamily="49" charset="0"/>
              </a:rPr>
              <a:t>數據時會增加</a:t>
            </a:r>
            <a:r>
              <a:rPr lang="en-US" altLang="zh-TW" dirty="0">
                <a:latin typeface="Consolas" panose="020B0609020204030204" pitchFamily="49" charset="0"/>
              </a:rPr>
              <a:t>take index</a:t>
            </a:r>
            <a:r>
              <a:rPr lang="zh-TW" altLang="en-US" dirty="0">
                <a:latin typeface="Consolas" panose="020B0609020204030204" pitchFamily="49" charset="0"/>
              </a:rPr>
              <a:t>，</a:t>
            </a:r>
            <a:r>
              <a:rPr lang="zh-TW" altLang="en-US" dirty="0"/>
              <a:t>會在</a:t>
            </a:r>
            <a:r>
              <a:rPr lang="en-US" altLang="zh-TW" dirty="0"/>
              <a:t>0~255</a:t>
            </a:r>
            <a:r>
              <a:rPr lang="zh-TW" altLang="en-US" dirty="0"/>
              <a:t>間循環。</a:t>
            </a:r>
            <a:r>
              <a:rPr lang="en-US" altLang="zh-TW" dirty="0"/>
              <a:t>-&gt; </a:t>
            </a:r>
            <a:r>
              <a:rPr lang="en-US" altLang="zh-TW" b="0" dirty="0" err="1">
                <a:effectLst/>
                <a:latin typeface="Consolas" panose="020B0609020204030204" pitchFamily="49" charset="0"/>
              </a:rPr>
              <a:t>uartGetByte</a:t>
            </a:r>
            <a:endParaRPr lang="en-US" altLang="zh-TW" b="0" dirty="0">
              <a:effectLst/>
              <a:latin typeface="Consolas" panose="020B0609020204030204" pitchFamily="49" charset="0"/>
            </a:endParaRPr>
          </a:p>
          <a:p>
            <a:endParaRPr lang="zh-TW" altLang="en-US" dirty="0"/>
          </a:p>
        </p:txBody>
      </p:sp>
    </p:spTree>
    <p:extLst>
      <p:ext uri="{BB962C8B-B14F-4D97-AF65-F5344CB8AC3E}">
        <p14:creationId xmlns:p14="http://schemas.microsoft.com/office/powerpoint/2010/main" val="281070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31811D18-8C3B-C6CD-00EA-5B1C7F7774BB}"/>
              </a:ext>
            </a:extLst>
          </p:cNvPr>
          <p:cNvPicPr>
            <a:picLocks noChangeAspect="1"/>
          </p:cNvPicPr>
          <p:nvPr/>
        </p:nvPicPr>
        <p:blipFill>
          <a:blip r:embed="rId2"/>
          <a:stretch>
            <a:fillRect/>
          </a:stretch>
        </p:blipFill>
        <p:spPr>
          <a:xfrm>
            <a:off x="975076" y="1152527"/>
            <a:ext cx="9396274" cy="4198984"/>
          </a:xfrm>
          <a:prstGeom prst="rect">
            <a:avLst/>
          </a:prstGeom>
        </p:spPr>
      </p:pic>
    </p:spTree>
    <p:extLst>
      <p:ext uri="{BB962C8B-B14F-4D97-AF65-F5344CB8AC3E}">
        <p14:creationId xmlns:p14="http://schemas.microsoft.com/office/powerpoint/2010/main" val="28040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153D4440-C3D9-1B3F-4D27-90D281A24C7B}"/>
              </a:ext>
            </a:extLst>
          </p:cNvPr>
          <p:cNvPicPr>
            <a:picLocks noChangeAspect="1"/>
          </p:cNvPicPr>
          <p:nvPr/>
        </p:nvPicPr>
        <p:blipFill>
          <a:blip r:embed="rId2"/>
          <a:stretch>
            <a:fillRect/>
          </a:stretch>
        </p:blipFill>
        <p:spPr>
          <a:xfrm>
            <a:off x="6823587" y="4088082"/>
            <a:ext cx="5049034" cy="2657984"/>
          </a:xfrm>
          <a:prstGeom prst="rect">
            <a:avLst/>
          </a:prstGeom>
        </p:spPr>
      </p:pic>
      <p:sp>
        <p:nvSpPr>
          <p:cNvPr id="5" name="文字方塊 4">
            <a:extLst>
              <a:ext uri="{FF2B5EF4-FFF2-40B4-BE49-F238E27FC236}">
                <a16:creationId xmlns:a16="http://schemas.microsoft.com/office/drawing/2014/main" id="{9979B56E-4C89-E19A-C235-F00041D27AAC}"/>
              </a:ext>
            </a:extLst>
          </p:cNvPr>
          <p:cNvSpPr txBox="1"/>
          <p:nvPr/>
        </p:nvSpPr>
        <p:spPr>
          <a:xfrm>
            <a:off x="186814" y="111934"/>
            <a:ext cx="10894142" cy="3539430"/>
          </a:xfrm>
          <a:prstGeom prst="rect">
            <a:avLst/>
          </a:prstGeom>
          <a:noFill/>
        </p:spPr>
        <p:txBody>
          <a:bodyPr wrap="square">
            <a:spAutoFit/>
          </a:bodyPr>
          <a:lstStyle/>
          <a:p>
            <a:pPr marL="285750" indent="-285750">
              <a:buFont typeface="Wingdings" panose="05000000000000000000" pitchFamily="2" charset="2"/>
              <a:buChar char="u"/>
            </a:pPr>
            <a:r>
              <a:rPr lang="zh-TW" altLang="en-US" sz="1600" dirty="0"/>
              <a:t>The user interface to the UART core consists of six, </a:t>
            </a:r>
            <a:r>
              <a:rPr lang="zh-TW" altLang="en-US" sz="1600" dirty="0">
                <a:solidFill>
                  <a:srgbClr val="FF0000"/>
                </a:solidFill>
              </a:rPr>
              <a:t>16-bit</a:t>
            </a:r>
            <a:r>
              <a:rPr lang="zh-TW" altLang="en-US" sz="1600" dirty="0"/>
              <a:t> registers: control, status, rxdata, txdata, divisor, and endofpacket.</a:t>
            </a:r>
            <a:endParaRPr lang="en-US" altLang="zh-TW" sz="1600" dirty="0"/>
          </a:p>
          <a:p>
            <a:pPr marL="285750" indent="-285750">
              <a:buFont typeface="Wingdings" panose="05000000000000000000" pitchFamily="2" charset="2"/>
              <a:buChar char="u"/>
            </a:pPr>
            <a:r>
              <a:rPr lang="en-US" altLang="zh-TW" sz="1600" dirty="0"/>
              <a:t>The UART core provides an active-high interrupt request (IRQ) output that can request</a:t>
            </a:r>
            <a:r>
              <a:rPr lang="zh-TW" altLang="en-US" sz="1600" dirty="0"/>
              <a:t> </a:t>
            </a:r>
            <a:r>
              <a:rPr lang="en-US" altLang="zh-TW" sz="1600" dirty="0"/>
              <a:t>an interrupt </a:t>
            </a:r>
            <a:r>
              <a:rPr lang="en-US" altLang="zh-TW" sz="1600" dirty="0">
                <a:solidFill>
                  <a:srgbClr val="FF0000"/>
                </a:solidFill>
              </a:rPr>
              <a:t>when new data has been received</a:t>
            </a:r>
            <a:r>
              <a:rPr lang="en-US" altLang="zh-TW" sz="1600" dirty="0"/>
              <a:t>, or </a:t>
            </a:r>
            <a:r>
              <a:rPr lang="en-US" altLang="zh-TW" sz="1600" dirty="0">
                <a:solidFill>
                  <a:srgbClr val="FF0000"/>
                </a:solidFill>
              </a:rPr>
              <a:t>when the core is ready to transmit</a:t>
            </a:r>
            <a:r>
              <a:rPr lang="zh-TW" altLang="en-US" sz="1600" dirty="0">
                <a:solidFill>
                  <a:srgbClr val="FF0000"/>
                </a:solidFill>
              </a:rPr>
              <a:t> </a:t>
            </a:r>
            <a:r>
              <a:rPr lang="en-US" altLang="zh-TW" sz="1600" dirty="0">
                <a:solidFill>
                  <a:srgbClr val="FF0000"/>
                </a:solidFill>
              </a:rPr>
              <a:t>another character.</a:t>
            </a:r>
          </a:p>
          <a:p>
            <a:pPr marL="285750" indent="-285750">
              <a:buFont typeface="Wingdings" panose="05000000000000000000" pitchFamily="2" charset="2"/>
              <a:buChar char="u"/>
            </a:pPr>
            <a:r>
              <a:rPr lang="en-US" altLang="zh-TW" sz="1600" dirty="0"/>
              <a:t>The UART transmitter consists of a 7-, 8-, or 9-bit txdata holding register and a</a:t>
            </a:r>
            <a:r>
              <a:rPr lang="zh-TW" altLang="en-US" sz="1600" dirty="0"/>
              <a:t> </a:t>
            </a:r>
            <a:r>
              <a:rPr lang="en-US" altLang="zh-TW" sz="1600" dirty="0"/>
              <a:t>corresponding 7-, 8-, or 9-bit transmit shift register.</a:t>
            </a:r>
          </a:p>
          <a:p>
            <a:pPr marL="800100" lvl="1" indent="-342900">
              <a:buFont typeface="+mj-lt"/>
              <a:buAutoNum type="arabicParenR"/>
            </a:pPr>
            <a:r>
              <a:rPr lang="en-US" altLang="zh-TW" sz="1600" dirty="0"/>
              <a:t> The transmit shift</a:t>
            </a:r>
            <a:r>
              <a:rPr lang="zh-TW" altLang="en-US" sz="1600" dirty="0"/>
              <a:t> </a:t>
            </a:r>
            <a:r>
              <a:rPr lang="en-US" altLang="zh-TW" sz="1600" dirty="0"/>
              <a:t>register is loaded from the txdata register automatically when a serial transmit shift</a:t>
            </a:r>
            <a:r>
              <a:rPr lang="zh-TW" altLang="en-US" sz="1600" dirty="0"/>
              <a:t> </a:t>
            </a:r>
            <a:r>
              <a:rPr lang="en-US" altLang="zh-TW" sz="1600" dirty="0"/>
              <a:t>operation is not currently in progress.</a:t>
            </a:r>
          </a:p>
          <a:p>
            <a:pPr marL="800100" lvl="1" indent="-342900">
              <a:buFont typeface="+mj-lt"/>
              <a:buAutoNum type="arabicParenR"/>
            </a:pPr>
            <a:r>
              <a:rPr lang="en-US" altLang="zh-TW" sz="1600" dirty="0"/>
              <a:t>The master peripheral can monitor the transmitter‘s status by reading the</a:t>
            </a:r>
            <a:r>
              <a:rPr lang="zh-TW" altLang="en-US" sz="1600" dirty="0"/>
              <a:t> </a:t>
            </a:r>
            <a:r>
              <a:rPr lang="en-US" altLang="zh-TW" sz="1600" dirty="0"/>
              <a:t>status register‘s transmitter ready (TRDY), transmitter shift register empty (</a:t>
            </a:r>
            <a:r>
              <a:rPr lang="en-US" altLang="zh-TW" sz="1600" dirty="0" err="1"/>
              <a:t>tmt</a:t>
            </a:r>
            <a:r>
              <a:rPr lang="en-US" altLang="zh-TW" sz="1600" dirty="0"/>
              <a:t>),</a:t>
            </a:r>
            <a:r>
              <a:rPr lang="zh-TW" altLang="en-US" sz="1600" dirty="0"/>
              <a:t> </a:t>
            </a:r>
            <a:r>
              <a:rPr lang="en-US" altLang="zh-TW" sz="1600" dirty="0"/>
              <a:t>and transmitter overrun error (TOE) bits.</a:t>
            </a:r>
          </a:p>
          <a:p>
            <a:pPr marL="285750" indent="-285750">
              <a:buFont typeface="Wingdings" panose="05000000000000000000" pitchFamily="2" charset="2"/>
              <a:buChar char="u"/>
            </a:pPr>
            <a:r>
              <a:rPr lang="en-US" altLang="zh-TW" sz="1600" dirty="0"/>
              <a:t>The UART receiver consists of a 7-, 8-, or 9-bit receiver-shift register and a</a:t>
            </a:r>
            <a:r>
              <a:rPr lang="zh-TW" altLang="en-US" sz="1600" dirty="0"/>
              <a:t> </a:t>
            </a:r>
            <a:r>
              <a:rPr lang="en-US" altLang="zh-TW" sz="1600" dirty="0"/>
              <a:t>corresponding 7-, 8-, or 9-bit rxdata holding register.</a:t>
            </a:r>
          </a:p>
          <a:p>
            <a:pPr marL="800100" lvl="1" indent="-342900">
              <a:buFont typeface="+mj-lt"/>
              <a:buAutoNum type="arabicParenR"/>
            </a:pPr>
            <a:r>
              <a:rPr lang="en-US" altLang="zh-TW" sz="1600" dirty="0"/>
              <a:t>The rxdata holding</a:t>
            </a:r>
            <a:r>
              <a:rPr lang="zh-TW" altLang="en-US" sz="1600" dirty="0"/>
              <a:t> </a:t>
            </a:r>
            <a:r>
              <a:rPr lang="en-US" altLang="zh-TW" sz="1600" dirty="0"/>
              <a:t>register is loaded from the receiver shift register automatically every time a new</a:t>
            </a:r>
            <a:r>
              <a:rPr lang="zh-TW" altLang="en-US" sz="1600" dirty="0"/>
              <a:t> </a:t>
            </a:r>
            <a:r>
              <a:rPr lang="en-US" altLang="zh-TW" sz="1600" dirty="0"/>
              <a:t>character is fully received.</a:t>
            </a:r>
          </a:p>
          <a:p>
            <a:pPr marL="800100" lvl="1" indent="-342900">
              <a:buFont typeface="+mj-lt"/>
              <a:buAutoNum type="arabicParenR"/>
            </a:pPr>
            <a:r>
              <a:rPr lang="en-US" altLang="zh-TW" sz="1600" dirty="0"/>
              <a:t>A master peripheral can monitor the receiver‘s status by reading the status</a:t>
            </a:r>
            <a:r>
              <a:rPr lang="zh-TW" altLang="en-US" sz="1600" dirty="0"/>
              <a:t> </a:t>
            </a:r>
            <a:r>
              <a:rPr lang="en-US" altLang="zh-TW" sz="1600" dirty="0"/>
              <a:t>register‘s read-ready (RRDY), receiver-overrun error (ROE), break detect (BRK), parity</a:t>
            </a:r>
            <a:r>
              <a:rPr lang="zh-TW" altLang="en-US" sz="1600" dirty="0"/>
              <a:t> </a:t>
            </a:r>
            <a:r>
              <a:rPr lang="en-US" altLang="zh-TW" sz="1600" dirty="0"/>
              <a:t>error (PE), and framing error (FE) bits. </a:t>
            </a:r>
            <a:endParaRPr lang="zh-TW" altLang="en-US" sz="1600" dirty="0"/>
          </a:p>
        </p:txBody>
      </p:sp>
    </p:spTree>
    <p:extLst>
      <p:ext uri="{BB962C8B-B14F-4D97-AF65-F5344CB8AC3E}">
        <p14:creationId xmlns:p14="http://schemas.microsoft.com/office/powerpoint/2010/main" val="821141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a:extLst>
              <a:ext uri="{FF2B5EF4-FFF2-40B4-BE49-F238E27FC236}">
                <a16:creationId xmlns:a16="http://schemas.microsoft.com/office/drawing/2014/main" id="{334173B6-79FE-8513-0FEB-1ED4EF64D63D}"/>
              </a:ext>
            </a:extLst>
          </p:cNvPr>
          <p:cNvSpPr txBox="1"/>
          <p:nvPr/>
        </p:nvSpPr>
        <p:spPr>
          <a:xfrm>
            <a:off x="393290" y="403123"/>
            <a:ext cx="1645259" cy="369332"/>
          </a:xfrm>
          <a:prstGeom prst="rect">
            <a:avLst/>
          </a:prstGeom>
          <a:noFill/>
        </p:spPr>
        <p:txBody>
          <a:bodyPr wrap="none" rtlCol="0">
            <a:spAutoFit/>
          </a:bodyPr>
          <a:lstStyle/>
          <a:p>
            <a:r>
              <a:rPr lang="en-US" altLang="zh-TW" dirty="0"/>
              <a:t>rxdata Register:</a:t>
            </a:r>
            <a:endParaRPr lang="zh-TW" altLang="en-US" dirty="0"/>
          </a:p>
        </p:txBody>
      </p:sp>
      <p:sp>
        <p:nvSpPr>
          <p:cNvPr id="4" name="文字方塊 3">
            <a:extLst>
              <a:ext uri="{FF2B5EF4-FFF2-40B4-BE49-F238E27FC236}">
                <a16:creationId xmlns:a16="http://schemas.microsoft.com/office/drawing/2014/main" id="{F1B258EF-8B9A-E589-6E4F-70DFB8999965}"/>
              </a:ext>
            </a:extLst>
          </p:cNvPr>
          <p:cNvSpPr txBox="1"/>
          <p:nvPr/>
        </p:nvSpPr>
        <p:spPr>
          <a:xfrm>
            <a:off x="609600" y="1680071"/>
            <a:ext cx="10618839" cy="923330"/>
          </a:xfrm>
          <a:prstGeom prst="rect">
            <a:avLst/>
          </a:prstGeom>
          <a:noFill/>
        </p:spPr>
        <p:txBody>
          <a:bodyPr wrap="square">
            <a:spAutoFit/>
          </a:bodyPr>
          <a:lstStyle/>
          <a:p>
            <a:pPr marL="342900" indent="-342900">
              <a:buFont typeface="Wingdings" panose="05000000000000000000" pitchFamily="2" charset="2"/>
              <a:buChar char="u"/>
            </a:pPr>
            <a:r>
              <a:rPr lang="zh-TW" altLang="en-US" dirty="0"/>
              <a:t>The rxdata register holds data received via the RXD input. When a new character is fully received via the RXD input, it is transferred into the rxdata register, and the status register's rrdy bit is set to 1. </a:t>
            </a:r>
            <a:endParaRPr lang="en-US" altLang="zh-TW" dirty="0"/>
          </a:p>
          <a:p>
            <a:pPr marL="342900" indent="-342900">
              <a:buFont typeface="Wingdings" panose="05000000000000000000" pitchFamily="2" charset="2"/>
              <a:buChar char="u"/>
            </a:pPr>
            <a:r>
              <a:rPr lang="en-US" altLang="zh-TW" dirty="0"/>
              <a:t>The status register's rrdy bit is set to 0 when the rxdata register is read.</a:t>
            </a:r>
            <a:endParaRPr lang="zh-TW" altLang="en-US" dirty="0"/>
          </a:p>
        </p:txBody>
      </p:sp>
      <p:sp>
        <p:nvSpPr>
          <p:cNvPr id="5" name="文字方塊 4">
            <a:extLst>
              <a:ext uri="{FF2B5EF4-FFF2-40B4-BE49-F238E27FC236}">
                <a16:creationId xmlns:a16="http://schemas.microsoft.com/office/drawing/2014/main" id="{DC1B2DE6-3791-4AE0-F255-ECC7AA772B60}"/>
              </a:ext>
            </a:extLst>
          </p:cNvPr>
          <p:cNvSpPr txBox="1"/>
          <p:nvPr/>
        </p:nvSpPr>
        <p:spPr>
          <a:xfrm>
            <a:off x="786580" y="1105507"/>
            <a:ext cx="10478318" cy="369332"/>
          </a:xfrm>
          <a:prstGeom prst="rect">
            <a:avLst/>
          </a:prstGeom>
          <a:noFill/>
        </p:spPr>
        <p:txBody>
          <a:bodyPr wrap="none" rtlCol="0">
            <a:spAutoFit/>
          </a:bodyPr>
          <a:lstStyle/>
          <a:p>
            <a:r>
              <a:rPr lang="en-US" altLang="zh-TW" dirty="0">
                <a:solidFill>
                  <a:srgbClr val="FF0000"/>
                </a:solidFill>
              </a:rPr>
              <a:t>rxdata register </a:t>
            </a:r>
            <a:r>
              <a:rPr lang="zh-TW" altLang="en-US" dirty="0">
                <a:solidFill>
                  <a:srgbClr val="FF0000"/>
                </a:solidFill>
              </a:rPr>
              <a:t>有值時</a:t>
            </a:r>
            <a:r>
              <a:rPr lang="en-US" altLang="zh-TW" dirty="0">
                <a:solidFill>
                  <a:srgbClr val="FF0000"/>
                </a:solidFill>
              </a:rPr>
              <a:t>:</a:t>
            </a:r>
            <a:r>
              <a:rPr lang="zh-TW" altLang="en-US" dirty="0">
                <a:solidFill>
                  <a:srgbClr val="FF0000"/>
                </a:solidFill>
              </a:rPr>
              <a:t> </a:t>
            </a:r>
            <a:r>
              <a:rPr lang="en-US" altLang="zh-TW" dirty="0">
                <a:solidFill>
                  <a:srgbClr val="FF0000"/>
                </a:solidFill>
              </a:rPr>
              <a:t>status register.rrdy = 1, </a:t>
            </a:r>
            <a:r>
              <a:rPr lang="zh-TW" altLang="en-US" dirty="0">
                <a:solidFill>
                  <a:srgbClr val="FF0000"/>
                </a:solidFill>
              </a:rPr>
              <a:t>無值時為</a:t>
            </a:r>
            <a:r>
              <a:rPr lang="en-US" altLang="zh-TW" dirty="0">
                <a:solidFill>
                  <a:srgbClr val="FF0000"/>
                </a:solidFill>
              </a:rPr>
              <a:t>0</a:t>
            </a:r>
            <a:r>
              <a:rPr lang="zh-TW" altLang="en-US" dirty="0">
                <a:solidFill>
                  <a:srgbClr val="FF0000"/>
                </a:solidFill>
              </a:rPr>
              <a:t>。只有當</a:t>
            </a:r>
            <a:r>
              <a:rPr lang="en-US" altLang="zh-TW" dirty="0">
                <a:solidFill>
                  <a:srgbClr val="FF0000"/>
                </a:solidFill>
              </a:rPr>
              <a:t>status register.rrdy = 1</a:t>
            </a:r>
            <a:r>
              <a:rPr lang="zh-TW" altLang="en-US" dirty="0">
                <a:solidFill>
                  <a:srgbClr val="FF0000"/>
                </a:solidFill>
              </a:rPr>
              <a:t>時才能將值讀出</a:t>
            </a:r>
            <a:r>
              <a:rPr lang="en-US" altLang="zh-TW" dirty="0">
                <a:solidFill>
                  <a:srgbClr val="FF0000"/>
                </a:solidFill>
              </a:rPr>
              <a:t>!</a:t>
            </a:r>
            <a:endParaRPr lang="zh-TW" altLang="en-US" dirty="0">
              <a:solidFill>
                <a:srgbClr val="FF0000"/>
              </a:solidFill>
            </a:endParaRPr>
          </a:p>
        </p:txBody>
      </p:sp>
      <p:sp>
        <p:nvSpPr>
          <p:cNvPr id="6" name="文字方塊 5">
            <a:extLst>
              <a:ext uri="{FF2B5EF4-FFF2-40B4-BE49-F238E27FC236}">
                <a16:creationId xmlns:a16="http://schemas.microsoft.com/office/drawing/2014/main" id="{9C6BDE53-5B22-B54A-D7F6-D83797E21296}"/>
              </a:ext>
            </a:extLst>
          </p:cNvPr>
          <p:cNvSpPr txBox="1"/>
          <p:nvPr/>
        </p:nvSpPr>
        <p:spPr>
          <a:xfrm>
            <a:off x="396496" y="3326351"/>
            <a:ext cx="1642053" cy="369332"/>
          </a:xfrm>
          <a:prstGeom prst="rect">
            <a:avLst/>
          </a:prstGeom>
          <a:noFill/>
        </p:spPr>
        <p:txBody>
          <a:bodyPr wrap="none" rtlCol="0">
            <a:spAutoFit/>
          </a:bodyPr>
          <a:lstStyle/>
          <a:p>
            <a:r>
              <a:rPr lang="en-US" altLang="zh-TW"/>
              <a:t>txdata Register:</a:t>
            </a:r>
            <a:endParaRPr lang="zh-TW" altLang="en-US" dirty="0"/>
          </a:p>
        </p:txBody>
      </p:sp>
      <p:sp>
        <p:nvSpPr>
          <p:cNvPr id="8" name="文字方塊 7">
            <a:extLst>
              <a:ext uri="{FF2B5EF4-FFF2-40B4-BE49-F238E27FC236}">
                <a16:creationId xmlns:a16="http://schemas.microsoft.com/office/drawing/2014/main" id="{1BD83EC3-0AF8-15B3-96A0-931A171BFA07}"/>
              </a:ext>
            </a:extLst>
          </p:cNvPr>
          <p:cNvSpPr txBox="1"/>
          <p:nvPr/>
        </p:nvSpPr>
        <p:spPr>
          <a:xfrm>
            <a:off x="393290" y="4527239"/>
            <a:ext cx="11130116" cy="1477328"/>
          </a:xfrm>
          <a:prstGeom prst="rect">
            <a:avLst/>
          </a:prstGeom>
          <a:noFill/>
        </p:spPr>
        <p:txBody>
          <a:bodyPr wrap="square">
            <a:spAutoFit/>
          </a:bodyPr>
          <a:lstStyle/>
          <a:p>
            <a:pPr marL="285750" indent="-285750">
              <a:buFont typeface="Wingdings" panose="05000000000000000000" pitchFamily="2" charset="2"/>
              <a:buChar char="u"/>
            </a:pPr>
            <a:r>
              <a:rPr lang="zh-TW" altLang="en-US" dirty="0"/>
              <a:t>Avalon-MM master peripherals write characters to be transmitted into the txdata register.</a:t>
            </a:r>
            <a:endParaRPr lang="en-US" altLang="zh-TW" dirty="0"/>
          </a:p>
          <a:p>
            <a:pPr marL="285750" indent="-285750">
              <a:buFont typeface="Wingdings" panose="05000000000000000000" pitchFamily="2" charset="2"/>
              <a:buChar char="u"/>
            </a:pPr>
            <a:r>
              <a:rPr lang="en-US" altLang="zh-TW" dirty="0">
                <a:solidFill>
                  <a:srgbClr val="FF0000"/>
                </a:solidFill>
              </a:rPr>
              <a:t>Characters should not be written to txdata until the transmitter is ready for a new character</a:t>
            </a:r>
            <a:r>
              <a:rPr lang="en-US" altLang="zh-TW" dirty="0"/>
              <a:t>, as indicated by the TRDY bit in the status register.</a:t>
            </a:r>
          </a:p>
          <a:p>
            <a:pPr marL="285750" indent="-285750">
              <a:buFont typeface="Wingdings" panose="05000000000000000000" pitchFamily="2" charset="2"/>
              <a:buChar char="u"/>
            </a:pPr>
            <a:r>
              <a:rPr lang="en-US" altLang="zh-TW" dirty="0"/>
              <a:t>The TRDY bit is set to 0 when a character is written into the txdata register. The TRDY bit is set to 1 when the character is transferred from the txdata register into the transmitter shift register.</a:t>
            </a:r>
            <a:endParaRPr lang="zh-TW" altLang="en-US" dirty="0"/>
          </a:p>
        </p:txBody>
      </p:sp>
      <p:sp>
        <p:nvSpPr>
          <p:cNvPr id="9" name="文字方塊 8">
            <a:extLst>
              <a:ext uri="{FF2B5EF4-FFF2-40B4-BE49-F238E27FC236}">
                <a16:creationId xmlns:a16="http://schemas.microsoft.com/office/drawing/2014/main" id="{70FC92F4-4F2B-8205-6A44-2C7D275D3970}"/>
              </a:ext>
            </a:extLst>
          </p:cNvPr>
          <p:cNvSpPr txBox="1"/>
          <p:nvPr/>
        </p:nvSpPr>
        <p:spPr>
          <a:xfrm>
            <a:off x="688258" y="3926795"/>
            <a:ext cx="11189795" cy="369332"/>
          </a:xfrm>
          <a:prstGeom prst="rect">
            <a:avLst/>
          </a:prstGeom>
          <a:noFill/>
        </p:spPr>
        <p:txBody>
          <a:bodyPr wrap="none" rtlCol="0">
            <a:spAutoFit/>
          </a:bodyPr>
          <a:lstStyle/>
          <a:p>
            <a:r>
              <a:rPr lang="en-US" altLang="zh-TW" dirty="0">
                <a:solidFill>
                  <a:srgbClr val="FF0000"/>
                </a:solidFill>
              </a:rPr>
              <a:t>txdata register </a:t>
            </a:r>
            <a:r>
              <a:rPr lang="zh-TW" altLang="en-US" dirty="0">
                <a:solidFill>
                  <a:srgbClr val="FF0000"/>
                </a:solidFill>
              </a:rPr>
              <a:t>有值時</a:t>
            </a:r>
            <a:r>
              <a:rPr lang="en-US" altLang="zh-TW" dirty="0">
                <a:solidFill>
                  <a:srgbClr val="FF0000"/>
                </a:solidFill>
              </a:rPr>
              <a:t>:</a:t>
            </a:r>
            <a:r>
              <a:rPr lang="zh-TW" altLang="en-US" dirty="0">
                <a:solidFill>
                  <a:srgbClr val="FF0000"/>
                </a:solidFill>
              </a:rPr>
              <a:t> </a:t>
            </a:r>
            <a:r>
              <a:rPr lang="en-US" altLang="zh-TW" dirty="0">
                <a:solidFill>
                  <a:srgbClr val="FF0000"/>
                </a:solidFill>
              </a:rPr>
              <a:t>status register.rrdy = 0, </a:t>
            </a:r>
            <a:r>
              <a:rPr lang="zh-TW" altLang="en-US" dirty="0">
                <a:solidFill>
                  <a:srgbClr val="FF0000"/>
                </a:solidFill>
              </a:rPr>
              <a:t>無值時為</a:t>
            </a:r>
            <a:r>
              <a:rPr lang="en-US" altLang="zh-TW" dirty="0">
                <a:solidFill>
                  <a:srgbClr val="FF0000"/>
                </a:solidFill>
              </a:rPr>
              <a:t>1</a:t>
            </a:r>
            <a:r>
              <a:rPr lang="zh-TW" altLang="en-US" dirty="0">
                <a:solidFill>
                  <a:srgbClr val="FF0000"/>
                </a:solidFill>
              </a:rPr>
              <a:t>。只有當</a:t>
            </a:r>
            <a:r>
              <a:rPr lang="en-US" altLang="zh-TW" dirty="0">
                <a:solidFill>
                  <a:srgbClr val="FF0000"/>
                </a:solidFill>
              </a:rPr>
              <a:t>status register.rrdy = 1</a:t>
            </a:r>
            <a:r>
              <a:rPr lang="zh-TW" altLang="en-US" dirty="0">
                <a:solidFill>
                  <a:srgbClr val="FF0000"/>
                </a:solidFill>
              </a:rPr>
              <a:t> 時才能寫新的值到</a:t>
            </a:r>
            <a:r>
              <a:rPr lang="en-US" altLang="zh-TW" dirty="0">
                <a:solidFill>
                  <a:srgbClr val="FF0000"/>
                </a:solidFill>
              </a:rPr>
              <a:t>txdata!</a:t>
            </a:r>
            <a:endParaRPr lang="zh-TW" altLang="en-US" dirty="0">
              <a:solidFill>
                <a:srgbClr val="FF0000"/>
              </a:solidFill>
            </a:endParaRPr>
          </a:p>
        </p:txBody>
      </p:sp>
    </p:spTree>
    <p:extLst>
      <p:ext uri="{BB962C8B-B14F-4D97-AF65-F5344CB8AC3E}">
        <p14:creationId xmlns:p14="http://schemas.microsoft.com/office/powerpoint/2010/main" val="222372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43798B6D-29C4-DA8F-997A-2284CAEA77F9}"/>
              </a:ext>
            </a:extLst>
          </p:cNvPr>
          <p:cNvPicPr>
            <a:picLocks noChangeAspect="1"/>
          </p:cNvPicPr>
          <p:nvPr/>
        </p:nvPicPr>
        <p:blipFill>
          <a:blip r:embed="rId2"/>
          <a:stretch>
            <a:fillRect/>
          </a:stretch>
        </p:blipFill>
        <p:spPr>
          <a:xfrm>
            <a:off x="1333487" y="2023867"/>
            <a:ext cx="8817104" cy="2377646"/>
          </a:xfrm>
          <a:prstGeom prst="rect">
            <a:avLst/>
          </a:prstGeom>
        </p:spPr>
      </p:pic>
    </p:spTree>
    <p:extLst>
      <p:ext uri="{BB962C8B-B14F-4D97-AF65-F5344CB8AC3E}">
        <p14:creationId xmlns:p14="http://schemas.microsoft.com/office/powerpoint/2010/main" val="340567021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780</TotalTime>
  <Words>1174</Words>
  <Application>Microsoft Office PowerPoint</Application>
  <PresentationFormat>寬螢幕</PresentationFormat>
  <Paragraphs>47</Paragraphs>
  <Slides>12</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12</vt:i4>
      </vt:variant>
    </vt:vector>
  </HeadingPairs>
  <TitlesOfParts>
    <vt:vector size="20" baseType="lpstr">
      <vt:lpstr>Arial Unicode MS</vt:lpstr>
      <vt:lpstr>Söhne</vt:lpstr>
      <vt:lpstr>Arial</vt:lpstr>
      <vt:lpstr>Calibri</vt:lpstr>
      <vt:lpstr>Calibri Light</vt:lpstr>
      <vt:lpstr>Consolas</vt:lpstr>
      <vt:lpstr>Wingdings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宏彬 鍾</dc:creator>
  <cp:lastModifiedBy>鍾宏彬</cp:lastModifiedBy>
  <cp:revision>9</cp:revision>
  <dcterms:created xsi:type="dcterms:W3CDTF">2023-04-24T05:07:54Z</dcterms:created>
  <dcterms:modified xsi:type="dcterms:W3CDTF">2023-05-01T15:01:52Z</dcterms:modified>
</cp:coreProperties>
</file>