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無樣式、表格格線">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4" d="100"/>
          <a:sy n="104" d="100"/>
        </p:scale>
        <p:origin x="834" y="11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A1B970D0-8AD0-8CFA-AED0-7E3CBB1667FC}"/>
              </a:ext>
            </a:extLst>
          </p:cNvPr>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a:extLst>
              <a:ext uri="{FF2B5EF4-FFF2-40B4-BE49-F238E27FC236}">
                <a16:creationId xmlns:a16="http://schemas.microsoft.com/office/drawing/2014/main" id="{880989BB-E925-B8D5-B5EC-85708E5CD4DA}"/>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按一下以編輯母片子標題樣式</a:t>
            </a:r>
          </a:p>
        </p:txBody>
      </p:sp>
      <p:sp>
        <p:nvSpPr>
          <p:cNvPr id="4" name="日期版面配置區 3">
            <a:extLst>
              <a:ext uri="{FF2B5EF4-FFF2-40B4-BE49-F238E27FC236}">
                <a16:creationId xmlns:a16="http://schemas.microsoft.com/office/drawing/2014/main" id="{82FA8078-5CDC-DC2C-FC51-6285B70D54FA}"/>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462364FD-BCAD-0289-DE08-362E69EA4E8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4B0A93C-350E-0400-BF5E-0642F3210F57}"/>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162345394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F62556A3-B80C-3B62-1343-7121B3373339}"/>
              </a:ext>
            </a:extLst>
          </p:cNvPr>
          <p:cNvSpPr>
            <a:spLocks noGrp="1"/>
          </p:cNvSpPr>
          <p:nvPr>
            <p:ph type="title"/>
          </p:nvPr>
        </p:nvSpPr>
        <p:spPr/>
        <p:txBody>
          <a:bodyPr/>
          <a:lstStyle/>
          <a:p>
            <a:r>
              <a:rPr lang="zh-TW" altLang="en-US"/>
              <a:t>按一下以編輯母片標題樣式</a:t>
            </a:r>
          </a:p>
        </p:txBody>
      </p:sp>
      <p:sp>
        <p:nvSpPr>
          <p:cNvPr id="3" name="直排文字版面配置區 2">
            <a:extLst>
              <a:ext uri="{FF2B5EF4-FFF2-40B4-BE49-F238E27FC236}">
                <a16:creationId xmlns:a16="http://schemas.microsoft.com/office/drawing/2014/main" id="{78954F59-2DBE-3F5F-3160-5D00566EFB95}"/>
              </a:ext>
            </a:extLst>
          </p:cNvPr>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2E41A5BC-D14D-C75C-9AD3-E4E2D0F91590}"/>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FCF84B75-1411-6876-3381-79BBBFE09883}"/>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D02EEF54-F6AB-61AB-E5A2-72AE03106095}"/>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38351425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a:extLst>
              <a:ext uri="{FF2B5EF4-FFF2-40B4-BE49-F238E27FC236}">
                <a16:creationId xmlns:a16="http://schemas.microsoft.com/office/drawing/2014/main" id="{F80DE74E-4A51-4DBD-14EF-C5BAB55BFB3B}"/>
              </a:ext>
            </a:extLst>
          </p:cNvPr>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a:extLst>
              <a:ext uri="{FF2B5EF4-FFF2-40B4-BE49-F238E27FC236}">
                <a16:creationId xmlns:a16="http://schemas.microsoft.com/office/drawing/2014/main" id="{78867D4C-93A1-DA37-66FB-0CDE45A4BEC7}"/>
              </a:ext>
            </a:extLst>
          </p:cNvPr>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E4619876-5AE6-5C89-F05F-F8A162ABB337}"/>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ACB7391E-3DD7-CB90-730F-556C9B45D2C8}"/>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43670FB1-B0C9-6410-7D49-A115D3BE5781}"/>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414612220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CEF62EE0-4547-27F5-0F5F-60A279367B7B}"/>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4C2D082A-5152-0F5D-FE21-A175F72ED45F}"/>
              </a:ext>
            </a:extLst>
          </p:cNvPr>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6355DC22-E531-D5C0-29E6-705F96274330}"/>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A61AD895-6DE7-F2D9-EDB3-B8603576B90D}"/>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05E79F31-9F63-0DBD-881F-5F8624D0E783}"/>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9998069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8AAFB354-7E5C-0092-03ED-C4C340006E8A}"/>
              </a:ext>
            </a:extLst>
          </p:cNvPr>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a:extLst>
              <a:ext uri="{FF2B5EF4-FFF2-40B4-BE49-F238E27FC236}">
                <a16:creationId xmlns:a16="http://schemas.microsoft.com/office/drawing/2014/main" id="{8FA347C8-2C34-9F12-ADF8-5BC3B88C918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a:extLst>
              <a:ext uri="{FF2B5EF4-FFF2-40B4-BE49-F238E27FC236}">
                <a16:creationId xmlns:a16="http://schemas.microsoft.com/office/drawing/2014/main" id="{9D481F50-7888-FFA2-FB02-3A30DA0C3145}"/>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6BE1BD93-A3AE-A1AF-193A-6FB8C9B37BD1}"/>
              </a:ext>
            </a:extLst>
          </p:cNvPr>
          <p:cNvSpPr>
            <a:spLocks noGrp="1"/>
          </p:cNvSpPr>
          <p:nvPr>
            <p:ph type="ftr" sz="quarter" idx="11"/>
          </p:nvPr>
        </p:nvSpPr>
        <p:spPr/>
        <p:txBody>
          <a:bodyPr/>
          <a:lstStyle/>
          <a:p>
            <a:endParaRPr lang="zh-TW" altLang="en-US"/>
          </a:p>
        </p:txBody>
      </p:sp>
      <p:sp>
        <p:nvSpPr>
          <p:cNvPr id="6" name="投影片編號版面配置區 5">
            <a:extLst>
              <a:ext uri="{FF2B5EF4-FFF2-40B4-BE49-F238E27FC236}">
                <a16:creationId xmlns:a16="http://schemas.microsoft.com/office/drawing/2014/main" id="{AD7AC664-3D5D-5C69-C213-D04B1001D44F}"/>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2991259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個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02915906-98E5-730C-C588-A8AD31E7A2E9}"/>
              </a:ext>
            </a:extLst>
          </p:cNvPr>
          <p:cNvSpPr>
            <a:spLocks noGrp="1"/>
          </p:cNvSpPr>
          <p:nvPr>
            <p:ph type="title"/>
          </p:nvPr>
        </p:nvSpPr>
        <p:spPr/>
        <p:txBody>
          <a:bodyPr/>
          <a:lstStyle/>
          <a:p>
            <a:r>
              <a:rPr lang="zh-TW" altLang="en-US"/>
              <a:t>按一下以編輯母片標題樣式</a:t>
            </a:r>
          </a:p>
        </p:txBody>
      </p:sp>
      <p:sp>
        <p:nvSpPr>
          <p:cNvPr id="3" name="內容版面配置區 2">
            <a:extLst>
              <a:ext uri="{FF2B5EF4-FFF2-40B4-BE49-F238E27FC236}">
                <a16:creationId xmlns:a16="http://schemas.microsoft.com/office/drawing/2014/main" id="{67417528-2D8C-120E-A320-3B2D0381C4BD}"/>
              </a:ext>
            </a:extLst>
          </p:cNvPr>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a:extLst>
              <a:ext uri="{FF2B5EF4-FFF2-40B4-BE49-F238E27FC236}">
                <a16:creationId xmlns:a16="http://schemas.microsoft.com/office/drawing/2014/main" id="{B048DCC0-E3A6-5BAA-70E1-0F47E3B8E469}"/>
              </a:ext>
            </a:extLst>
          </p:cNvPr>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a:extLst>
              <a:ext uri="{FF2B5EF4-FFF2-40B4-BE49-F238E27FC236}">
                <a16:creationId xmlns:a16="http://schemas.microsoft.com/office/drawing/2014/main" id="{FA7A186F-5066-239B-79A3-DA956E29A398}"/>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323E456C-51ED-1EC8-A710-E386BDC4E980}"/>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7ED33A72-EE05-DD66-F7B2-9249EBAEA13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3179421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B1C5A205-CC80-6920-F8F9-FA78B5F0603B}"/>
              </a:ext>
            </a:extLst>
          </p:cNvPr>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a:extLst>
              <a:ext uri="{FF2B5EF4-FFF2-40B4-BE49-F238E27FC236}">
                <a16:creationId xmlns:a16="http://schemas.microsoft.com/office/drawing/2014/main" id="{62570B91-44E8-D129-AF58-4BB22B75377F}"/>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a:extLst>
              <a:ext uri="{FF2B5EF4-FFF2-40B4-BE49-F238E27FC236}">
                <a16:creationId xmlns:a16="http://schemas.microsoft.com/office/drawing/2014/main" id="{8C89C4CF-FDE6-BF45-ADD9-C8EC18BDBCE2}"/>
              </a:ext>
            </a:extLst>
          </p:cNvPr>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a:extLst>
              <a:ext uri="{FF2B5EF4-FFF2-40B4-BE49-F238E27FC236}">
                <a16:creationId xmlns:a16="http://schemas.microsoft.com/office/drawing/2014/main" id="{B02F8AED-9626-0EEE-FD91-5C50573ED95D}"/>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a:extLst>
              <a:ext uri="{FF2B5EF4-FFF2-40B4-BE49-F238E27FC236}">
                <a16:creationId xmlns:a16="http://schemas.microsoft.com/office/drawing/2014/main" id="{A9753888-69F4-94BC-CD58-39C8C0C0CB85}"/>
              </a:ext>
            </a:extLst>
          </p:cNvPr>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a:extLst>
              <a:ext uri="{FF2B5EF4-FFF2-40B4-BE49-F238E27FC236}">
                <a16:creationId xmlns:a16="http://schemas.microsoft.com/office/drawing/2014/main" id="{730330DB-FE5C-BB0D-969D-D5F7496ABE7E}"/>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8" name="頁尾版面配置區 7">
            <a:extLst>
              <a:ext uri="{FF2B5EF4-FFF2-40B4-BE49-F238E27FC236}">
                <a16:creationId xmlns:a16="http://schemas.microsoft.com/office/drawing/2014/main" id="{C6249047-42EE-55D5-ECEE-073DABA7FCD5}"/>
              </a:ext>
            </a:extLst>
          </p:cNvPr>
          <p:cNvSpPr>
            <a:spLocks noGrp="1"/>
          </p:cNvSpPr>
          <p:nvPr>
            <p:ph type="ftr" sz="quarter" idx="11"/>
          </p:nvPr>
        </p:nvSpPr>
        <p:spPr/>
        <p:txBody>
          <a:bodyPr/>
          <a:lstStyle/>
          <a:p>
            <a:endParaRPr lang="zh-TW" altLang="en-US"/>
          </a:p>
        </p:txBody>
      </p:sp>
      <p:sp>
        <p:nvSpPr>
          <p:cNvPr id="9" name="投影片編號版面配置區 8">
            <a:extLst>
              <a:ext uri="{FF2B5EF4-FFF2-40B4-BE49-F238E27FC236}">
                <a16:creationId xmlns:a16="http://schemas.microsoft.com/office/drawing/2014/main" id="{42A89BC3-8CF9-8212-AA27-F71744F65E99}"/>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72429836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77D2258C-0686-1EA0-68BF-AAAC28036139}"/>
              </a:ext>
            </a:extLst>
          </p:cNvPr>
          <p:cNvSpPr>
            <a:spLocks noGrp="1"/>
          </p:cNvSpPr>
          <p:nvPr>
            <p:ph type="title"/>
          </p:nvPr>
        </p:nvSpPr>
        <p:spPr/>
        <p:txBody>
          <a:bodyPr/>
          <a:lstStyle/>
          <a:p>
            <a:r>
              <a:rPr lang="zh-TW" altLang="en-US"/>
              <a:t>按一下以編輯母片標題樣式</a:t>
            </a:r>
          </a:p>
        </p:txBody>
      </p:sp>
      <p:sp>
        <p:nvSpPr>
          <p:cNvPr id="3" name="日期版面配置區 2">
            <a:extLst>
              <a:ext uri="{FF2B5EF4-FFF2-40B4-BE49-F238E27FC236}">
                <a16:creationId xmlns:a16="http://schemas.microsoft.com/office/drawing/2014/main" id="{050A4510-43D0-3183-5F68-54E7386BC817}"/>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4" name="頁尾版面配置區 3">
            <a:extLst>
              <a:ext uri="{FF2B5EF4-FFF2-40B4-BE49-F238E27FC236}">
                <a16:creationId xmlns:a16="http://schemas.microsoft.com/office/drawing/2014/main" id="{B9728648-E1FE-DD43-20BC-5412F1150671}"/>
              </a:ext>
            </a:extLst>
          </p:cNvPr>
          <p:cNvSpPr>
            <a:spLocks noGrp="1"/>
          </p:cNvSpPr>
          <p:nvPr>
            <p:ph type="ftr" sz="quarter" idx="11"/>
          </p:nvPr>
        </p:nvSpPr>
        <p:spPr/>
        <p:txBody>
          <a:bodyPr/>
          <a:lstStyle/>
          <a:p>
            <a:endParaRPr lang="zh-TW" altLang="en-US"/>
          </a:p>
        </p:txBody>
      </p:sp>
      <p:sp>
        <p:nvSpPr>
          <p:cNvPr id="5" name="投影片編號版面配置區 4">
            <a:extLst>
              <a:ext uri="{FF2B5EF4-FFF2-40B4-BE49-F238E27FC236}">
                <a16:creationId xmlns:a16="http://schemas.microsoft.com/office/drawing/2014/main" id="{810124A2-28A8-0BB7-7DBD-48043EA4527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23750550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a:extLst>
              <a:ext uri="{FF2B5EF4-FFF2-40B4-BE49-F238E27FC236}">
                <a16:creationId xmlns:a16="http://schemas.microsoft.com/office/drawing/2014/main" id="{2B21926F-D87D-0E73-C2EF-724DDB603839}"/>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3" name="頁尾版面配置區 2">
            <a:extLst>
              <a:ext uri="{FF2B5EF4-FFF2-40B4-BE49-F238E27FC236}">
                <a16:creationId xmlns:a16="http://schemas.microsoft.com/office/drawing/2014/main" id="{3190C02A-9186-0340-6E79-7DBFB8A3CC1E}"/>
              </a:ext>
            </a:extLst>
          </p:cNvPr>
          <p:cNvSpPr>
            <a:spLocks noGrp="1"/>
          </p:cNvSpPr>
          <p:nvPr>
            <p:ph type="ftr" sz="quarter" idx="11"/>
          </p:nvPr>
        </p:nvSpPr>
        <p:spPr/>
        <p:txBody>
          <a:bodyPr/>
          <a:lstStyle/>
          <a:p>
            <a:endParaRPr lang="zh-TW" altLang="en-US"/>
          </a:p>
        </p:txBody>
      </p:sp>
      <p:sp>
        <p:nvSpPr>
          <p:cNvPr id="4" name="投影片編號版面配置區 3">
            <a:extLst>
              <a:ext uri="{FF2B5EF4-FFF2-40B4-BE49-F238E27FC236}">
                <a16:creationId xmlns:a16="http://schemas.microsoft.com/office/drawing/2014/main" id="{D661D59C-5231-36A6-CA82-708EC36C0595}"/>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61023078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輔助字幕的內容">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68A8AE64-19AE-F9A2-6054-FD3FF4D1A86F}"/>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a:extLst>
              <a:ext uri="{FF2B5EF4-FFF2-40B4-BE49-F238E27FC236}">
                <a16:creationId xmlns:a16="http://schemas.microsoft.com/office/drawing/2014/main" id="{0132C0D0-261E-F148-72FD-E2CA3BD5BE0C}"/>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a:extLst>
              <a:ext uri="{FF2B5EF4-FFF2-40B4-BE49-F238E27FC236}">
                <a16:creationId xmlns:a16="http://schemas.microsoft.com/office/drawing/2014/main" id="{968D85A8-2A5A-035F-C116-B63B78A971B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BDEB24E1-965A-EB46-494A-2419767C2498}"/>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87CE8B1F-9C1A-89DF-1100-6AAC8CDC52FC}"/>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C5669BBF-B064-E5A7-4312-00E5F162128E}"/>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1598109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輔助字幕的圖片">
    <p:spTree>
      <p:nvGrpSpPr>
        <p:cNvPr id="1" name=""/>
        <p:cNvGrpSpPr/>
        <p:nvPr/>
      </p:nvGrpSpPr>
      <p:grpSpPr>
        <a:xfrm>
          <a:off x="0" y="0"/>
          <a:ext cx="0" cy="0"/>
          <a:chOff x="0" y="0"/>
          <a:chExt cx="0" cy="0"/>
        </a:xfrm>
      </p:grpSpPr>
      <p:sp>
        <p:nvSpPr>
          <p:cNvPr id="2" name="標題 1">
            <a:extLst>
              <a:ext uri="{FF2B5EF4-FFF2-40B4-BE49-F238E27FC236}">
                <a16:creationId xmlns:a16="http://schemas.microsoft.com/office/drawing/2014/main" id="{4EAAA0AE-F9A6-3B3E-37A3-E18ECEB0F7DD}"/>
              </a:ext>
            </a:extLst>
          </p:cNvPr>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a:extLst>
              <a:ext uri="{FF2B5EF4-FFF2-40B4-BE49-F238E27FC236}">
                <a16:creationId xmlns:a16="http://schemas.microsoft.com/office/drawing/2014/main" id="{E1C9E5E4-1E1C-F409-9F83-417A2024F82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a:extLst>
              <a:ext uri="{FF2B5EF4-FFF2-40B4-BE49-F238E27FC236}">
                <a16:creationId xmlns:a16="http://schemas.microsoft.com/office/drawing/2014/main" id="{DAFBF148-767C-ECAE-7116-93E3B84767E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a:extLst>
              <a:ext uri="{FF2B5EF4-FFF2-40B4-BE49-F238E27FC236}">
                <a16:creationId xmlns:a16="http://schemas.microsoft.com/office/drawing/2014/main" id="{3A023364-B7AF-92BC-CDFB-C2E1368936DE}"/>
              </a:ext>
            </a:extLst>
          </p:cNvPr>
          <p:cNvSpPr>
            <a:spLocks noGrp="1"/>
          </p:cNvSpPr>
          <p:nvPr>
            <p:ph type="dt" sz="half" idx="10"/>
          </p:nvPr>
        </p:nvSpPr>
        <p:spPr/>
        <p:txBody>
          <a:bodyPr/>
          <a:lstStyle/>
          <a:p>
            <a:fld id="{2B53D1F4-27BD-413C-8FD6-7C17F80675F3}" type="datetimeFigureOut">
              <a:rPr lang="zh-TW" altLang="en-US" smtClean="0"/>
              <a:t>2023/4/24</a:t>
            </a:fld>
            <a:endParaRPr lang="zh-TW" altLang="en-US"/>
          </a:p>
        </p:txBody>
      </p:sp>
      <p:sp>
        <p:nvSpPr>
          <p:cNvPr id="6" name="頁尾版面配置區 5">
            <a:extLst>
              <a:ext uri="{FF2B5EF4-FFF2-40B4-BE49-F238E27FC236}">
                <a16:creationId xmlns:a16="http://schemas.microsoft.com/office/drawing/2014/main" id="{7A89334D-64E4-4D51-91E8-4D2B310C80BA}"/>
              </a:ext>
            </a:extLst>
          </p:cNvPr>
          <p:cNvSpPr>
            <a:spLocks noGrp="1"/>
          </p:cNvSpPr>
          <p:nvPr>
            <p:ph type="ftr" sz="quarter" idx="11"/>
          </p:nvPr>
        </p:nvSpPr>
        <p:spPr/>
        <p:txBody>
          <a:bodyPr/>
          <a:lstStyle/>
          <a:p>
            <a:endParaRPr lang="zh-TW" altLang="en-US"/>
          </a:p>
        </p:txBody>
      </p:sp>
      <p:sp>
        <p:nvSpPr>
          <p:cNvPr id="7" name="投影片編號版面配置區 6">
            <a:extLst>
              <a:ext uri="{FF2B5EF4-FFF2-40B4-BE49-F238E27FC236}">
                <a16:creationId xmlns:a16="http://schemas.microsoft.com/office/drawing/2014/main" id="{4205D8F6-D4CE-32ED-6BC7-A849F7945E6C}"/>
              </a:ext>
            </a:extLst>
          </p:cNvPr>
          <p:cNvSpPr>
            <a:spLocks noGrp="1"/>
          </p:cNvSpPr>
          <p:nvPr>
            <p:ph type="sldNum" sz="quarter" idx="12"/>
          </p:nvPr>
        </p:nvSpPr>
        <p:spPr/>
        <p:txBody>
          <a:body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8037902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a:extLst>
              <a:ext uri="{FF2B5EF4-FFF2-40B4-BE49-F238E27FC236}">
                <a16:creationId xmlns:a16="http://schemas.microsoft.com/office/drawing/2014/main" id="{B88D6A1C-657C-4B12-80FB-93442E09C5EF}"/>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a:extLst>
              <a:ext uri="{FF2B5EF4-FFF2-40B4-BE49-F238E27FC236}">
                <a16:creationId xmlns:a16="http://schemas.microsoft.com/office/drawing/2014/main" id="{291A59C8-33DA-6AB2-86B3-4D62100F59C8}"/>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a:extLst>
              <a:ext uri="{FF2B5EF4-FFF2-40B4-BE49-F238E27FC236}">
                <a16:creationId xmlns:a16="http://schemas.microsoft.com/office/drawing/2014/main" id="{B49D2B34-73C5-B969-975D-87CA290C7E7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53D1F4-27BD-413C-8FD6-7C17F80675F3}" type="datetimeFigureOut">
              <a:rPr lang="zh-TW" altLang="en-US" smtClean="0"/>
              <a:t>2023/4/24</a:t>
            </a:fld>
            <a:endParaRPr lang="zh-TW" altLang="en-US"/>
          </a:p>
        </p:txBody>
      </p:sp>
      <p:sp>
        <p:nvSpPr>
          <p:cNvPr id="5" name="頁尾版面配置區 4">
            <a:extLst>
              <a:ext uri="{FF2B5EF4-FFF2-40B4-BE49-F238E27FC236}">
                <a16:creationId xmlns:a16="http://schemas.microsoft.com/office/drawing/2014/main" id="{D772B17F-8C59-2B7D-B237-9729B908C96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a:extLst>
              <a:ext uri="{FF2B5EF4-FFF2-40B4-BE49-F238E27FC236}">
                <a16:creationId xmlns:a16="http://schemas.microsoft.com/office/drawing/2014/main" id="{F1AFDD90-F0CA-DB21-D472-94C2A25B6486}"/>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E836794-9557-402E-B271-575ECF967563}" type="slidenum">
              <a:rPr lang="zh-TW" altLang="en-US" smtClean="0"/>
              <a:t>‹#›</a:t>
            </a:fld>
            <a:endParaRPr lang="zh-TW" altLang="en-US"/>
          </a:p>
        </p:txBody>
      </p:sp>
    </p:spTree>
    <p:extLst>
      <p:ext uri="{BB962C8B-B14F-4D97-AF65-F5344CB8AC3E}">
        <p14:creationId xmlns:p14="http://schemas.microsoft.com/office/powerpoint/2010/main" val="390506324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0D44A994-4FAF-C857-6308-89237E2447C5}"/>
              </a:ext>
            </a:extLst>
          </p:cNvPr>
          <p:cNvSpPr>
            <a:spLocks noChangeArrowheads="1"/>
          </p:cNvSpPr>
          <p:nvPr/>
        </p:nvSpPr>
        <p:spPr bwMode="auto">
          <a:xfrm>
            <a:off x="203199" y="1222521"/>
            <a:ext cx="11057659" cy="3323987"/>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This is a function named </a:t>
            </a:r>
            <a:r>
              <a:rPr kumimoji="0" lang="zh-TW" altLang="zh-TW" b="1" i="0" u="none" strike="noStrike" cap="none" normalizeH="0" baseline="0" dirty="0">
                <a:ln>
                  <a:noFill/>
                </a:ln>
                <a:solidFill>
                  <a:srgbClr val="D1D5DB"/>
                </a:solidFill>
                <a:effectLst/>
                <a:latin typeface="Arial Unicode MS"/>
                <a:ea typeface="Söhne Mono"/>
              </a:rPr>
              <a:t>uartISR</a:t>
            </a:r>
            <a:r>
              <a:rPr kumimoji="0" lang="zh-TW" altLang="zh-TW" sz="1200" b="0" i="0" u="none" strike="noStrike" cap="none" normalizeH="0" baseline="0" dirty="0">
                <a:ln>
                  <a:noFill/>
                </a:ln>
                <a:solidFill>
                  <a:srgbClr val="D1D5DB"/>
                </a:solidFill>
                <a:effectLst/>
                <a:ea typeface="Söhne"/>
              </a:rPr>
              <a:t> that handles interrupts for a UART (Universal Asynchronous Receiver/Transmitter) interface. It takes two arguments: </a:t>
            </a:r>
            <a:r>
              <a:rPr kumimoji="0" lang="zh-TW" altLang="zh-TW" b="1" i="0" u="none" strike="noStrike" cap="none" normalizeH="0" baseline="0" dirty="0">
                <a:ln>
                  <a:noFill/>
                </a:ln>
                <a:solidFill>
                  <a:srgbClr val="D1D5DB"/>
                </a:solidFill>
                <a:effectLst/>
                <a:latin typeface="Arial Unicode MS"/>
                <a:ea typeface="Söhne Mono"/>
              </a:rPr>
              <a:t>context</a:t>
            </a:r>
            <a:r>
              <a:rPr kumimoji="0" lang="zh-TW" altLang="zh-TW" sz="1200" b="0" i="0" u="none" strike="noStrike" cap="none" normalizeH="0" baseline="0" dirty="0">
                <a:ln>
                  <a:noFill/>
                </a:ln>
                <a:solidFill>
                  <a:srgbClr val="D1D5DB"/>
                </a:solidFill>
                <a:effectLst/>
                <a:ea typeface="Söhne"/>
              </a:rPr>
              <a:t>, which is a void pointer to a structure that contains information about the UART buffers, and </a:t>
            </a:r>
            <a:r>
              <a:rPr kumimoji="0" lang="zh-TW" altLang="zh-TW" b="1" i="0" u="none" strike="noStrike" cap="none" normalizeH="0" baseline="0" dirty="0">
                <a:ln>
                  <a:noFill/>
                </a:ln>
                <a:solidFill>
                  <a:srgbClr val="D1D5DB"/>
                </a:solidFill>
                <a:effectLst/>
                <a:latin typeface="Arial Unicode MS"/>
                <a:ea typeface="Söhne Mono"/>
              </a:rPr>
              <a:t>id</a:t>
            </a:r>
            <a:r>
              <a:rPr kumimoji="0" lang="zh-TW" altLang="zh-TW" sz="1200" b="0" i="0" u="none" strike="noStrike" cap="none" normalizeH="0" baseline="0" dirty="0">
                <a:ln>
                  <a:noFill/>
                </a:ln>
                <a:solidFill>
                  <a:srgbClr val="D1D5DB"/>
                </a:solidFill>
                <a:effectLst/>
                <a:ea typeface="Söhne"/>
              </a:rPr>
              <a:t>, which is an unsigned integer representing the ID of the interrupt.</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The function starts by declaring an integer variable </a:t>
            </a:r>
            <a:r>
              <a:rPr kumimoji="0" lang="zh-TW" altLang="zh-TW" b="1" i="0" u="none" strike="noStrike" cap="none" normalizeH="0" baseline="0" dirty="0">
                <a:ln>
                  <a:noFill/>
                </a:ln>
                <a:solidFill>
                  <a:srgbClr val="D1D5DB"/>
                </a:solidFill>
                <a:effectLst/>
                <a:latin typeface="Arial Unicode MS"/>
                <a:ea typeface="Söhne Mono"/>
              </a:rPr>
              <a:t>b</a:t>
            </a:r>
            <a:r>
              <a:rPr kumimoji="0" lang="zh-TW" altLang="zh-TW" sz="1200" b="0" i="0" u="none" strike="noStrike" cap="none" normalizeH="0" baseline="0" dirty="0">
                <a:ln>
                  <a:noFill/>
                </a:ln>
                <a:solidFill>
                  <a:srgbClr val="D1D5DB"/>
                </a:solidFill>
                <a:effectLst/>
                <a:ea typeface="Söhne"/>
              </a:rPr>
              <a:t> and a pointer to a </a:t>
            </a:r>
            <a:r>
              <a:rPr kumimoji="0" lang="zh-TW" altLang="zh-TW" b="1" i="0" u="none" strike="noStrike" cap="none" normalizeH="0" baseline="0" dirty="0">
                <a:ln>
                  <a:noFill/>
                </a:ln>
                <a:solidFill>
                  <a:srgbClr val="D1D5DB"/>
                </a:solidFill>
                <a:effectLst/>
                <a:latin typeface="Arial Unicode MS"/>
                <a:ea typeface="Söhne Mono"/>
              </a:rPr>
              <a:t>UartBuffer_t</a:t>
            </a:r>
            <a:r>
              <a:rPr kumimoji="0" lang="zh-TW" altLang="zh-TW" sz="1200" b="0" i="0" u="none" strike="noStrike" cap="none" normalizeH="0" baseline="0" dirty="0">
                <a:ln>
                  <a:noFill/>
                </a:ln>
                <a:solidFill>
                  <a:srgbClr val="D1D5DB"/>
                </a:solidFill>
                <a:effectLst/>
                <a:ea typeface="Söhne"/>
              </a:rPr>
              <a:t> structure named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that points to the </a:t>
            </a:r>
            <a:r>
              <a:rPr kumimoji="0" lang="zh-TW" altLang="zh-TW" b="1" i="0" u="none" strike="noStrike" cap="none" normalizeH="0" baseline="0" dirty="0">
                <a:ln>
                  <a:noFill/>
                </a:ln>
                <a:solidFill>
                  <a:srgbClr val="D1D5DB"/>
                </a:solidFill>
                <a:effectLst/>
                <a:latin typeface="Arial Unicode MS"/>
                <a:ea typeface="Söhne Mono"/>
              </a:rPr>
              <a:t>context</a:t>
            </a:r>
            <a:r>
              <a:rPr kumimoji="0" lang="zh-TW" altLang="zh-TW" sz="1200" b="0" i="0" u="none" strike="noStrike" cap="none" normalizeH="0" baseline="0" dirty="0">
                <a:ln>
                  <a:noFill/>
                </a:ln>
                <a:solidFill>
                  <a:srgbClr val="D1D5DB"/>
                </a:solidFill>
                <a:effectLst/>
                <a:ea typeface="Söhne"/>
              </a:rPr>
              <a:t> passed in as an argument.</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Next, the function checks if the </a:t>
            </a:r>
            <a:r>
              <a:rPr kumimoji="0" lang="zh-TW" altLang="zh-TW" b="1" i="0" u="none" strike="noStrike" cap="none" normalizeH="0" baseline="0" dirty="0">
                <a:ln>
                  <a:noFill/>
                </a:ln>
                <a:solidFill>
                  <a:srgbClr val="D1D5DB"/>
                </a:solidFill>
                <a:effectLst/>
                <a:latin typeface="Arial Unicode MS"/>
                <a:ea typeface="Söhne Mono"/>
              </a:rPr>
              <a:t>RRDY</a:t>
            </a:r>
            <a:r>
              <a:rPr kumimoji="0" lang="zh-TW" altLang="zh-TW" sz="1200" b="0" i="0" u="none" strike="noStrike" cap="none" normalizeH="0" baseline="0" dirty="0">
                <a:ln>
                  <a:noFill/>
                </a:ln>
                <a:solidFill>
                  <a:srgbClr val="D1D5DB"/>
                </a:solidFill>
                <a:effectLst/>
                <a:ea typeface="Söhne"/>
              </a:rPr>
              <a:t> (Receive Ready) bit is set in the status register of the UART. If it is set, it reads a byte from the UART's receive buffer using the </a:t>
            </a:r>
            <a:r>
              <a:rPr kumimoji="0" lang="zh-TW" altLang="zh-TW" b="1" i="0" u="none" strike="noStrike" cap="none" normalizeH="0" baseline="0" dirty="0">
                <a:ln>
                  <a:noFill/>
                </a:ln>
                <a:solidFill>
                  <a:srgbClr val="D1D5DB"/>
                </a:solidFill>
                <a:effectLst/>
                <a:latin typeface="Arial Unicode MS"/>
                <a:ea typeface="Söhne Mono"/>
              </a:rPr>
              <a:t>IORD_ALTERA_AVALON_UART_RXDATA</a:t>
            </a:r>
            <a:r>
              <a:rPr kumimoji="0" lang="zh-TW" altLang="zh-TW" sz="1200" b="0" i="0" u="none" strike="noStrike" cap="none" normalizeH="0" baseline="0" dirty="0">
                <a:ln>
                  <a:noFill/>
                </a:ln>
                <a:solidFill>
                  <a:srgbClr val="D1D5DB"/>
                </a:solidFill>
                <a:effectLst/>
                <a:ea typeface="Söhne"/>
              </a:rPr>
              <a:t> function and stores it in the receive buffer pointed to by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It then increments the receive buffer's put index, wrapping around if it reaches the end of the buffer. Finally, it increments the count of bytes in the receive buffer if it hasn't reached its maximum size.</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After this, the function checks if the </a:t>
            </a:r>
            <a:r>
              <a:rPr kumimoji="0" lang="zh-TW" altLang="zh-TW" b="1" i="0" u="none" strike="noStrike" cap="none" normalizeH="0" baseline="0" dirty="0">
                <a:ln>
                  <a:noFill/>
                </a:ln>
                <a:solidFill>
                  <a:srgbClr val="D1D5DB"/>
                </a:solidFill>
                <a:effectLst/>
                <a:latin typeface="Arial Unicode MS"/>
                <a:ea typeface="Söhne Mono"/>
              </a:rPr>
              <a:t>TRDY</a:t>
            </a:r>
            <a:r>
              <a:rPr kumimoji="0" lang="zh-TW" altLang="zh-TW" sz="1200" b="0" i="0" u="none" strike="noStrike" cap="none" normalizeH="0" baseline="0" dirty="0">
                <a:ln>
                  <a:noFill/>
                </a:ln>
                <a:solidFill>
                  <a:srgbClr val="D1D5DB"/>
                </a:solidFill>
                <a:effectLst/>
                <a:ea typeface="Söhne"/>
              </a:rPr>
              <a:t> (Transmit Ready) bit is set in the status register of the UART. If it is set, and there are bytes in the transmit buffer pointed to by </a:t>
            </a:r>
            <a:r>
              <a:rPr kumimoji="0" lang="zh-TW" altLang="zh-TW" b="1" i="0" u="none" strike="noStrike" cap="none" normalizeH="0" baseline="0" dirty="0">
                <a:ln>
                  <a:noFill/>
                </a:ln>
                <a:solidFill>
                  <a:srgbClr val="D1D5DB"/>
                </a:solidFill>
                <a:effectLst/>
                <a:latin typeface="Arial Unicode MS"/>
                <a:ea typeface="Söhne Mono"/>
              </a:rPr>
              <a:t>pUartBuffer</a:t>
            </a:r>
            <a:r>
              <a:rPr kumimoji="0" lang="zh-TW" altLang="zh-TW" sz="1200" b="0" i="0" u="none" strike="noStrike" cap="none" normalizeH="0" baseline="0" dirty="0">
                <a:ln>
                  <a:noFill/>
                </a:ln>
                <a:solidFill>
                  <a:srgbClr val="D1D5DB"/>
                </a:solidFill>
                <a:effectLst/>
                <a:ea typeface="Söhne"/>
              </a:rPr>
              <a:t>, it writes a byte to the UART's transmit buffer using the </a:t>
            </a:r>
            <a:r>
              <a:rPr kumimoji="0" lang="zh-TW" altLang="zh-TW" b="1" i="0" u="none" strike="noStrike" cap="none" normalizeH="0" baseline="0" dirty="0">
                <a:ln>
                  <a:noFill/>
                </a:ln>
                <a:solidFill>
                  <a:srgbClr val="D1D5DB"/>
                </a:solidFill>
                <a:effectLst/>
                <a:latin typeface="Arial Unicode MS"/>
                <a:ea typeface="Söhne Mono"/>
              </a:rPr>
              <a:t>IOWR_ALTERA_AVALON_UART_TXDATA</a:t>
            </a:r>
            <a:r>
              <a:rPr kumimoji="0" lang="zh-TW" altLang="zh-TW" sz="1200" b="0" i="0" u="none" strike="noStrike" cap="none" normalizeH="0" baseline="0" dirty="0">
                <a:ln>
                  <a:noFill/>
                </a:ln>
                <a:solidFill>
                  <a:srgbClr val="D1D5DB"/>
                </a:solidFill>
                <a:effectLst/>
                <a:ea typeface="Söhne"/>
              </a:rPr>
              <a:t> function. It then increments the take index of the transmit buffer, wrapping around if it reaches the end of the buffer, decrements the count of bytes in the transmit buffer, and turns off the transmit interrupt if the transmit buffer is empty.</a:t>
            </a:r>
            <a:endParaRPr kumimoji="0" lang="zh-TW" altLang="zh-TW" sz="8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dirty="0">
                <a:ln>
                  <a:noFill/>
                </a:ln>
                <a:solidFill>
                  <a:srgbClr val="D1D5DB"/>
                </a:solidFill>
                <a:effectLst/>
                <a:latin typeface="Arial" panose="020B0604020202020204" pitchFamily="34" charset="0"/>
                <a:ea typeface="Söhne"/>
              </a:rPr>
              <a:t>Overall, this function handles interrupts from a UART interface and manages the receive and transmit buffers for the UART.</a:t>
            </a:r>
            <a:endParaRPr kumimoji="0" lang="zh-TW" altLang="zh-TW" sz="1800" b="0" i="0" u="none" strike="noStrike" cap="none" normalizeH="0" baseline="0" dirty="0">
              <a:ln>
                <a:noFill/>
              </a:ln>
              <a:solidFill>
                <a:schemeClr val="tx1"/>
              </a:solidFill>
              <a:effectLst/>
              <a:latin typeface="Arial" panose="020B0604020202020204" pitchFamily="34" charset="0"/>
            </a:endParaRPr>
          </a:p>
        </p:txBody>
      </p:sp>
      <p:sp>
        <p:nvSpPr>
          <p:cNvPr id="5" name="文字方塊 4">
            <a:extLst>
              <a:ext uri="{FF2B5EF4-FFF2-40B4-BE49-F238E27FC236}">
                <a16:creationId xmlns:a16="http://schemas.microsoft.com/office/drawing/2014/main" id="{40A4D335-18B8-D9B5-90ED-7B506ED310C7}"/>
              </a:ext>
            </a:extLst>
          </p:cNvPr>
          <p:cNvSpPr txBox="1"/>
          <p:nvPr/>
        </p:nvSpPr>
        <p:spPr>
          <a:xfrm>
            <a:off x="461818" y="295564"/>
            <a:ext cx="5135418" cy="369332"/>
          </a:xfrm>
          <a:prstGeom prst="rect">
            <a:avLst/>
          </a:prstGeom>
          <a:noFill/>
        </p:spPr>
        <p:txBody>
          <a:bodyPr wrap="square" rtlCol="0">
            <a:spAutoFit/>
          </a:bodyPr>
          <a:lstStyle/>
          <a:p>
            <a:r>
              <a:rPr lang="zh-TW" altLang="en-US" dirty="0"/>
              <a:t>程式功能描述 </a:t>
            </a:r>
            <a:r>
              <a:rPr lang="en-US" altLang="zh-TW" dirty="0"/>
              <a:t>(</a:t>
            </a:r>
            <a:r>
              <a:rPr lang="zh-TW" altLang="en-US" dirty="0"/>
              <a:t>把</a:t>
            </a:r>
            <a:r>
              <a:rPr lang="en-US" altLang="zh-TW" b="0" dirty="0">
                <a:effectLst/>
                <a:latin typeface="Consolas" panose="020B0609020204030204" pitchFamily="49" charset="0"/>
              </a:rPr>
              <a:t>uartISR</a:t>
            </a:r>
            <a:r>
              <a:rPr lang="zh-TW" altLang="en-US" b="0" dirty="0">
                <a:effectLst/>
                <a:latin typeface="Consolas" panose="020B0609020204030204" pitchFamily="49" charset="0"/>
              </a:rPr>
              <a:t>丟入</a:t>
            </a:r>
            <a:r>
              <a:rPr lang="en-US" altLang="zh-TW" b="0" dirty="0">
                <a:effectLst/>
                <a:latin typeface="Consolas" panose="020B0609020204030204" pitchFamily="49" charset="0"/>
              </a:rPr>
              <a:t>chatGPT</a:t>
            </a:r>
            <a:r>
              <a:rPr lang="en-US" altLang="zh-TW" dirty="0"/>
              <a:t>)</a:t>
            </a:r>
            <a:endParaRPr lang="zh-TW" altLang="en-US" dirty="0"/>
          </a:p>
        </p:txBody>
      </p:sp>
    </p:spTree>
    <p:extLst>
      <p:ext uri="{BB962C8B-B14F-4D97-AF65-F5344CB8AC3E}">
        <p14:creationId xmlns:p14="http://schemas.microsoft.com/office/powerpoint/2010/main" val="16352875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B74BD78-83AF-9DC5-8E2D-1406C4B6B4F6}"/>
              </a:ext>
            </a:extLst>
          </p:cNvPr>
          <p:cNvSpPr>
            <a:spLocks noChangeArrowheads="1"/>
          </p:cNvSpPr>
          <p:nvPr/>
        </p:nvSpPr>
        <p:spPr bwMode="auto">
          <a:xfrm>
            <a:off x="99218" y="1669978"/>
            <a:ext cx="11852635" cy="3046988"/>
          </a:xfrm>
          <a:prstGeom prst="rect">
            <a:avLst/>
          </a:prstGeom>
          <a:solidFill>
            <a:srgbClr val="444654"/>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lvl1pPr eaLnBrk="0" fontAlgn="base" hangingPunct="0">
              <a:spcBef>
                <a:spcPct val="0"/>
              </a:spcBef>
              <a:spcAft>
                <a:spcPct val="0"/>
              </a:spcAft>
              <a:defRPr>
                <a:solidFill>
                  <a:schemeClr val="tx1"/>
                </a:solidFill>
                <a:latin typeface="Arial" panose="020B0604020202020204" pitchFamily="34" charset="0"/>
              </a:defRPr>
            </a:lvl1pPr>
            <a:lvl2pPr eaLnBrk="0" fontAlgn="base" hangingPunct="0">
              <a:spcBef>
                <a:spcPct val="0"/>
              </a:spcBef>
              <a:spcAft>
                <a:spcPct val="0"/>
              </a:spcAft>
              <a:defRPr>
                <a:solidFill>
                  <a:schemeClr val="tx1"/>
                </a:solidFill>
                <a:latin typeface="Arial" panose="020B0604020202020204" pitchFamily="34" charset="0"/>
              </a:defRPr>
            </a:lvl2pPr>
            <a:lvl3pPr eaLnBrk="0" fontAlgn="base" hangingPunct="0">
              <a:spcBef>
                <a:spcPct val="0"/>
              </a:spcBef>
              <a:spcAft>
                <a:spcPct val="0"/>
              </a:spcAft>
              <a:defRPr>
                <a:solidFill>
                  <a:schemeClr val="tx1"/>
                </a:solidFill>
                <a:latin typeface="Arial" panose="020B0604020202020204" pitchFamily="34" charset="0"/>
              </a:defRPr>
            </a:lvl3pPr>
            <a:lvl4pPr eaLnBrk="0" fontAlgn="base" hangingPunct="0">
              <a:spcBef>
                <a:spcPct val="0"/>
              </a:spcBef>
              <a:spcAft>
                <a:spcPct val="0"/>
              </a:spcAft>
              <a:defRPr>
                <a:solidFill>
                  <a:schemeClr val="tx1"/>
                </a:solidFill>
                <a:latin typeface="Arial" panose="020B0604020202020204" pitchFamily="34" charset="0"/>
              </a:defRPr>
            </a:lvl4pPr>
            <a:lvl5pPr eaLnBrk="0" fontAlgn="base" hangingPunct="0">
              <a:spcBef>
                <a:spcPct val="0"/>
              </a:spcBef>
              <a:spcAft>
                <a:spcPct val="0"/>
              </a:spcAft>
              <a:defRPr>
                <a:solidFill>
                  <a:schemeClr val="tx1"/>
                </a:solidFill>
                <a:latin typeface="Arial" panose="020B0604020202020204" pitchFamily="34" charset="0"/>
              </a:defRPr>
            </a:lvl5pPr>
            <a:lvl6pPr eaLnBrk="0" fontAlgn="base" hangingPunct="0">
              <a:spcBef>
                <a:spcPct val="0"/>
              </a:spcBef>
              <a:spcAft>
                <a:spcPct val="0"/>
              </a:spcAft>
              <a:defRPr>
                <a:solidFill>
                  <a:schemeClr val="tx1"/>
                </a:solidFill>
                <a:latin typeface="Arial" panose="020B0604020202020204" pitchFamily="34" charset="0"/>
              </a:defRPr>
            </a:lvl6pPr>
            <a:lvl7pPr eaLnBrk="0" fontAlgn="base" hangingPunct="0">
              <a:spcBef>
                <a:spcPct val="0"/>
              </a:spcBef>
              <a:spcAft>
                <a:spcPct val="0"/>
              </a:spcAft>
              <a:defRPr>
                <a:solidFill>
                  <a:schemeClr val="tx1"/>
                </a:solidFill>
                <a:latin typeface="Arial" panose="020B0604020202020204" pitchFamily="34" charset="0"/>
              </a:defRPr>
            </a:lvl7pPr>
            <a:lvl8pPr eaLnBrk="0" fontAlgn="base" hangingPunct="0">
              <a:spcBef>
                <a:spcPct val="0"/>
              </a:spcBef>
              <a:spcAft>
                <a:spcPct val="0"/>
              </a:spcAft>
              <a:defRPr>
                <a:solidFill>
                  <a:schemeClr val="tx1"/>
                </a:solidFill>
                <a:latin typeface="Arial" panose="020B0604020202020204" pitchFamily="34" charset="0"/>
              </a:defRPr>
            </a:lvl8pPr>
            <a:lvl9pPr eaLnBrk="0" fontAlgn="base" hangingPunct="0">
              <a:spcBef>
                <a:spcPct val="0"/>
              </a:spcBef>
              <a:spcAft>
                <a:spcPct val="0"/>
              </a:spcAft>
              <a:defRPr>
                <a:solidFill>
                  <a:schemeClr val="tx1"/>
                </a:solidFill>
                <a:latin typeface="Arial" panose="020B0604020202020204" pitchFamily="34" charset="0"/>
              </a:defRPr>
            </a:lvl9p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The line </a:t>
            </a:r>
            <a:r>
              <a:rPr kumimoji="0" lang="zh-TW" altLang="zh-TW" b="1" i="0" u="none" strike="noStrike" cap="none" normalizeH="0" baseline="0">
                <a:ln>
                  <a:noFill/>
                </a:ln>
                <a:solidFill>
                  <a:srgbClr val="D1D5DB"/>
                </a:solidFill>
                <a:effectLst/>
                <a:latin typeface="Arial Unicode MS"/>
                <a:ea typeface="Söhne Mono"/>
              </a:rPr>
              <a:t>pUartBuffer-&gt;rxBufPut &amp;= RX_BUF_SIZE_MASK;</a:t>
            </a:r>
            <a:r>
              <a:rPr kumimoji="0" lang="zh-TW" altLang="zh-TW" sz="1200" b="0" i="0" u="none" strike="noStrike" cap="none" normalizeH="0" baseline="0">
                <a:ln>
                  <a:noFill/>
                </a:ln>
                <a:solidFill>
                  <a:srgbClr val="D1D5DB"/>
                </a:solidFill>
                <a:effectLst/>
                <a:ea typeface="Söhne"/>
              </a:rPr>
              <a:t> is used to ensure that the put index of the receive buffer pointed to by </a:t>
            </a:r>
            <a:r>
              <a:rPr kumimoji="0" lang="zh-TW" altLang="zh-TW" b="1" i="0" u="none" strike="noStrike" cap="none" normalizeH="0" baseline="0">
                <a:ln>
                  <a:noFill/>
                </a:ln>
                <a:solidFill>
                  <a:srgbClr val="D1D5DB"/>
                </a:solidFill>
                <a:effectLst/>
                <a:latin typeface="Arial Unicode MS"/>
                <a:ea typeface="Söhne Mono"/>
              </a:rPr>
              <a:t>pUartBuffer</a:t>
            </a:r>
            <a:r>
              <a:rPr kumimoji="0" lang="zh-TW" altLang="zh-TW" sz="1200" b="0" i="0" u="none" strike="noStrike" cap="none" normalizeH="0" baseline="0">
                <a:ln>
                  <a:noFill/>
                </a:ln>
                <a:solidFill>
                  <a:srgbClr val="D1D5DB"/>
                </a:solidFill>
                <a:effectLst/>
                <a:ea typeface="Söhne"/>
              </a:rPr>
              <a:t> stays within the bounds of the buffer size.</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is a bitmask that has all its bits set to 1, with a number of bits equal to the receive buffer size minus one. For example, if the receive buffer size is 16,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would be </a:t>
            </a:r>
            <a:r>
              <a:rPr kumimoji="0" lang="zh-TW" altLang="zh-TW" b="1" i="0" u="none" strike="noStrike" cap="none" normalizeH="0" baseline="0">
                <a:ln>
                  <a:noFill/>
                </a:ln>
                <a:solidFill>
                  <a:srgbClr val="D1D5DB"/>
                </a:solidFill>
                <a:effectLst/>
                <a:latin typeface="Arial Unicode MS"/>
                <a:ea typeface="Söhne Mono"/>
              </a:rPr>
              <a:t>0x000F</a:t>
            </a:r>
            <a:r>
              <a:rPr kumimoji="0" lang="zh-TW" altLang="zh-TW" sz="1200" b="0" i="0" u="none" strike="noStrike" cap="none" normalizeH="0" baseline="0">
                <a:ln>
                  <a:noFill/>
                </a:ln>
                <a:solidFill>
                  <a:srgbClr val="D1D5DB"/>
                </a:solidFill>
                <a:effectLst/>
                <a:ea typeface="Söhne"/>
              </a:rPr>
              <a:t>.</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When a new byte is received and stored in the receive buffer, the put index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is incremented. However, if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reaches the end of the buffer, it needs to be wrapped around to the beginning of the buffer. The line </a:t>
            </a:r>
            <a:r>
              <a:rPr kumimoji="0" lang="zh-TW" altLang="zh-TW" b="1" i="0" u="none" strike="noStrike" cap="none" normalizeH="0" baseline="0">
                <a:ln>
                  <a:noFill/>
                </a:ln>
                <a:solidFill>
                  <a:srgbClr val="D1D5DB"/>
                </a:solidFill>
                <a:effectLst/>
                <a:latin typeface="Arial Unicode MS"/>
                <a:ea typeface="Söhne Mono"/>
              </a:rPr>
              <a:t>pUartBuffer-&gt;rxBufPut &amp;= RX_BUF_SIZE_MASK</a:t>
            </a:r>
            <a:r>
              <a:rPr kumimoji="0" lang="zh-TW" altLang="zh-TW" sz="1200" b="0" i="0" u="none" strike="noStrike" cap="none" normalizeH="0" baseline="0">
                <a:ln>
                  <a:noFill/>
                </a:ln>
                <a:solidFill>
                  <a:srgbClr val="D1D5DB"/>
                </a:solidFill>
                <a:effectLst/>
                <a:ea typeface="Söhne"/>
              </a:rPr>
              <a:t> performs a bitwise AND operation between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and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which effectively sets all the bits of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beyond the buffer size to zero.</a:t>
            </a:r>
            <a:endParaRPr kumimoji="0" lang="zh-TW" altLang="zh-TW" sz="800" b="0" i="0" u="none" strike="noStrike" cap="none" normalizeH="0" baseline="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zh-TW" altLang="zh-TW" sz="1200" b="0" i="0" u="none" strike="noStrike" cap="none" normalizeH="0" baseline="0">
                <a:ln>
                  <a:noFill/>
                </a:ln>
                <a:solidFill>
                  <a:srgbClr val="D1D5DB"/>
                </a:solidFill>
                <a:effectLst/>
                <a:latin typeface="Arial" panose="020B0604020202020204" pitchFamily="34" charset="0"/>
                <a:ea typeface="Söhne"/>
              </a:rPr>
              <a:t>For example, if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is 17 and </a:t>
            </a:r>
            <a:r>
              <a:rPr kumimoji="0" lang="zh-TW" altLang="zh-TW" b="1" i="0" u="none" strike="noStrike" cap="none" normalizeH="0" baseline="0">
                <a:ln>
                  <a:noFill/>
                </a:ln>
                <a:solidFill>
                  <a:srgbClr val="D1D5DB"/>
                </a:solidFill>
                <a:effectLst/>
                <a:latin typeface="Arial Unicode MS"/>
                <a:ea typeface="Söhne Mono"/>
              </a:rPr>
              <a:t>RX_BUF_SIZE_MASK</a:t>
            </a:r>
            <a:r>
              <a:rPr kumimoji="0" lang="zh-TW" altLang="zh-TW" sz="1200" b="0" i="0" u="none" strike="noStrike" cap="none" normalizeH="0" baseline="0">
                <a:ln>
                  <a:noFill/>
                </a:ln>
                <a:solidFill>
                  <a:srgbClr val="D1D5DB"/>
                </a:solidFill>
                <a:effectLst/>
                <a:ea typeface="Söhne"/>
              </a:rPr>
              <a:t> is </a:t>
            </a:r>
            <a:r>
              <a:rPr kumimoji="0" lang="zh-TW" altLang="zh-TW" b="1" i="0" u="none" strike="noStrike" cap="none" normalizeH="0" baseline="0">
                <a:ln>
                  <a:noFill/>
                </a:ln>
                <a:solidFill>
                  <a:srgbClr val="D1D5DB"/>
                </a:solidFill>
                <a:effectLst/>
                <a:latin typeface="Arial Unicode MS"/>
                <a:ea typeface="Söhne Mono"/>
              </a:rPr>
              <a:t>0x000F</a:t>
            </a:r>
            <a:r>
              <a:rPr kumimoji="0" lang="zh-TW" altLang="zh-TW" sz="1200" b="0" i="0" u="none" strike="noStrike" cap="none" normalizeH="0" baseline="0">
                <a:ln>
                  <a:noFill/>
                </a:ln>
                <a:solidFill>
                  <a:srgbClr val="D1D5DB"/>
                </a:solidFill>
                <a:effectLst/>
                <a:ea typeface="Söhne"/>
              </a:rPr>
              <a:t>, the bitwise AND operation will result in </a:t>
            </a:r>
            <a:r>
              <a:rPr kumimoji="0" lang="zh-TW" altLang="zh-TW" b="1" i="0" u="none" strike="noStrike" cap="none" normalizeH="0" baseline="0">
                <a:ln>
                  <a:noFill/>
                </a:ln>
                <a:solidFill>
                  <a:srgbClr val="D1D5DB"/>
                </a:solidFill>
                <a:effectLst/>
                <a:latin typeface="Arial Unicode MS"/>
                <a:ea typeface="Söhne Mono"/>
              </a:rPr>
              <a:t>pUartBuffer-&gt;rxBufPut</a:t>
            </a:r>
            <a:r>
              <a:rPr kumimoji="0" lang="zh-TW" altLang="zh-TW" sz="1200" b="0" i="0" u="none" strike="noStrike" cap="none" normalizeH="0" baseline="0">
                <a:ln>
                  <a:noFill/>
                </a:ln>
                <a:solidFill>
                  <a:srgbClr val="D1D5DB"/>
                </a:solidFill>
                <a:effectLst/>
                <a:ea typeface="Söhne"/>
              </a:rPr>
              <a:t> being set to 1 (i.e., </a:t>
            </a:r>
            <a:r>
              <a:rPr kumimoji="0" lang="zh-TW" altLang="zh-TW" b="1" i="0" u="none" strike="noStrike" cap="none" normalizeH="0" baseline="0">
                <a:ln>
                  <a:noFill/>
                </a:ln>
                <a:solidFill>
                  <a:srgbClr val="D1D5DB"/>
                </a:solidFill>
                <a:effectLst/>
                <a:latin typeface="Arial Unicode MS"/>
                <a:ea typeface="Söhne Mono"/>
              </a:rPr>
              <a:t>(17 &amp; 0x000F) == 1</a:t>
            </a:r>
            <a:r>
              <a:rPr kumimoji="0" lang="zh-TW" altLang="zh-TW" sz="1200" b="0" i="0" u="none" strike="noStrike" cap="none" normalizeH="0" baseline="0">
                <a:ln>
                  <a:noFill/>
                </a:ln>
                <a:solidFill>
                  <a:srgbClr val="D1D5DB"/>
                </a:solidFill>
                <a:effectLst/>
                <a:ea typeface="Söhne"/>
              </a:rPr>
              <a:t>). This ensures that the put index stays within the bounds of the receive buffer size and avoids overwriting previously received bytes.</a:t>
            </a:r>
            <a:endParaRPr kumimoji="0" lang="zh-TW" altLang="zh-TW" sz="1800" b="0" i="0" u="none" strike="noStrike" cap="none" normalizeH="0" baseline="0">
              <a:ln>
                <a:noFill/>
              </a:ln>
              <a:solidFill>
                <a:schemeClr val="tx1"/>
              </a:solidFill>
              <a:effectLst/>
              <a:latin typeface="Arial" panose="020B0604020202020204" pitchFamily="34" charset="0"/>
            </a:endParaRPr>
          </a:p>
        </p:txBody>
      </p:sp>
      <p:sp>
        <p:nvSpPr>
          <p:cNvPr id="3" name="文字方塊 2">
            <a:extLst>
              <a:ext uri="{FF2B5EF4-FFF2-40B4-BE49-F238E27FC236}">
                <a16:creationId xmlns:a16="http://schemas.microsoft.com/office/drawing/2014/main" id="{DFA5B11F-F811-6CDA-2128-636A23943DFE}"/>
              </a:ext>
            </a:extLst>
          </p:cNvPr>
          <p:cNvSpPr txBox="1"/>
          <p:nvPr/>
        </p:nvSpPr>
        <p:spPr>
          <a:xfrm>
            <a:off x="258618" y="314036"/>
            <a:ext cx="5392823" cy="369332"/>
          </a:xfrm>
          <a:prstGeom prst="rect">
            <a:avLst/>
          </a:prstGeom>
          <a:noFill/>
        </p:spPr>
        <p:txBody>
          <a:bodyPr wrap="none" rtlCol="0">
            <a:spAutoFit/>
          </a:bodyPr>
          <a:lstStyle/>
          <a:p>
            <a:r>
              <a:rPr lang="en-US" altLang="zh-TW" b="0" i="0" dirty="0" err="1">
                <a:effectLst/>
                <a:latin typeface="Söhne"/>
              </a:rPr>
              <a:t>pUartBuffer</a:t>
            </a:r>
            <a:r>
              <a:rPr lang="en-US" altLang="zh-TW" b="0" i="0" dirty="0">
                <a:effectLst/>
                <a:latin typeface="Söhne"/>
              </a:rPr>
              <a:t>-&gt;</a:t>
            </a:r>
            <a:r>
              <a:rPr lang="en-US" altLang="zh-TW" b="0" i="0" dirty="0" err="1">
                <a:effectLst/>
                <a:latin typeface="Söhne"/>
              </a:rPr>
              <a:t>rxBufPut</a:t>
            </a:r>
            <a:r>
              <a:rPr lang="en-US" altLang="zh-TW" b="0" i="0" dirty="0">
                <a:effectLst/>
                <a:latin typeface="Söhne"/>
              </a:rPr>
              <a:t> &amp;= RX_BUF_SIZE_MASK;</a:t>
            </a:r>
            <a:r>
              <a:rPr lang="en-US" altLang="zh-TW" dirty="0">
                <a:latin typeface="Söhne"/>
              </a:rPr>
              <a:t> </a:t>
            </a:r>
            <a:r>
              <a:rPr lang="zh-TW" altLang="en-US" dirty="0">
                <a:latin typeface="Söhne"/>
              </a:rPr>
              <a:t>的用意</a:t>
            </a:r>
            <a:endParaRPr lang="zh-TW" altLang="en-US" dirty="0"/>
          </a:p>
        </p:txBody>
      </p:sp>
    </p:spTree>
    <p:extLst>
      <p:ext uri="{BB962C8B-B14F-4D97-AF65-F5344CB8AC3E}">
        <p14:creationId xmlns:p14="http://schemas.microsoft.com/office/powerpoint/2010/main" val="316678398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FD81F683-9074-79A5-D215-C154CE3BD590}"/>
              </a:ext>
            </a:extLst>
          </p:cNvPr>
          <p:cNvPicPr>
            <a:picLocks noChangeAspect="1"/>
          </p:cNvPicPr>
          <p:nvPr/>
        </p:nvPicPr>
        <p:blipFill>
          <a:blip r:embed="rId2"/>
          <a:stretch>
            <a:fillRect/>
          </a:stretch>
        </p:blipFill>
        <p:spPr>
          <a:xfrm>
            <a:off x="895714" y="1139619"/>
            <a:ext cx="3048425" cy="2953162"/>
          </a:xfrm>
          <a:prstGeom prst="rect">
            <a:avLst/>
          </a:prstGeom>
        </p:spPr>
      </p:pic>
      <p:sp>
        <p:nvSpPr>
          <p:cNvPr id="4" name="文字方塊 3">
            <a:extLst>
              <a:ext uri="{FF2B5EF4-FFF2-40B4-BE49-F238E27FC236}">
                <a16:creationId xmlns:a16="http://schemas.microsoft.com/office/drawing/2014/main" id="{71236D32-6964-76A0-E6DD-CF744E2ED176}"/>
              </a:ext>
            </a:extLst>
          </p:cNvPr>
          <p:cNvSpPr txBox="1"/>
          <p:nvPr/>
        </p:nvSpPr>
        <p:spPr>
          <a:xfrm>
            <a:off x="6096000" y="1139619"/>
            <a:ext cx="2948949" cy="923330"/>
          </a:xfrm>
          <a:prstGeom prst="rect">
            <a:avLst/>
          </a:prstGeom>
          <a:noFill/>
        </p:spPr>
        <p:txBody>
          <a:bodyPr wrap="none" rtlCol="0">
            <a:spAutoFit/>
          </a:bodyPr>
          <a:lstStyle/>
          <a:p>
            <a:r>
              <a:rPr lang="en-US" altLang="zh-TW" dirty="0"/>
              <a:t>buffer index </a:t>
            </a:r>
            <a:r>
              <a:rPr lang="zh-TW" altLang="en-US" dirty="0"/>
              <a:t>分為</a:t>
            </a:r>
            <a:r>
              <a:rPr lang="en-US" altLang="zh-TW" dirty="0"/>
              <a:t>put </a:t>
            </a:r>
            <a:r>
              <a:rPr lang="zh-TW" altLang="en-US" dirty="0"/>
              <a:t>與 </a:t>
            </a:r>
            <a:r>
              <a:rPr lang="en-US" altLang="zh-TW" dirty="0"/>
              <a:t>take:</a:t>
            </a:r>
          </a:p>
          <a:p>
            <a:r>
              <a:rPr lang="en-US" altLang="zh-TW" dirty="0"/>
              <a:t>“put” into the Buffer</a:t>
            </a:r>
          </a:p>
          <a:p>
            <a:r>
              <a:rPr lang="en-US" altLang="zh-TW" dirty="0"/>
              <a:t>“take” from the Buffer</a:t>
            </a:r>
            <a:endParaRPr lang="zh-TW" altLang="en-US" dirty="0"/>
          </a:p>
        </p:txBody>
      </p:sp>
    </p:spTree>
    <p:extLst>
      <p:ext uri="{BB962C8B-B14F-4D97-AF65-F5344CB8AC3E}">
        <p14:creationId xmlns:p14="http://schemas.microsoft.com/office/powerpoint/2010/main" val="208720588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圖片 2">
            <a:extLst>
              <a:ext uri="{FF2B5EF4-FFF2-40B4-BE49-F238E27FC236}">
                <a16:creationId xmlns:a16="http://schemas.microsoft.com/office/drawing/2014/main" id="{B413B2F9-163B-1320-BCBF-FD7A8BD6C677}"/>
              </a:ext>
            </a:extLst>
          </p:cNvPr>
          <p:cNvPicPr>
            <a:picLocks noChangeAspect="1"/>
          </p:cNvPicPr>
          <p:nvPr/>
        </p:nvPicPr>
        <p:blipFill>
          <a:blip r:embed="rId2"/>
          <a:stretch>
            <a:fillRect/>
          </a:stretch>
        </p:blipFill>
        <p:spPr>
          <a:xfrm>
            <a:off x="0" y="96735"/>
            <a:ext cx="5602677" cy="3332265"/>
          </a:xfrm>
          <a:prstGeom prst="rect">
            <a:avLst/>
          </a:prstGeom>
        </p:spPr>
      </p:pic>
      <p:pic>
        <p:nvPicPr>
          <p:cNvPr id="5" name="圖片 4">
            <a:extLst>
              <a:ext uri="{FF2B5EF4-FFF2-40B4-BE49-F238E27FC236}">
                <a16:creationId xmlns:a16="http://schemas.microsoft.com/office/drawing/2014/main" id="{379C1913-00DF-16DB-38E9-5390B70E7D94}"/>
              </a:ext>
            </a:extLst>
          </p:cNvPr>
          <p:cNvPicPr>
            <a:picLocks noChangeAspect="1"/>
          </p:cNvPicPr>
          <p:nvPr/>
        </p:nvPicPr>
        <p:blipFill>
          <a:blip r:embed="rId3"/>
          <a:stretch>
            <a:fillRect/>
          </a:stretch>
        </p:blipFill>
        <p:spPr>
          <a:xfrm>
            <a:off x="5514236" y="1165725"/>
            <a:ext cx="6420982" cy="5595540"/>
          </a:xfrm>
          <a:prstGeom prst="rect">
            <a:avLst/>
          </a:prstGeom>
        </p:spPr>
      </p:pic>
    </p:spTree>
    <p:extLst>
      <p:ext uri="{BB962C8B-B14F-4D97-AF65-F5344CB8AC3E}">
        <p14:creationId xmlns:p14="http://schemas.microsoft.com/office/powerpoint/2010/main" val="297276161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 name="表格 3">
            <a:extLst>
              <a:ext uri="{FF2B5EF4-FFF2-40B4-BE49-F238E27FC236}">
                <a16:creationId xmlns:a16="http://schemas.microsoft.com/office/drawing/2014/main" id="{B97FD2CD-C487-E3F5-3818-833D90093003}"/>
              </a:ext>
            </a:extLst>
          </p:cNvPr>
          <p:cNvGraphicFramePr>
            <a:graphicFrameLocks noGrp="1"/>
          </p:cNvGraphicFramePr>
          <p:nvPr>
            <p:extLst>
              <p:ext uri="{D42A27DB-BD31-4B8C-83A1-F6EECF244321}">
                <p14:modId xmlns:p14="http://schemas.microsoft.com/office/powerpoint/2010/main" val="3915243839"/>
              </p:ext>
            </p:extLst>
          </p:nvPr>
        </p:nvGraphicFramePr>
        <p:xfrm>
          <a:off x="2051034" y="2142066"/>
          <a:ext cx="663893" cy="3337560"/>
        </p:xfrm>
        <a:graphic>
          <a:graphicData uri="http://schemas.openxmlformats.org/drawingml/2006/table">
            <a:tbl>
              <a:tblPr firstRow="1" bandRow="1">
                <a:tableStyleId>{5940675A-B579-460E-94D1-54222C63F5DA}</a:tableStyleId>
              </a:tblPr>
              <a:tblGrid>
                <a:gridCol w="663893">
                  <a:extLst>
                    <a:ext uri="{9D8B030D-6E8A-4147-A177-3AD203B41FA5}">
                      <a16:colId xmlns:a16="http://schemas.microsoft.com/office/drawing/2014/main" val="2246735903"/>
                    </a:ext>
                  </a:extLst>
                </a:gridCol>
              </a:tblGrid>
              <a:tr h="370840">
                <a:tc>
                  <a:txBody>
                    <a:bodyPr/>
                    <a:lstStyle/>
                    <a:p>
                      <a:r>
                        <a:rPr lang="en-US" altLang="zh-TW" dirty="0"/>
                        <a:t>255</a:t>
                      </a:r>
                      <a:endParaRPr lang="zh-TW" altLang="en-US" dirty="0"/>
                    </a:p>
                  </a:txBody>
                  <a:tcPr/>
                </a:tc>
                <a:extLst>
                  <a:ext uri="{0D108BD9-81ED-4DB2-BD59-A6C34878D82A}">
                    <a16:rowId xmlns:a16="http://schemas.microsoft.com/office/drawing/2014/main" val="20296495"/>
                  </a:ext>
                </a:extLst>
              </a:tr>
              <a:tr h="370840">
                <a:tc>
                  <a:txBody>
                    <a:bodyPr/>
                    <a:lstStyle/>
                    <a:p>
                      <a:r>
                        <a:rPr lang="en-US" altLang="zh-TW" dirty="0"/>
                        <a:t>254</a:t>
                      </a:r>
                      <a:endParaRPr lang="zh-TW" altLang="en-US" dirty="0"/>
                    </a:p>
                  </a:txBody>
                  <a:tcPr/>
                </a:tc>
                <a:extLst>
                  <a:ext uri="{0D108BD9-81ED-4DB2-BD59-A6C34878D82A}">
                    <a16:rowId xmlns:a16="http://schemas.microsoft.com/office/drawing/2014/main" val="1815885798"/>
                  </a:ext>
                </a:extLst>
              </a:tr>
              <a:tr h="370840">
                <a:tc>
                  <a:txBody>
                    <a:bodyPr/>
                    <a:lstStyle/>
                    <a:p>
                      <a:r>
                        <a:rPr lang="en-US" altLang="zh-TW" dirty="0"/>
                        <a:t>253</a:t>
                      </a:r>
                      <a:endParaRPr lang="zh-TW" altLang="en-US" dirty="0"/>
                    </a:p>
                  </a:txBody>
                  <a:tcPr/>
                </a:tc>
                <a:extLst>
                  <a:ext uri="{0D108BD9-81ED-4DB2-BD59-A6C34878D82A}">
                    <a16:rowId xmlns:a16="http://schemas.microsoft.com/office/drawing/2014/main" val="2612252737"/>
                  </a:ext>
                </a:extLst>
              </a:tr>
              <a:tr h="370840">
                <a:tc>
                  <a:txBody>
                    <a:bodyPr/>
                    <a:lstStyle/>
                    <a:p>
                      <a:r>
                        <a:rPr lang="en-US" altLang="zh-TW" dirty="0"/>
                        <a:t>……..</a:t>
                      </a:r>
                      <a:endParaRPr lang="zh-TW" altLang="en-US" dirty="0"/>
                    </a:p>
                  </a:txBody>
                  <a:tcPr/>
                </a:tc>
                <a:extLst>
                  <a:ext uri="{0D108BD9-81ED-4DB2-BD59-A6C34878D82A}">
                    <a16:rowId xmlns:a16="http://schemas.microsoft.com/office/drawing/2014/main" val="713609213"/>
                  </a:ext>
                </a:extLst>
              </a:tr>
              <a:tr h="370840">
                <a:tc>
                  <a:txBody>
                    <a:bodyPr/>
                    <a:lstStyle/>
                    <a:p>
                      <a:r>
                        <a:rPr lang="en-US" altLang="zh-TW" dirty="0"/>
                        <a:t>4</a:t>
                      </a:r>
                      <a:endParaRPr lang="zh-TW" altLang="en-US" dirty="0"/>
                    </a:p>
                  </a:txBody>
                  <a:tcPr/>
                </a:tc>
                <a:extLst>
                  <a:ext uri="{0D108BD9-81ED-4DB2-BD59-A6C34878D82A}">
                    <a16:rowId xmlns:a16="http://schemas.microsoft.com/office/drawing/2014/main" val="3930379024"/>
                  </a:ext>
                </a:extLst>
              </a:tr>
              <a:tr h="370840">
                <a:tc>
                  <a:txBody>
                    <a:bodyPr/>
                    <a:lstStyle/>
                    <a:p>
                      <a:r>
                        <a:rPr lang="en-US" altLang="zh-TW" dirty="0"/>
                        <a:t>3</a:t>
                      </a:r>
                      <a:endParaRPr lang="zh-TW" altLang="en-US" dirty="0"/>
                    </a:p>
                  </a:txBody>
                  <a:tcPr/>
                </a:tc>
                <a:extLst>
                  <a:ext uri="{0D108BD9-81ED-4DB2-BD59-A6C34878D82A}">
                    <a16:rowId xmlns:a16="http://schemas.microsoft.com/office/drawing/2014/main" val="3828004137"/>
                  </a:ext>
                </a:extLst>
              </a:tr>
              <a:tr h="370840">
                <a:tc>
                  <a:txBody>
                    <a:bodyPr/>
                    <a:lstStyle/>
                    <a:p>
                      <a:r>
                        <a:rPr lang="en-US" altLang="zh-TW" dirty="0"/>
                        <a:t>2</a:t>
                      </a:r>
                      <a:endParaRPr lang="zh-TW" altLang="en-US" dirty="0"/>
                    </a:p>
                  </a:txBody>
                  <a:tcPr/>
                </a:tc>
                <a:extLst>
                  <a:ext uri="{0D108BD9-81ED-4DB2-BD59-A6C34878D82A}">
                    <a16:rowId xmlns:a16="http://schemas.microsoft.com/office/drawing/2014/main" val="139735428"/>
                  </a:ext>
                </a:extLst>
              </a:tr>
              <a:tr h="370840">
                <a:tc>
                  <a:txBody>
                    <a:bodyPr/>
                    <a:lstStyle/>
                    <a:p>
                      <a:r>
                        <a:rPr lang="en-US" altLang="zh-TW" dirty="0"/>
                        <a:t>1</a:t>
                      </a:r>
                      <a:endParaRPr lang="zh-TW" altLang="en-US" dirty="0"/>
                    </a:p>
                  </a:txBody>
                  <a:tcPr/>
                </a:tc>
                <a:extLst>
                  <a:ext uri="{0D108BD9-81ED-4DB2-BD59-A6C34878D82A}">
                    <a16:rowId xmlns:a16="http://schemas.microsoft.com/office/drawing/2014/main" val="340090080"/>
                  </a:ext>
                </a:extLst>
              </a:tr>
              <a:tr h="370840">
                <a:tc>
                  <a:txBody>
                    <a:bodyPr/>
                    <a:lstStyle/>
                    <a:p>
                      <a:r>
                        <a:rPr lang="en-US" altLang="zh-TW" dirty="0"/>
                        <a:t>0</a:t>
                      </a:r>
                      <a:endParaRPr lang="zh-TW" altLang="en-US" dirty="0"/>
                    </a:p>
                  </a:txBody>
                  <a:tcPr/>
                </a:tc>
                <a:extLst>
                  <a:ext uri="{0D108BD9-81ED-4DB2-BD59-A6C34878D82A}">
                    <a16:rowId xmlns:a16="http://schemas.microsoft.com/office/drawing/2014/main" val="438508568"/>
                  </a:ext>
                </a:extLst>
              </a:tr>
            </a:tbl>
          </a:graphicData>
        </a:graphic>
      </p:graphicFrame>
      <p:sp>
        <p:nvSpPr>
          <p:cNvPr id="4" name="文字方塊 3">
            <a:extLst>
              <a:ext uri="{FF2B5EF4-FFF2-40B4-BE49-F238E27FC236}">
                <a16:creationId xmlns:a16="http://schemas.microsoft.com/office/drawing/2014/main" id="{0C188D42-25C3-F495-5341-F2B2F06D0C79}"/>
              </a:ext>
            </a:extLst>
          </p:cNvPr>
          <p:cNvSpPr txBox="1"/>
          <p:nvPr/>
        </p:nvSpPr>
        <p:spPr>
          <a:xfrm>
            <a:off x="1775246" y="1431636"/>
            <a:ext cx="939681" cy="369332"/>
          </a:xfrm>
          <a:prstGeom prst="rect">
            <a:avLst/>
          </a:prstGeom>
          <a:noFill/>
        </p:spPr>
        <p:txBody>
          <a:bodyPr wrap="none" rtlCol="0">
            <a:spAutoFit/>
          </a:bodyPr>
          <a:lstStyle/>
          <a:p>
            <a:r>
              <a:rPr lang="en-US" altLang="zh-TW" dirty="0" err="1"/>
              <a:t>rxBuffer</a:t>
            </a:r>
            <a:endParaRPr lang="zh-TW" altLang="en-US" dirty="0"/>
          </a:p>
        </p:txBody>
      </p:sp>
      <p:sp>
        <p:nvSpPr>
          <p:cNvPr id="5" name="文字方塊 4">
            <a:extLst>
              <a:ext uri="{FF2B5EF4-FFF2-40B4-BE49-F238E27FC236}">
                <a16:creationId xmlns:a16="http://schemas.microsoft.com/office/drawing/2014/main" id="{11A1DF16-CC3F-24FE-E306-EA64807CFE69}"/>
              </a:ext>
            </a:extLst>
          </p:cNvPr>
          <p:cNvSpPr txBox="1"/>
          <p:nvPr/>
        </p:nvSpPr>
        <p:spPr>
          <a:xfrm>
            <a:off x="1671781" y="6142644"/>
            <a:ext cx="1921164" cy="369332"/>
          </a:xfrm>
          <a:prstGeom prst="rect">
            <a:avLst/>
          </a:prstGeom>
          <a:noFill/>
        </p:spPr>
        <p:txBody>
          <a:bodyPr wrap="square" rtlCol="0">
            <a:spAutoFit/>
          </a:bodyPr>
          <a:lstStyle/>
          <a:p>
            <a:r>
              <a:rPr lang="en-US" altLang="zh-TW" dirty="0"/>
              <a:t>rx buffer count</a:t>
            </a:r>
            <a:endParaRPr lang="zh-TW" altLang="en-US" dirty="0"/>
          </a:p>
        </p:txBody>
      </p:sp>
      <p:sp>
        <p:nvSpPr>
          <p:cNvPr id="6" name="文字方塊 5">
            <a:extLst>
              <a:ext uri="{FF2B5EF4-FFF2-40B4-BE49-F238E27FC236}">
                <a16:creationId xmlns:a16="http://schemas.microsoft.com/office/drawing/2014/main" id="{3E5577FF-9508-2BE7-2E01-6E16BF34D69E}"/>
              </a:ext>
            </a:extLst>
          </p:cNvPr>
          <p:cNvSpPr txBox="1"/>
          <p:nvPr/>
        </p:nvSpPr>
        <p:spPr>
          <a:xfrm>
            <a:off x="3592945" y="877638"/>
            <a:ext cx="8534399" cy="1200329"/>
          </a:xfrm>
          <a:prstGeom prst="rect">
            <a:avLst/>
          </a:prstGeom>
          <a:noFill/>
        </p:spPr>
        <p:txBody>
          <a:bodyPr wrap="square" rtlCol="0">
            <a:spAutoFit/>
          </a:bodyPr>
          <a:lstStyle/>
          <a:p>
            <a:r>
              <a:rPr lang="zh-TW" altLang="en-US" dirty="0"/>
              <a:t>當有新資料進來時增加</a:t>
            </a:r>
            <a:r>
              <a:rPr lang="en-US" altLang="zh-TW" dirty="0"/>
              <a:t>put index, </a:t>
            </a:r>
            <a:r>
              <a:rPr lang="zh-TW" altLang="en-US" dirty="0"/>
              <a:t>會在</a:t>
            </a:r>
            <a:r>
              <a:rPr lang="en-US" altLang="zh-TW" dirty="0"/>
              <a:t>0~255</a:t>
            </a:r>
            <a:r>
              <a:rPr lang="zh-TW" altLang="en-US" dirty="0"/>
              <a:t>間循環。 </a:t>
            </a:r>
            <a:r>
              <a:rPr lang="en-US" altLang="zh-TW" dirty="0"/>
              <a:t>-&gt; </a:t>
            </a:r>
            <a:r>
              <a:rPr lang="en-US" altLang="zh-TW" b="0" dirty="0">
                <a:effectLst/>
                <a:latin typeface="Consolas" panose="020B0609020204030204" pitchFamily="49" charset="0"/>
              </a:rPr>
              <a:t>uartISR</a:t>
            </a:r>
            <a:endParaRPr lang="en-US" altLang="zh-TW" dirty="0"/>
          </a:p>
          <a:p>
            <a:r>
              <a:rPr lang="zh-TW" altLang="en-US" dirty="0"/>
              <a:t>當有新資料進來時增加</a:t>
            </a:r>
            <a:r>
              <a:rPr lang="en-US" altLang="zh-TW" dirty="0"/>
              <a:t>rx buffer count, </a:t>
            </a:r>
            <a:r>
              <a:rPr lang="zh-TW" altLang="en-US" dirty="0"/>
              <a:t>最多到</a:t>
            </a:r>
            <a:r>
              <a:rPr lang="en-US" altLang="zh-TW" dirty="0"/>
              <a:t>255</a:t>
            </a:r>
            <a:r>
              <a:rPr lang="zh-TW" altLang="en-US" dirty="0"/>
              <a:t>就不會增加了。 </a:t>
            </a:r>
            <a:r>
              <a:rPr lang="en-US" altLang="zh-TW" dirty="0"/>
              <a:t>-&gt; </a:t>
            </a:r>
            <a:r>
              <a:rPr lang="en-US" altLang="zh-TW" b="0" dirty="0">
                <a:effectLst/>
                <a:latin typeface="Consolas" panose="020B0609020204030204" pitchFamily="49" charset="0"/>
              </a:rPr>
              <a:t>uartISR</a:t>
            </a:r>
          </a:p>
          <a:p>
            <a:r>
              <a:rPr lang="zh-TW" altLang="en-US" b="0" dirty="0">
                <a:effectLst/>
                <a:latin typeface="Consolas" panose="020B0609020204030204" pitchFamily="49" charset="0"/>
              </a:rPr>
              <a:t>當讀取</a:t>
            </a:r>
            <a:r>
              <a:rPr lang="en-US" altLang="zh-TW" dirty="0">
                <a:latin typeface="Consolas" panose="020B0609020204030204" pitchFamily="49" charset="0"/>
              </a:rPr>
              <a:t>rx buffer</a:t>
            </a:r>
            <a:r>
              <a:rPr lang="zh-TW" altLang="en-US" dirty="0">
                <a:latin typeface="Consolas" panose="020B0609020204030204" pitchFamily="49" charset="0"/>
              </a:rPr>
              <a:t>數據時會增加</a:t>
            </a:r>
            <a:r>
              <a:rPr lang="en-US" altLang="zh-TW" dirty="0">
                <a:latin typeface="Consolas" panose="020B0609020204030204" pitchFamily="49" charset="0"/>
              </a:rPr>
              <a:t>take index</a:t>
            </a:r>
            <a:r>
              <a:rPr lang="zh-TW" altLang="en-US" dirty="0">
                <a:latin typeface="Consolas" panose="020B0609020204030204" pitchFamily="49" charset="0"/>
              </a:rPr>
              <a:t>，</a:t>
            </a:r>
            <a:r>
              <a:rPr lang="zh-TW" altLang="en-US" dirty="0"/>
              <a:t>會在</a:t>
            </a:r>
            <a:r>
              <a:rPr lang="en-US" altLang="zh-TW" dirty="0"/>
              <a:t>0~255</a:t>
            </a:r>
            <a:r>
              <a:rPr lang="zh-TW" altLang="en-US" dirty="0"/>
              <a:t>間循環。</a:t>
            </a:r>
            <a:r>
              <a:rPr lang="en-US" altLang="zh-TW" dirty="0"/>
              <a:t>-&gt; </a:t>
            </a:r>
            <a:r>
              <a:rPr lang="en-US" altLang="zh-TW" b="0" dirty="0" err="1">
                <a:effectLst/>
                <a:latin typeface="Consolas" panose="020B0609020204030204" pitchFamily="49" charset="0"/>
              </a:rPr>
              <a:t>uartGetByte</a:t>
            </a:r>
            <a:endParaRPr lang="en-US" altLang="zh-TW" b="0" dirty="0">
              <a:effectLst/>
              <a:latin typeface="Consolas" panose="020B0609020204030204" pitchFamily="49" charset="0"/>
            </a:endParaRPr>
          </a:p>
          <a:p>
            <a:endParaRPr lang="zh-TW" altLang="en-US" dirty="0"/>
          </a:p>
        </p:txBody>
      </p:sp>
    </p:spTree>
    <p:extLst>
      <p:ext uri="{BB962C8B-B14F-4D97-AF65-F5344CB8AC3E}">
        <p14:creationId xmlns:p14="http://schemas.microsoft.com/office/powerpoint/2010/main" val="281070185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28040372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821141998"/>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64</TotalTime>
  <Words>671</Words>
  <Application>Microsoft Office PowerPoint</Application>
  <PresentationFormat>寬螢幕</PresentationFormat>
  <Paragraphs>28</Paragraphs>
  <Slides>7</Slides>
  <Notes>0</Notes>
  <HiddenSlides>0</HiddenSlides>
  <MMClips>0</MMClips>
  <ScaleCrop>false</ScaleCrop>
  <HeadingPairs>
    <vt:vector size="6" baseType="variant">
      <vt:variant>
        <vt:lpstr>使用字型</vt:lpstr>
      </vt:variant>
      <vt:variant>
        <vt:i4>6</vt:i4>
      </vt:variant>
      <vt:variant>
        <vt:lpstr>佈景主題</vt:lpstr>
      </vt:variant>
      <vt:variant>
        <vt:i4>1</vt:i4>
      </vt:variant>
      <vt:variant>
        <vt:lpstr>投影片標題</vt:lpstr>
      </vt:variant>
      <vt:variant>
        <vt:i4>7</vt:i4>
      </vt:variant>
    </vt:vector>
  </HeadingPairs>
  <TitlesOfParts>
    <vt:vector size="14" baseType="lpstr">
      <vt:lpstr>Arial Unicode MS</vt:lpstr>
      <vt:lpstr>Söhne</vt:lpstr>
      <vt:lpstr>Arial</vt:lpstr>
      <vt:lpstr>Calibri</vt:lpstr>
      <vt:lpstr>Calibri Light</vt:lpstr>
      <vt:lpstr>Consolas</vt:lpstr>
      <vt:lpstr>Office 佈景主題</vt:lpstr>
      <vt:lpstr>PowerPoint 簡報</vt:lpstr>
      <vt:lpstr>PowerPoint 簡報</vt:lpstr>
      <vt:lpstr>PowerPoint 簡報</vt:lpstr>
      <vt:lpstr>PowerPoint 簡報</vt:lpstr>
      <vt:lpstr>PowerPoint 簡報</vt:lpstr>
      <vt:lpstr>PowerPoint 簡報</vt:lpstr>
      <vt:lpstr>PowerPoint 簡報</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簡報</dc:title>
  <dc:creator>宏彬 鍾</dc:creator>
  <cp:lastModifiedBy>宏彬 鍾</cp:lastModifiedBy>
  <cp:revision>6</cp:revision>
  <dcterms:created xsi:type="dcterms:W3CDTF">2023-04-24T05:07:54Z</dcterms:created>
  <dcterms:modified xsi:type="dcterms:W3CDTF">2023-04-24T06:12:50Z</dcterms:modified>
</cp:coreProperties>
</file>