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3"/>
  </p:notesMasterIdLst>
  <p:sldIdLst>
    <p:sldId id="256" r:id="rId2"/>
    <p:sldId id="260" r:id="rId3"/>
    <p:sldId id="262" r:id="rId4"/>
    <p:sldId id="263" r:id="rId5"/>
    <p:sldId id="270" r:id="rId6"/>
    <p:sldId id="264" r:id="rId7"/>
    <p:sldId id="266" r:id="rId8"/>
    <p:sldId id="267" r:id="rId9"/>
    <p:sldId id="269" r:id="rId10"/>
    <p:sldId id="268" r:id="rId11"/>
    <p:sldId id="271" r:id="rId12"/>
    <p:sldId id="272" r:id="rId13"/>
    <p:sldId id="273" r:id="rId14"/>
    <p:sldId id="274" r:id="rId15"/>
    <p:sldId id="275" r:id="rId16"/>
    <p:sldId id="276" r:id="rId17"/>
    <p:sldId id="277" r:id="rId18"/>
    <p:sldId id="25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60" autoAdjust="0"/>
  </p:normalViewPr>
  <p:slideViewPr>
    <p:cSldViewPr snapToGrid="0" showGuides="1">
      <p:cViewPr varScale="1">
        <p:scale>
          <a:sx n="82" d="100"/>
          <a:sy n="82" d="100"/>
        </p:scale>
        <p:origin x="82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77B86-4624-41DB-9E1C-7599035F21F8}"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0554565C-6366-40FB-87B3-2A57B7C3C96D}">
      <dgm:prSet/>
      <dgm:spPr/>
      <dgm:t>
        <a:bodyPr/>
        <a:lstStyle/>
        <a:p>
          <a:r>
            <a:rPr lang="en-US" b="1"/>
            <a:t>Findings:</a:t>
          </a:r>
          <a:endParaRPr lang="en-US"/>
        </a:p>
      </dgm:t>
    </dgm:pt>
    <dgm:pt modelId="{E6E40F1F-226C-4E90-8D72-33150F622610}" type="parTrans" cxnId="{C56EFB74-CE9B-4F42-BCF6-A0535B004C04}">
      <dgm:prSet/>
      <dgm:spPr/>
      <dgm:t>
        <a:bodyPr/>
        <a:lstStyle/>
        <a:p>
          <a:endParaRPr lang="en-US"/>
        </a:p>
      </dgm:t>
    </dgm:pt>
    <dgm:pt modelId="{753D95FE-F611-4093-A3F2-B859E07FFEC3}" type="sibTrans" cxnId="{C56EFB74-CE9B-4F42-BCF6-A0535B004C04}">
      <dgm:prSet/>
      <dgm:spPr/>
      <dgm:t>
        <a:bodyPr/>
        <a:lstStyle/>
        <a:p>
          <a:endParaRPr lang="en-US"/>
        </a:p>
      </dgm:t>
    </dgm:pt>
    <dgm:pt modelId="{47941C18-6744-445F-816F-E728326D623F}">
      <dgm:prSet/>
      <dgm:spPr/>
      <dgm:t>
        <a:bodyPr/>
        <a:lstStyle/>
        <a:p>
          <a:r>
            <a:rPr lang="en-US"/>
            <a:t>730 employees remained with their employer (83.9%)</a:t>
          </a:r>
        </a:p>
      </dgm:t>
    </dgm:pt>
    <dgm:pt modelId="{495E9512-53B5-4A84-8F14-8F462E45DED6}" type="parTrans" cxnId="{48BEBCEE-ADE8-4072-AA70-D756436DF4E0}">
      <dgm:prSet/>
      <dgm:spPr/>
      <dgm:t>
        <a:bodyPr/>
        <a:lstStyle/>
        <a:p>
          <a:endParaRPr lang="en-US"/>
        </a:p>
      </dgm:t>
    </dgm:pt>
    <dgm:pt modelId="{421582B9-1D9D-4599-9461-84FAD752BC93}" type="sibTrans" cxnId="{48BEBCEE-ADE8-4072-AA70-D756436DF4E0}">
      <dgm:prSet/>
      <dgm:spPr/>
      <dgm:t>
        <a:bodyPr/>
        <a:lstStyle/>
        <a:p>
          <a:endParaRPr lang="en-US"/>
        </a:p>
      </dgm:t>
    </dgm:pt>
    <dgm:pt modelId="{9D3DEE8B-62E7-4F22-BD4F-84164A8BAA82}">
      <dgm:prSet/>
      <dgm:spPr/>
      <dgm:t>
        <a:bodyPr/>
        <a:lstStyle/>
        <a:p>
          <a:r>
            <a:rPr lang="en-US"/>
            <a:t>140 employees left their employer (16.1%)</a:t>
          </a:r>
        </a:p>
      </dgm:t>
    </dgm:pt>
    <dgm:pt modelId="{DAD39481-D90B-494E-B5DE-76C503F284AB}" type="parTrans" cxnId="{621FBE48-55C4-4F19-BB6E-29F199392E4D}">
      <dgm:prSet/>
      <dgm:spPr/>
      <dgm:t>
        <a:bodyPr/>
        <a:lstStyle/>
        <a:p>
          <a:endParaRPr lang="en-US"/>
        </a:p>
      </dgm:t>
    </dgm:pt>
    <dgm:pt modelId="{E32ECFEE-AB5F-4FAB-86E2-E945E37882F8}" type="sibTrans" cxnId="{621FBE48-55C4-4F19-BB6E-29F199392E4D}">
      <dgm:prSet/>
      <dgm:spPr/>
      <dgm:t>
        <a:bodyPr/>
        <a:lstStyle/>
        <a:p>
          <a:endParaRPr lang="en-US"/>
        </a:p>
      </dgm:t>
    </dgm:pt>
    <dgm:pt modelId="{9342A3B2-9CB8-4A0F-8F91-51841C9BE86F}" type="pres">
      <dgm:prSet presAssocID="{06B77B86-4624-41DB-9E1C-7599035F21F8}" presName="hierChild1" presStyleCnt="0">
        <dgm:presLayoutVars>
          <dgm:chPref val="1"/>
          <dgm:dir/>
          <dgm:animOne val="branch"/>
          <dgm:animLvl val="lvl"/>
          <dgm:resizeHandles/>
        </dgm:presLayoutVars>
      </dgm:prSet>
      <dgm:spPr/>
    </dgm:pt>
    <dgm:pt modelId="{68420928-CAD5-4BA2-B189-2FE88E71A60E}" type="pres">
      <dgm:prSet presAssocID="{0554565C-6366-40FB-87B3-2A57B7C3C96D}" presName="hierRoot1" presStyleCnt="0"/>
      <dgm:spPr/>
    </dgm:pt>
    <dgm:pt modelId="{E225905E-B0D1-4B8C-BEE5-4EEF6A35DB9B}" type="pres">
      <dgm:prSet presAssocID="{0554565C-6366-40FB-87B3-2A57B7C3C96D}" presName="composite" presStyleCnt="0"/>
      <dgm:spPr/>
    </dgm:pt>
    <dgm:pt modelId="{E2F4CEBF-3D9B-4352-A882-107BDF2DC759}" type="pres">
      <dgm:prSet presAssocID="{0554565C-6366-40FB-87B3-2A57B7C3C96D}" presName="background" presStyleLbl="node0" presStyleIdx="0" presStyleCnt="3"/>
      <dgm:spPr/>
    </dgm:pt>
    <dgm:pt modelId="{35F7ED3F-6F09-4B0D-863E-CEAFB4D24B50}" type="pres">
      <dgm:prSet presAssocID="{0554565C-6366-40FB-87B3-2A57B7C3C96D}" presName="text" presStyleLbl="fgAcc0" presStyleIdx="0" presStyleCnt="3">
        <dgm:presLayoutVars>
          <dgm:chPref val="3"/>
        </dgm:presLayoutVars>
      </dgm:prSet>
      <dgm:spPr/>
    </dgm:pt>
    <dgm:pt modelId="{B08B0B95-B2E9-4101-9FA5-64410EE74FF3}" type="pres">
      <dgm:prSet presAssocID="{0554565C-6366-40FB-87B3-2A57B7C3C96D}" presName="hierChild2" presStyleCnt="0"/>
      <dgm:spPr/>
    </dgm:pt>
    <dgm:pt modelId="{E7984CF7-2924-4C4B-AD5B-C3587021DD07}" type="pres">
      <dgm:prSet presAssocID="{47941C18-6744-445F-816F-E728326D623F}" presName="hierRoot1" presStyleCnt="0"/>
      <dgm:spPr/>
    </dgm:pt>
    <dgm:pt modelId="{53C4D004-F315-4D16-BD8C-2A83E136A0B3}" type="pres">
      <dgm:prSet presAssocID="{47941C18-6744-445F-816F-E728326D623F}" presName="composite" presStyleCnt="0"/>
      <dgm:spPr/>
    </dgm:pt>
    <dgm:pt modelId="{F4C18508-AED3-49BB-B4EC-E34C980A6CC5}" type="pres">
      <dgm:prSet presAssocID="{47941C18-6744-445F-816F-E728326D623F}" presName="background" presStyleLbl="node0" presStyleIdx="1" presStyleCnt="3"/>
      <dgm:spPr/>
    </dgm:pt>
    <dgm:pt modelId="{FDE26B69-0E69-4343-9EFA-5BE3212B5046}" type="pres">
      <dgm:prSet presAssocID="{47941C18-6744-445F-816F-E728326D623F}" presName="text" presStyleLbl="fgAcc0" presStyleIdx="1" presStyleCnt="3">
        <dgm:presLayoutVars>
          <dgm:chPref val="3"/>
        </dgm:presLayoutVars>
      </dgm:prSet>
      <dgm:spPr/>
    </dgm:pt>
    <dgm:pt modelId="{EA68D52E-F11D-4F8D-A0FE-A3F64757E973}" type="pres">
      <dgm:prSet presAssocID="{47941C18-6744-445F-816F-E728326D623F}" presName="hierChild2" presStyleCnt="0"/>
      <dgm:spPr/>
    </dgm:pt>
    <dgm:pt modelId="{B15DCF85-35EC-4B5E-B5B6-136103275848}" type="pres">
      <dgm:prSet presAssocID="{9D3DEE8B-62E7-4F22-BD4F-84164A8BAA82}" presName="hierRoot1" presStyleCnt="0"/>
      <dgm:spPr/>
    </dgm:pt>
    <dgm:pt modelId="{C6F7EB91-4968-43D2-9FB1-D2B76945D98F}" type="pres">
      <dgm:prSet presAssocID="{9D3DEE8B-62E7-4F22-BD4F-84164A8BAA82}" presName="composite" presStyleCnt="0"/>
      <dgm:spPr/>
    </dgm:pt>
    <dgm:pt modelId="{179B1AC1-4823-40BB-A2E5-4635124D5156}" type="pres">
      <dgm:prSet presAssocID="{9D3DEE8B-62E7-4F22-BD4F-84164A8BAA82}" presName="background" presStyleLbl="node0" presStyleIdx="2" presStyleCnt="3"/>
      <dgm:spPr/>
    </dgm:pt>
    <dgm:pt modelId="{08437C6D-75A8-4790-899D-C77D253B3C22}" type="pres">
      <dgm:prSet presAssocID="{9D3DEE8B-62E7-4F22-BD4F-84164A8BAA82}" presName="text" presStyleLbl="fgAcc0" presStyleIdx="2" presStyleCnt="3">
        <dgm:presLayoutVars>
          <dgm:chPref val="3"/>
        </dgm:presLayoutVars>
      </dgm:prSet>
      <dgm:spPr/>
    </dgm:pt>
    <dgm:pt modelId="{310552FE-6EA1-47D8-BF65-919C154A4046}" type="pres">
      <dgm:prSet presAssocID="{9D3DEE8B-62E7-4F22-BD4F-84164A8BAA82}" presName="hierChild2" presStyleCnt="0"/>
      <dgm:spPr/>
    </dgm:pt>
  </dgm:ptLst>
  <dgm:cxnLst>
    <dgm:cxn modelId="{12539913-85C4-4FDD-9501-59C8167A0150}" type="presOf" srcId="{06B77B86-4624-41DB-9E1C-7599035F21F8}" destId="{9342A3B2-9CB8-4A0F-8F91-51841C9BE86F}" srcOrd="0" destOrd="0" presId="urn:microsoft.com/office/officeart/2005/8/layout/hierarchy1"/>
    <dgm:cxn modelId="{7DECBA2C-2E47-4D44-A9BD-3279F14011B1}" type="presOf" srcId="{9D3DEE8B-62E7-4F22-BD4F-84164A8BAA82}" destId="{08437C6D-75A8-4790-899D-C77D253B3C22}" srcOrd="0" destOrd="0" presId="urn:microsoft.com/office/officeart/2005/8/layout/hierarchy1"/>
    <dgm:cxn modelId="{621FBE48-55C4-4F19-BB6E-29F199392E4D}" srcId="{06B77B86-4624-41DB-9E1C-7599035F21F8}" destId="{9D3DEE8B-62E7-4F22-BD4F-84164A8BAA82}" srcOrd="2" destOrd="0" parTransId="{DAD39481-D90B-494E-B5DE-76C503F284AB}" sibTransId="{E32ECFEE-AB5F-4FAB-86E2-E945E37882F8}"/>
    <dgm:cxn modelId="{C56EFB74-CE9B-4F42-BCF6-A0535B004C04}" srcId="{06B77B86-4624-41DB-9E1C-7599035F21F8}" destId="{0554565C-6366-40FB-87B3-2A57B7C3C96D}" srcOrd="0" destOrd="0" parTransId="{E6E40F1F-226C-4E90-8D72-33150F622610}" sibTransId="{753D95FE-F611-4093-A3F2-B859E07FFEC3}"/>
    <dgm:cxn modelId="{6D0E5488-16C7-447B-93E9-79747FFA1531}" type="presOf" srcId="{47941C18-6744-445F-816F-E728326D623F}" destId="{FDE26B69-0E69-4343-9EFA-5BE3212B5046}" srcOrd="0" destOrd="0" presId="urn:microsoft.com/office/officeart/2005/8/layout/hierarchy1"/>
    <dgm:cxn modelId="{48BEBCEE-ADE8-4072-AA70-D756436DF4E0}" srcId="{06B77B86-4624-41DB-9E1C-7599035F21F8}" destId="{47941C18-6744-445F-816F-E728326D623F}" srcOrd="1" destOrd="0" parTransId="{495E9512-53B5-4A84-8F14-8F462E45DED6}" sibTransId="{421582B9-1D9D-4599-9461-84FAD752BC93}"/>
    <dgm:cxn modelId="{AF16E9FF-167C-48DB-8EBE-E3E180808CD8}" type="presOf" srcId="{0554565C-6366-40FB-87B3-2A57B7C3C96D}" destId="{35F7ED3F-6F09-4B0D-863E-CEAFB4D24B50}" srcOrd="0" destOrd="0" presId="urn:microsoft.com/office/officeart/2005/8/layout/hierarchy1"/>
    <dgm:cxn modelId="{7D29AEC5-AF41-4A4F-AA79-3F99203F6926}" type="presParOf" srcId="{9342A3B2-9CB8-4A0F-8F91-51841C9BE86F}" destId="{68420928-CAD5-4BA2-B189-2FE88E71A60E}" srcOrd="0" destOrd="0" presId="urn:microsoft.com/office/officeart/2005/8/layout/hierarchy1"/>
    <dgm:cxn modelId="{D298E68F-B82A-49E9-B6E0-1D83FB6339F8}" type="presParOf" srcId="{68420928-CAD5-4BA2-B189-2FE88E71A60E}" destId="{E225905E-B0D1-4B8C-BEE5-4EEF6A35DB9B}" srcOrd="0" destOrd="0" presId="urn:microsoft.com/office/officeart/2005/8/layout/hierarchy1"/>
    <dgm:cxn modelId="{05913DBE-5756-4479-B0BB-FA04B856F413}" type="presParOf" srcId="{E225905E-B0D1-4B8C-BEE5-4EEF6A35DB9B}" destId="{E2F4CEBF-3D9B-4352-A882-107BDF2DC759}" srcOrd="0" destOrd="0" presId="urn:microsoft.com/office/officeart/2005/8/layout/hierarchy1"/>
    <dgm:cxn modelId="{7DBB9624-5094-4894-AB7F-8A24904E10EF}" type="presParOf" srcId="{E225905E-B0D1-4B8C-BEE5-4EEF6A35DB9B}" destId="{35F7ED3F-6F09-4B0D-863E-CEAFB4D24B50}" srcOrd="1" destOrd="0" presId="urn:microsoft.com/office/officeart/2005/8/layout/hierarchy1"/>
    <dgm:cxn modelId="{501A90ED-5736-41CB-AC68-33331B5C9E64}" type="presParOf" srcId="{68420928-CAD5-4BA2-B189-2FE88E71A60E}" destId="{B08B0B95-B2E9-4101-9FA5-64410EE74FF3}" srcOrd="1" destOrd="0" presId="urn:microsoft.com/office/officeart/2005/8/layout/hierarchy1"/>
    <dgm:cxn modelId="{E14BB502-E150-4345-9976-0B9CA431426C}" type="presParOf" srcId="{9342A3B2-9CB8-4A0F-8F91-51841C9BE86F}" destId="{E7984CF7-2924-4C4B-AD5B-C3587021DD07}" srcOrd="1" destOrd="0" presId="urn:microsoft.com/office/officeart/2005/8/layout/hierarchy1"/>
    <dgm:cxn modelId="{A5CC2233-2775-4FCC-A3C6-6B0AB2D76C14}" type="presParOf" srcId="{E7984CF7-2924-4C4B-AD5B-C3587021DD07}" destId="{53C4D004-F315-4D16-BD8C-2A83E136A0B3}" srcOrd="0" destOrd="0" presId="urn:microsoft.com/office/officeart/2005/8/layout/hierarchy1"/>
    <dgm:cxn modelId="{181BA37A-FFC2-41A7-9DEB-4A62C9A399E6}" type="presParOf" srcId="{53C4D004-F315-4D16-BD8C-2A83E136A0B3}" destId="{F4C18508-AED3-49BB-B4EC-E34C980A6CC5}" srcOrd="0" destOrd="0" presId="urn:microsoft.com/office/officeart/2005/8/layout/hierarchy1"/>
    <dgm:cxn modelId="{5E8F6429-EAEA-4680-A8E3-AA80BCDAA124}" type="presParOf" srcId="{53C4D004-F315-4D16-BD8C-2A83E136A0B3}" destId="{FDE26B69-0E69-4343-9EFA-5BE3212B5046}" srcOrd="1" destOrd="0" presId="urn:microsoft.com/office/officeart/2005/8/layout/hierarchy1"/>
    <dgm:cxn modelId="{2C6E7977-E0D4-4A61-9460-32F1F2D4833F}" type="presParOf" srcId="{E7984CF7-2924-4C4B-AD5B-C3587021DD07}" destId="{EA68D52E-F11D-4F8D-A0FE-A3F64757E973}" srcOrd="1" destOrd="0" presId="urn:microsoft.com/office/officeart/2005/8/layout/hierarchy1"/>
    <dgm:cxn modelId="{09A5E7BE-1538-4AD7-858E-9CD3EEE7920F}" type="presParOf" srcId="{9342A3B2-9CB8-4A0F-8F91-51841C9BE86F}" destId="{B15DCF85-35EC-4B5E-B5B6-136103275848}" srcOrd="2" destOrd="0" presId="urn:microsoft.com/office/officeart/2005/8/layout/hierarchy1"/>
    <dgm:cxn modelId="{EB53063D-5116-4A37-B209-604DA2BA28DE}" type="presParOf" srcId="{B15DCF85-35EC-4B5E-B5B6-136103275848}" destId="{C6F7EB91-4968-43D2-9FB1-D2B76945D98F}" srcOrd="0" destOrd="0" presId="urn:microsoft.com/office/officeart/2005/8/layout/hierarchy1"/>
    <dgm:cxn modelId="{1A066BBD-155D-4993-B885-21FCD7E72E26}" type="presParOf" srcId="{C6F7EB91-4968-43D2-9FB1-D2B76945D98F}" destId="{179B1AC1-4823-40BB-A2E5-4635124D5156}" srcOrd="0" destOrd="0" presId="urn:microsoft.com/office/officeart/2005/8/layout/hierarchy1"/>
    <dgm:cxn modelId="{1247F5AA-06CA-41CD-9A56-BF9030146C3D}" type="presParOf" srcId="{C6F7EB91-4968-43D2-9FB1-D2B76945D98F}" destId="{08437C6D-75A8-4790-899D-C77D253B3C22}" srcOrd="1" destOrd="0" presId="urn:microsoft.com/office/officeart/2005/8/layout/hierarchy1"/>
    <dgm:cxn modelId="{88750FD7-5D6E-4C91-B443-5E9BC2780D63}" type="presParOf" srcId="{B15DCF85-35EC-4B5E-B5B6-136103275848}" destId="{310552FE-6EA1-47D8-BF65-919C154A4046}"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4CEBF-3D9B-4352-A882-107BDF2DC759}">
      <dsp:nvSpPr>
        <dsp:cNvPr id="0" name=""/>
        <dsp:cNvSpPr/>
      </dsp:nvSpPr>
      <dsp:spPr>
        <a:xfrm>
          <a:off x="0"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F7ED3F-6F09-4B0D-863E-CEAFB4D24B50}">
      <dsp:nvSpPr>
        <dsp:cNvPr id="0" name=""/>
        <dsp:cNvSpPr/>
      </dsp:nvSpPr>
      <dsp:spPr>
        <a:xfrm>
          <a:off x="209185"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Findings:</a:t>
          </a:r>
          <a:endParaRPr lang="en-US" sz="1800" kern="1200"/>
        </a:p>
      </dsp:txBody>
      <dsp:txXfrm>
        <a:off x="244200" y="1498212"/>
        <a:ext cx="1812640" cy="1125466"/>
      </dsp:txXfrm>
    </dsp:sp>
    <dsp:sp modelId="{F4C18508-AED3-49BB-B4EC-E34C980A6CC5}">
      <dsp:nvSpPr>
        <dsp:cNvPr id="0" name=""/>
        <dsp:cNvSpPr/>
      </dsp:nvSpPr>
      <dsp:spPr>
        <a:xfrm>
          <a:off x="2301042"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DE26B69-0E69-4343-9EFA-5BE3212B5046}">
      <dsp:nvSpPr>
        <dsp:cNvPr id="0" name=""/>
        <dsp:cNvSpPr/>
      </dsp:nvSpPr>
      <dsp:spPr>
        <a:xfrm>
          <a:off x="2510227"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730 employees remained with their employer (83.9%)</a:t>
          </a:r>
        </a:p>
      </dsp:txBody>
      <dsp:txXfrm>
        <a:off x="2545242" y="1498212"/>
        <a:ext cx="1812640" cy="1125466"/>
      </dsp:txXfrm>
    </dsp:sp>
    <dsp:sp modelId="{179B1AC1-4823-40BB-A2E5-4635124D5156}">
      <dsp:nvSpPr>
        <dsp:cNvPr id="0" name=""/>
        <dsp:cNvSpPr/>
      </dsp:nvSpPr>
      <dsp:spPr>
        <a:xfrm>
          <a:off x="4602084"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8437C6D-75A8-4790-899D-C77D253B3C22}">
      <dsp:nvSpPr>
        <dsp:cNvPr id="0" name=""/>
        <dsp:cNvSpPr/>
      </dsp:nvSpPr>
      <dsp:spPr>
        <a:xfrm>
          <a:off x="4811270"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140 employees left their employer (16.1%)</a:t>
          </a:r>
        </a:p>
      </dsp:txBody>
      <dsp:txXfrm>
        <a:off x="4846285" y="1498212"/>
        <a:ext cx="1812640" cy="11254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FABF1-BBFE-4BFF-BADA-207BCA3D2B24}"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24C62-0D68-4F9F-99CF-527A5C36C134}" type="slidenum">
              <a:rPr lang="en-US" smtClean="0"/>
              <a:t>‹#›</a:t>
            </a:fld>
            <a:endParaRPr lang="en-US"/>
          </a:p>
        </p:txBody>
      </p:sp>
    </p:spTree>
    <p:extLst>
      <p:ext uri="{BB962C8B-B14F-4D97-AF65-F5344CB8AC3E}">
        <p14:creationId xmlns:p14="http://schemas.microsoft.com/office/powerpoint/2010/main" val="15394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404040"/>
                </a:solidFill>
                <a:latin typeface="SourceSansPro-Regular"/>
              </a:rPr>
              <a:t>Work Institutes 2020 Retention Report: Supply and Demand (intersection between job openings and unemployed)</a:t>
            </a:r>
          </a:p>
          <a:p>
            <a:pPr algn="l"/>
            <a:endParaRPr lang="en-US" sz="1800" b="0" i="0" u="none" strike="noStrike" baseline="0" dirty="0">
              <a:solidFill>
                <a:srgbClr val="404040"/>
              </a:solidFill>
              <a:latin typeface="SourceSansPro-Regular"/>
            </a:endParaRPr>
          </a:p>
          <a:p>
            <a:pPr algn="l"/>
            <a:r>
              <a:rPr lang="en-US" sz="1800" b="0" i="0" u="none" strike="noStrike" baseline="0" dirty="0">
                <a:solidFill>
                  <a:srgbClr val="404040"/>
                </a:solidFill>
                <a:latin typeface="SourceSansPro-Regular"/>
              </a:rPr>
              <a:t>The continuation of this trend fuels the war for talent in the U.S. job market. Employers are faced with the challenge of attracting employees from other companies rather than the easier task (several</a:t>
            </a:r>
          </a:p>
          <a:p>
            <a:pPr algn="l"/>
            <a:r>
              <a:rPr lang="en-US" sz="1800" b="0" i="0" u="none" strike="noStrike" baseline="0" dirty="0">
                <a:solidFill>
                  <a:srgbClr val="404040"/>
                </a:solidFill>
                <a:latin typeface="SourceSansPro-Regular"/>
              </a:rPr>
              <a:t>years ago) of recruiting them from a ready unemployed supply.</a:t>
            </a:r>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3</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4</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clearly see a correlation between lower monthly incomes and attrition with a positively skewed distribution, especially on the ‘yes’ boxplot.</a:t>
            </a:r>
          </a:p>
          <a:p>
            <a:endParaRPr lang="en-US" dirty="0"/>
          </a:p>
          <a:p>
            <a:r>
              <a:rPr lang="en-US" dirty="0"/>
              <a:t>Conversely, attrition by monthly rate shows a relatively even distribution across both ‘no’ and ‘yes’ boxplots. The monthly rate and more broadly speaking, rate attributes, further create confusion without an understanding of what they signify as there doesn’t appear to be a mathematical correlation when comparing hourly, daily, and monthly rates- hence going forward, we will focus on monthly income and the other variables provided in the  study. Hi Peter, I'm officially stuck working through a case study (final project)  for my first master of science data science class- case study is on employee attrition. I've done the EDA but can't get my k-</a:t>
            </a:r>
            <a:r>
              <a:rPr lang="en-US" dirty="0" err="1"/>
              <a:t>nn</a:t>
            </a:r>
            <a:r>
              <a:rPr lang="en-US" dirty="0"/>
              <a:t> model to work to classify attrition values. Then I need to do a linear regression model and any others to compare results and predict monthly income</a:t>
            </a:r>
          </a:p>
        </p:txBody>
      </p:sp>
      <p:sp>
        <p:nvSpPr>
          <p:cNvPr id="4" name="Slide Number Placeholder 3"/>
          <p:cNvSpPr>
            <a:spLocks noGrp="1"/>
          </p:cNvSpPr>
          <p:nvPr>
            <p:ph type="sldNum" sz="quarter" idx="5"/>
          </p:nvPr>
        </p:nvSpPr>
        <p:spPr/>
        <p:txBody>
          <a:bodyPr/>
          <a:lstStyle/>
          <a:p>
            <a:fld id="{90824C62-0D68-4F9F-99CF-527A5C36C134}" type="slidenum">
              <a:rPr lang="en-US" smtClean="0"/>
              <a:t>6</a:t>
            </a:fld>
            <a:endParaRPr lang="en-US"/>
          </a:p>
        </p:txBody>
      </p:sp>
    </p:spTree>
    <p:extLst>
      <p:ext uri="{BB962C8B-B14F-4D97-AF65-F5344CB8AC3E}">
        <p14:creationId xmlns:p14="http://schemas.microsoft.com/office/powerpoint/2010/main" val="327864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increases with stock option level 3- one may speculate that occurs due to individuals retiring</a:t>
            </a:r>
          </a:p>
        </p:txBody>
      </p:sp>
      <p:sp>
        <p:nvSpPr>
          <p:cNvPr id="4" name="Slide Number Placeholder 3"/>
          <p:cNvSpPr>
            <a:spLocks noGrp="1"/>
          </p:cNvSpPr>
          <p:nvPr>
            <p:ph type="sldNum" sz="quarter" idx="5"/>
          </p:nvPr>
        </p:nvSpPr>
        <p:spPr/>
        <p:txBody>
          <a:bodyPr/>
          <a:lstStyle/>
          <a:p>
            <a:fld id="{90824C62-0D68-4F9F-99CF-527A5C36C134}" type="slidenum">
              <a:rPr lang="en-US" smtClean="0"/>
              <a:t>12</a:t>
            </a:fld>
            <a:endParaRPr lang="en-US"/>
          </a:p>
        </p:txBody>
      </p:sp>
    </p:spTree>
    <p:extLst>
      <p:ext uri="{BB962C8B-B14F-4D97-AF65-F5344CB8AC3E}">
        <p14:creationId xmlns:p14="http://schemas.microsoft.com/office/powerpoint/2010/main" val="297834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Dichotomous outcome variables</a:t>
            </a:r>
          </a:p>
          <a:p>
            <a:endParaRPr lang="en-US" dirty="0"/>
          </a:p>
          <a:p>
            <a:r>
              <a:rPr lang="en-US" dirty="0"/>
              <a:t>The model performed the fitting procedure a total of 10 times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kNN</a:t>
            </a:r>
            <a:r>
              <a:rPr lang="en-US" dirty="0"/>
              <a:t>, we use the test data to determine the right value of K and train the nearest neighboring values ultimately to help us understand the accuracy that, attrition actually did or did not occur corresponding to the employee and their corresponding attributes</a:t>
            </a:r>
          </a:p>
        </p:txBody>
      </p:sp>
      <p:sp>
        <p:nvSpPr>
          <p:cNvPr id="4" name="Slide Number Placeholder 3"/>
          <p:cNvSpPr>
            <a:spLocks noGrp="1"/>
          </p:cNvSpPr>
          <p:nvPr>
            <p:ph type="sldNum" sz="quarter" idx="5"/>
          </p:nvPr>
        </p:nvSpPr>
        <p:spPr/>
        <p:txBody>
          <a:bodyPr/>
          <a:lstStyle/>
          <a:p>
            <a:fld id="{90824C62-0D68-4F9F-99CF-527A5C36C134}" type="slidenum">
              <a:rPr lang="en-US" smtClean="0"/>
              <a:t>17</a:t>
            </a:fld>
            <a:endParaRPr lang="en-US"/>
          </a:p>
        </p:txBody>
      </p:sp>
    </p:spTree>
    <p:extLst>
      <p:ext uri="{BB962C8B-B14F-4D97-AF65-F5344CB8AC3E}">
        <p14:creationId xmlns:p14="http://schemas.microsoft.com/office/powerpoint/2010/main" val="215901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18</a:t>
            </a:fld>
            <a:endParaRPr lang="en-US"/>
          </a:p>
        </p:txBody>
      </p:sp>
    </p:spTree>
    <p:extLst>
      <p:ext uri="{BB962C8B-B14F-4D97-AF65-F5344CB8AC3E}">
        <p14:creationId xmlns:p14="http://schemas.microsoft.com/office/powerpoint/2010/main" val="186563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mean square error representing the difference between known values i.e. monthly income versus those we are interpolating based off the provided empirical data</a:t>
            </a:r>
          </a:p>
        </p:txBody>
      </p:sp>
      <p:sp>
        <p:nvSpPr>
          <p:cNvPr id="4" name="Slide Number Placeholder 3"/>
          <p:cNvSpPr>
            <a:spLocks noGrp="1"/>
          </p:cNvSpPr>
          <p:nvPr>
            <p:ph type="sldNum" sz="quarter" idx="5"/>
          </p:nvPr>
        </p:nvSpPr>
        <p:spPr/>
        <p:txBody>
          <a:bodyPr/>
          <a:lstStyle/>
          <a:p>
            <a:fld id="{90824C62-0D68-4F9F-99CF-527A5C36C134}" type="slidenum">
              <a:rPr lang="en-US" smtClean="0"/>
              <a:t>19</a:t>
            </a:fld>
            <a:endParaRPr lang="en-US"/>
          </a:p>
        </p:txBody>
      </p:sp>
    </p:spTree>
    <p:extLst>
      <p:ext uri="{BB962C8B-B14F-4D97-AF65-F5344CB8AC3E}">
        <p14:creationId xmlns:p14="http://schemas.microsoft.com/office/powerpoint/2010/main" val="37186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7" y="889820"/>
            <a:ext cx="9989575"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7" y="4488426"/>
            <a:ext cx="6991776" cy="1302774"/>
          </a:xfrm>
        </p:spPr>
        <p:txBody>
          <a:bodyPr anchor="b">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078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4"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1" y="997973"/>
            <a:ext cx="8404123"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67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55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5" y="1709742"/>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5" y="4589467"/>
            <a:ext cx="10632067"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5476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8"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6"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2"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904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8"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5"/>
            <a:ext cx="5282192"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9"/>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2" y="1681165"/>
            <a:ext cx="5183188"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2" y="2505079"/>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960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43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923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9"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61" y="2315501"/>
            <a:ext cx="4093599" cy="355349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1731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5" y="1066804"/>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5" y="2552700"/>
            <a:ext cx="4103431" cy="33162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220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8"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8"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9" y="6356354"/>
            <a:ext cx="2592595" cy="365125"/>
          </a:xfrm>
          <a:prstGeom prst="rect">
            <a:avLst/>
          </a:prstGeom>
        </p:spPr>
        <p:txBody>
          <a:bodyPr vert="horz" lIns="91440" tIns="45720" rIns="91440" bIns="45720" rtlCol="0" anchor="ctr"/>
          <a:lstStyle>
            <a:lvl1pPr algn="r">
              <a:defRPr sz="1051">
                <a:solidFill>
                  <a:schemeClr val="tx1"/>
                </a:solidFill>
                <a:latin typeface="+mj-lt"/>
              </a:defRPr>
            </a:lvl1pPr>
          </a:lstStyle>
          <a:p>
            <a:fld id="{2F3E8B1C-86EF-43CF-8304-249481088644}" type="datetimeFigureOut">
              <a:rPr lang="en-US" smtClean="0"/>
              <a:pPr/>
              <a:t>4/18/2021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6" y="6356354"/>
            <a:ext cx="4539727" cy="365125"/>
          </a:xfrm>
          <a:prstGeom prst="rect">
            <a:avLst/>
          </a:prstGeom>
        </p:spPr>
        <p:txBody>
          <a:bodyPr vert="horz" lIns="91440" tIns="45720" rIns="91440" bIns="45720" rtlCol="0" anchor="ctr"/>
          <a:lstStyle>
            <a:lvl1pPr algn="l">
              <a:defRPr sz="1051">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3" y="6356354"/>
            <a:ext cx="672355"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151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01" r:id="rId5"/>
    <p:sldLayoutId id="2147483806" r:id="rId6"/>
    <p:sldLayoutId id="2147483802" r:id="rId7"/>
    <p:sldLayoutId id="2147483803" r:id="rId8"/>
    <p:sldLayoutId id="2147483804" r:id="rId9"/>
    <p:sldLayoutId id="2147483805" r:id="rId10"/>
    <p:sldLayoutId id="2147483807" r:id="rId11"/>
  </p:sldLayoutIdLst>
  <p:txStyles>
    <p:titleStyle>
      <a:lvl1pPr algn="l" defTabSz="914377" rtl="0" eaLnBrk="1" latinLnBrk="0" hangingPunct="1">
        <a:lnSpc>
          <a:spcPct val="100000"/>
        </a:lnSpc>
        <a:spcBef>
          <a:spcPct val="0"/>
        </a:spcBef>
        <a:buNone/>
        <a:defRPr sz="4000" kern="1200" cap="all" spc="31"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alentlyft.com/en/blog/article/242/hr-metrics-how-and-why-to-calculate-employee-turnover-rate#:~:text=According%20to%20the%20U.S.%20Bureau,above%20the%20average%20turnover%20rates."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nfo.workinstitute.com/hubfs/2020%20Retention%20Report/Work%20Institutes%202020%20Retention%20Report.pdf" TargetMode="External"/><Relationship Id="rId5" Type="http://schemas.openxmlformats.org/officeDocument/2006/relationships/hyperlink" Target="https://medium.com/hr-blog-resources/infographic-7-key-employee-turnover-statistics-135ab82090b1" TargetMode="External"/><Relationship Id="rId4" Type="http://schemas.openxmlformats.org/officeDocument/2006/relationships/hyperlink" Target="https://blog.bonus.ly/10-surprising-employee-retention-statistics-you-need-to-know"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ABDDB318-7C9E-4AF0-B2C5-65CDC1E5758C}"/>
              </a:ext>
            </a:extLst>
          </p:cNvPr>
          <p:cNvPicPr>
            <a:picLocks noChangeAspect="1"/>
          </p:cNvPicPr>
          <p:nvPr/>
        </p:nvPicPr>
        <p:blipFill rotWithShape="1">
          <a:blip r:embed="rId2"/>
          <a:srcRect t="7865" b="7865"/>
          <a:stretch/>
        </p:blipFill>
        <p:spPr>
          <a:xfrm>
            <a:off x="21" y="12"/>
            <a:ext cx="12191980" cy="6857991"/>
          </a:xfrm>
          <a:prstGeom prst="rect">
            <a:avLst/>
          </a:prstGeom>
        </p:spPr>
      </p:pic>
      <p:sp>
        <p:nvSpPr>
          <p:cNvPr id="26" name="Rectangle 25">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FE035-830B-484A-9834-E0F489521B60}"/>
              </a:ext>
            </a:extLst>
          </p:cNvPr>
          <p:cNvSpPr>
            <a:spLocks noGrp="1"/>
          </p:cNvSpPr>
          <p:nvPr>
            <p:ph type="ctrTitle"/>
          </p:nvPr>
        </p:nvSpPr>
        <p:spPr>
          <a:xfrm>
            <a:off x="647700" y="871759"/>
            <a:ext cx="9906000" cy="3871143"/>
          </a:xfrm>
        </p:spPr>
        <p:txBody>
          <a:bodyPr>
            <a:normAutofit/>
          </a:bodyPr>
          <a:lstStyle/>
          <a:p>
            <a:r>
              <a:rPr lang="en-US" dirty="0">
                <a:solidFill>
                  <a:srgbClr val="FFFFFF"/>
                </a:solidFill>
              </a:rPr>
              <a:t>Case study 2:</a:t>
            </a:r>
            <a:br>
              <a:rPr lang="en-US" dirty="0">
                <a:solidFill>
                  <a:srgbClr val="FFFFFF"/>
                </a:solidFill>
              </a:rPr>
            </a:br>
            <a:br>
              <a:rPr lang="en-US" dirty="0">
                <a:solidFill>
                  <a:srgbClr val="FFFFFF"/>
                </a:solidFill>
              </a:rPr>
            </a:br>
            <a:r>
              <a:rPr lang="en-US" dirty="0">
                <a:solidFill>
                  <a:srgbClr val="FFFFFF"/>
                </a:solidFill>
              </a:rPr>
              <a:t>Analyzing and predicting employee attrition</a:t>
            </a:r>
          </a:p>
        </p:txBody>
      </p:sp>
      <p:sp>
        <p:nvSpPr>
          <p:cNvPr id="28" name="Rectangle 27">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52A236B-4343-41FB-8847-47E9A747A21E}"/>
              </a:ext>
            </a:extLst>
          </p:cNvPr>
          <p:cNvSpPr>
            <a:spLocks noGrp="1"/>
          </p:cNvSpPr>
          <p:nvPr>
            <p:ph type="subTitle" idx="1"/>
          </p:nvPr>
        </p:nvSpPr>
        <p:spPr>
          <a:xfrm>
            <a:off x="697183" y="4307347"/>
            <a:ext cx="6991776" cy="1302775"/>
          </a:xfrm>
        </p:spPr>
        <p:txBody>
          <a:bodyPr>
            <a:normAutofit/>
          </a:bodyPr>
          <a:lstStyle/>
          <a:p>
            <a:r>
              <a:rPr lang="en-US" dirty="0">
                <a:solidFill>
                  <a:srgbClr val="FFFFFF"/>
                </a:solidFill>
              </a:rPr>
              <a:t>Authored and Presented by Adam Alidra</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1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3509-58ED-4E98-B3A7-4B4D3E68FF35}"/>
              </a:ext>
            </a:extLst>
          </p:cNvPr>
          <p:cNvSpPr>
            <a:spLocks noGrp="1"/>
          </p:cNvSpPr>
          <p:nvPr>
            <p:ph type="title"/>
          </p:nvPr>
        </p:nvSpPr>
        <p:spPr/>
        <p:txBody>
          <a:bodyPr/>
          <a:lstStyle/>
          <a:p>
            <a:r>
              <a:rPr lang="en-US" dirty="0"/>
              <a:t>Work and quality of life analysis</a:t>
            </a:r>
          </a:p>
        </p:txBody>
      </p:sp>
      <p:sp>
        <p:nvSpPr>
          <p:cNvPr id="3" name="Content Placeholder 2">
            <a:extLst>
              <a:ext uri="{FF2B5EF4-FFF2-40B4-BE49-F238E27FC236}">
                <a16:creationId xmlns:a16="http://schemas.microsoft.com/office/drawing/2014/main" id="{F4C1130E-7B64-4A38-AB00-6DE9458F7BA0}"/>
              </a:ext>
            </a:extLst>
          </p:cNvPr>
          <p:cNvSpPr>
            <a:spLocks noGrp="1"/>
          </p:cNvSpPr>
          <p:nvPr>
            <p:ph idx="1"/>
          </p:nvPr>
        </p:nvSpPr>
        <p:spPr>
          <a:xfrm>
            <a:off x="700639" y="1811327"/>
            <a:ext cx="4570265" cy="2259420"/>
          </a:xfrm>
        </p:spPr>
        <p:txBody>
          <a:bodyPr>
            <a:normAutofit fontScale="92500"/>
          </a:bodyPr>
          <a:lstStyle/>
          <a:p>
            <a:pPr marL="0" indent="0">
              <a:buNone/>
            </a:pPr>
            <a:r>
              <a:rPr lang="en-US" dirty="0"/>
              <a:t>Findings:</a:t>
            </a:r>
          </a:p>
          <a:p>
            <a:r>
              <a:rPr lang="en-US" sz="1400" dirty="0"/>
              <a:t>Those that worked overtime had higher attrition rates over those that did not</a:t>
            </a:r>
          </a:p>
          <a:p>
            <a:r>
              <a:rPr lang="en-US" sz="1400" dirty="0"/>
              <a:t>Those that had lower incomes and lower work life balances had higher attrition rates than those with higher incomes; however, it appears the more compelling factor was monthly income (over work life balance)</a:t>
            </a:r>
          </a:p>
        </p:txBody>
      </p:sp>
      <p:pic>
        <p:nvPicPr>
          <p:cNvPr id="5" name="Picture 4">
            <a:extLst>
              <a:ext uri="{FF2B5EF4-FFF2-40B4-BE49-F238E27FC236}">
                <a16:creationId xmlns:a16="http://schemas.microsoft.com/office/drawing/2014/main" id="{43DE2EF7-3CE7-460F-8FB1-63FF6E64F61F}"/>
              </a:ext>
            </a:extLst>
          </p:cNvPr>
          <p:cNvPicPr>
            <a:picLocks noChangeAspect="1"/>
          </p:cNvPicPr>
          <p:nvPr/>
        </p:nvPicPr>
        <p:blipFill>
          <a:blip r:embed="rId2"/>
          <a:stretch>
            <a:fillRect/>
          </a:stretch>
        </p:blipFill>
        <p:spPr>
          <a:xfrm>
            <a:off x="5270904" y="2131472"/>
            <a:ext cx="6860271" cy="1619129"/>
          </a:xfrm>
          <a:prstGeom prst="rect">
            <a:avLst/>
          </a:prstGeom>
        </p:spPr>
      </p:pic>
      <p:pic>
        <p:nvPicPr>
          <p:cNvPr id="7" name="Picture 6">
            <a:extLst>
              <a:ext uri="{FF2B5EF4-FFF2-40B4-BE49-F238E27FC236}">
                <a16:creationId xmlns:a16="http://schemas.microsoft.com/office/drawing/2014/main" id="{4A8181C1-9A1F-4BB1-B3E2-818C1F94EEDC}"/>
              </a:ext>
            </a:extLst>
          </p:cNvPr>
          <p:cNvPicPr>
            <a:picLocks noChangeAspect="1"/>
          </p:cNvPicPr>
          <p:nvPr/>
        </p:nvPicPr>
        <p:blipFill>
          <a:blip r:embed="rId3"/>
          <a:stretch>
            <a:fillRect/>
          </a:stretch>
        </p:blipFill>
        <p:spPr>
          <a:xfrm>
            <a:off x="2450369" y="4193427"/>
            <a:ext cx="7382898" cy="1742477"/>
          </a:xfrm>
          <a:prstGeom prst="rect">
            <a:avLst/>
          </a:prstGeom>
        </p:spPr>
      </p:pic>
    </p:spTree>
    <p:extLst>
      <p:ext uri="{BB962C8B-B14F-4D97-AF65-F5344CB8AC3E}">
        <p14:creationId xmlns:p14="http://schemas.microsoft.com/office/powerpoint/2010/main" val="302533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5D0D-966A-47B4-B5B3-9E06C6FCD437}"/>
              </a:ext>
            </a:extLst>
          </p:cNvPr>
          <p:cNvSpPr>
            <a:spLocks noGrp="1"/>
          </p:cNvSpPr>
          <p:nvPr>
            <p:ph type="title"/>
          </p:nvPr>
        </p:nvSpPr>
        <p:spPr/>
        <p:txBody>
          <a:bodyPr/>
          <a:lstStyle/>
          <a:p>
            <a:r>
              <a:rPr lang="en-US" dirty="0"/>
              <a:t>Attrition by distance from home</a:t>
            </a:r>
          </a:p>
        </p:txBody>
      </p:sp>
      <p:pic>
        <p:nvPicPr>
          <p:cNvPr id="9" name="Content Placeholder 8" descr="Take Off outline">
            <a:extLst>
              <a:ext uri="{FF2B5EF4-FFF2-40B4-BE49-F238E27FC236}">
                <a16:creationId xmlns:a16="http://schemas.microsoft.com/office/drawing/2014/main" id="{EB51FF4D-CEC3-4CDD-A1C7-CB3CD56913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90324" y="4191175"/>
            <a:ext cx="1563328" cy="1563328"/>
          </a:xfrm>
        </p:spPr>
      </p:pic>
      <p:pic>
        <p:nvPicPr>
          <p:cNvPr id="5" name="Picture 4">
            <a:extLst>
              <a:ext uri="{FF2B5EF4-FFF2-40B4-BE49-F238E27FC236}">
                <a16:creationId xmlns:a16="http://schemas.microsoft.com/office/drawing/2014/main" id="{1758AE4B-FC7A-47BF-A5FF-FC476E1F30A6}"/>
              </a:ext>
            </a:extLst>
          </p:cNvPr>
          <p:cNvPicPr>
            <a:picLocks noChangeAspect="1"/>
          </p:cNvPicPr>
          <p:nvPr/>
        </p:nvPicPr>
        <p:blipFill>
          <a:blip r:embed="rId4"/>
          <a:stretch>
            <a:fillRect/>
          </a:stretch>
        </p:blipFill>
        <p:spPr>
          <a:xfrm>
            <a:off x="697706" y="1893080"/>
            <a:ext cx="5348564" cy="2061554"/>
          </a:xfrm>
          <a:prstGeom prst="rect">
            <a:avLst/>
          </a:prstGeom>
        </p:spPr>
      </p:pic>
      <p:pic>
        <p:nvPicPr>
          <p:cNvPr id="7" name="Picture 6">
            <a:extLst>
              <a:ext uri="{FF2B5EF4-FFF2-40B4-BE49-F238E27FC236}">
                <a16:creationId xmlns:a16="http://schemas.microsoft.com/office/drawing/2014/main" id="{7949E50D-E8C8-4CDB-A0C2-7DBB20AB0DCC}"/>
              </a:ext>
            </a:extLst>
          </p:cNvPr>
          <p:cNvPicPr>
            <a:picLocks noChangeAspect="1"/>
          </p:cNvPicPr>
          <p:nvPr/>
        </p:nvPicPr>
        <p:blipFill>
          <a:blip r:embed="rId5"/>
          <a:stretch>
            <a:fillRect/>
          </a:stretch>
        </p:blipFill>
        <p:spPr>
          <a:xfrm>
            <a:off x="6046270" y="3866859"/>
            <a:ext cx="5738782" cy="2211960"/>
          </a:xfrm>
          <a:prstGeom prst="rect">
            <a:avLst/>
          </a:prstGeom>
        </p:spPr>
      </p:pic>
      <p:sp>
        <p:nvSpPr>
          <p:cNvPr id="10" name="TextBox 9">
            <a:extLst>
              <a:ext uri="{FF2B5EF4-FFF2-40B4-BE49-F238E27FC236}">
                <a16:creationId xmlns:a16="http://schemas.microsoft.com/office/drawing/2014/main" id="{17ED5BB0-7F85-4469-966A-84FC6A78C233}"/>
              </a:ext>
            </a:extLst>
          </p:cNvPr>
          <p:cNvSpPr txBox="1"/>
          <p:nvPr/>
        </p:nvSpPr>
        <p:spPr>
          <a:xfrm>
            <a:off x="6290379" y="1887470"/>
            <a:ext cx="5101524" cy="1846659"/>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with further commutes have higher attrition rates</a:t>
            </a:r>
          </a:p>
          <a:p>
            <a:pPr marL="285750" indent="-285750">
              <a:buFont typeface="Arial" panose="020B0604020202020204" pitchFamily="34" charset="0"/>
              <a:buChar char="•"/>
            </a:pPr>
            <a:r>
              <a:rPr lang="en-US" sz="1400" dirty="0"/>
              <a:t>Those that travel more frequently for business have higher attrition rates than those that rarely do or don’t at all</a:t>
            </a:r>
          </a:p>
          <a:p>
            <a:endParaRPr lang="en-US" dirty="0"/>
          </a:p>
          <a:p>
            <a:endParaRPr lang="en-US" dirty="0"/>
          </a:p>
        </p:txBody>
      </p:sp>
    </p:spTree>
    <p:extLst>
      <p:ext uri="{BB962C8B-B14F-4D97-AF65-F5344CB8AC3E}">
        <p14:creationId xmlns:p14="http://schemas.microsoft.com/office/powerpoint/2010/main" val="217068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AF4B-41B7-4CA9-BB6A-98202DD70D8A}"/>
              </a:ext>
            </a:extLst>
          </p:cNvPr>
          <p:cNvSpPr>
            <a:spLocks noGrp="1"/>
          </p:cNvSpPr>
          <p:nvPr>
            <p:ph type="title"/>
          </p:nvPr>
        </p:nvSpPr>
        <p:spPr/>
        <p:txBody>
          <a:bodyPr/>
          <a:lstStyle/>
          <a:p>
            <a:r>
              <a:rPr lang="en-US" dirty="0"/>
              <a:t>Attrition related to other compensation</a:t>
            </a:r>
          </a:p>
        </p:txBody>
      </p:sp>
      <p:pic>
        <p:nvPicPr>
          <p:cNvPr id="9" name="Content Placeholder 8" descr="Bar graph with upward trend with solid fill">
            <a:extLst>
              <a:ext uri="{FF2B5EF4-FFF2-40B4-BE49-F238E27FC236}">
                <a16:creationId xmlns:a16="http://schemas.microsoft.com/office/drawing/2014/main" id="{8F316B33-63DC-4EDF-8DEA-038E6F73145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68262" y="4097366"/>
            <a:ext cx="1661814" cy="1661814"/>
          </a:xfrm>
        </p:spPr>
      </p:pic>
      <p:pic>
        <p:nvPicPr>
          <p:cNvPr id="5" name="Picture 4">
            <a:extLst>
              <a:ext uri="{FF2B5EF4-FFF2-40B4-BE49-F238E27FC236}">
                <a16:creationId xmlns:a16="http://schemas.microsoft.com/office/drawing/2014/main" id="{33DBAC94-CF61-485B-8683-91EC3988A8BB}"/>
              </a:ext>
            </a:extLst>
          </p:cNvPr>
          <p:cNvPicPr>
            <a:picLocks noChangeAspect="1"/>
          </p:cNvPicPr>
          <p:nvPr/>
        </p:nvPicPr>
        <p:blipFill>
          <a:blip r:embed="rId5"/>
          <a:stretch>
            <a:fillRect/>
          </a:stretch>
        </p:blipFill>
        <p:spPr>
          <a:xfrm>
            <a:off x="752069" y="1880042"/>
            <a:ext cx="5294201" cy="2040600"/>
          </a:xfrm>
          <a:prstGeom prst="rect">
            <a:avLst/>
          </a:prstGeom>
        </p:spPr>
      </p:pic>
      <p:pic>
        <p:nvPicPr>
          <p:cNvPr id="7" name="Picture 6">
            <a:extLst>
              <a:ext uri="{FF2B5EF4-FFF2-40B4-BE49-F238E27FC236}">
                <a16:creationId xmlns:a16="http://schemas.microsoft.com/office/drawing/2014/main" id="{7906C8F9-100F-4E33-BA98-AD2A8319D5AF}"/>
              </a:ext>
            </a:extLst>
          </p:cNvPr>
          <p:cNvPicPr>
            <a:picLocks noChangeAspect="1"/>
          </p:cNvPicPr>
          <p:nvPr/>
        </p:nvPicPr>
        <p:blipFill>
          <a:blip r:embed="rId6"/>
          <a:stretch>
            <a:fillRect/>
          </a:stretch>
        </p:blipFill>
        <p:spPr>
          <a:xfrm>
            <a:off x="6096000" y="3615873"/>
            <a:ext cx="6019166" cy="2320031"/>
          </a:xfrm>
          <a:prstGeom prst="rect">
            <a:avLst/>
          </a:prstGeom>
        </p:spPr>
      </p:pic>
      <p:sp>
        <p:nvSpPr>
          <p:cNvPr id="10" name="TextBox 9">
            <a:extLst>
              <a:ext uri="{FF2B5EF4-FFF2-40B4-BE49-F238E27FC236}">
                <a16:creationId xmlns:a16="http://schemas.microsoft.com/office/drawing/2014/main" id="{1BCF5A1D-5299-478E-9AE3-94BF6C3668D7}"/>
              </a:ext>
            </a:extLst>
          </p:cNvPr>
          <p:cNvSpPr txBox="1"/>
          <p:nvPr/>
        </p:nvSpPr>
        <p:spPr>
          <a:xfrm>
            <a:off x="6196953" y="1607611"/>
            <a:ext cx="5870797" cy="1292662"/>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Those with no stock options have higher attrition rates than those with levels 1&amp;2; attrition increases with stock option level 3</a:t>
            </a:r>
          </a:p>
          <a:p>
            <a:pPr marL="285750" indent="-285750">
              <a:buFont typeface="Arial" panose="020B0604020202020204" pitchFamily="34" charset="0"/>
              <a:buChar char="•"/>
            </a:pPr>
            <a:r>
              <a:rPr lang="en-US" sz="1400" dirty="0"/>
              <a:t>There’s a positive correlation across multiple compensatory variables</a:t>
            </a:r>
          </a:p>
        </p:txBody>
      </p:sp>
    </p:spTree>
    <p:extLst>
      <p:ext uri="{BB962C8B-B14F-4D97-AF65-F5344CB8AC3E}">
        <p14:creationId xmlns:p14="http://schemas.microsoft.com/office/powerpoint/2010/main" val="31182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AD6AC-6A69-45D1-BE4B-00663135C621}"/>
              </a:ext>
            </a:extLst>
          </p:cNvPr>
          <p:cNvSpPr>
            <a:spLocks noGrp="1"/>
          </p:cNvSpPr>
          <p:nvPr>
            <p:ph type="title"/>
          </p:nvPr>
        </p:nvSpPr>
        <p:spPr>
          <a:xfrm>
            <a:off x="685799" y="899025"/>
            <a:ext cx="4363785" cy="2831020"/>
          </a:xfrm>
        </p:spPr>
        <p:txBody>
          <a:bodyPr vert="horz" lIns="91440" tIns="45720" rIns="91440" bIns="45720" rtlCol="0" anchor="t">
            <a:normAutofit fontScale="90000"/>
          </a:bodyPr>
          <a:lstStyle/>
          <a:p>
            <a:pPr defTabSz="914400"/>
            <a:r>
              <a:rPr lang="en-US" spc="30" dirty="0"/>
              <a:t>Attrition by years with current manager and multicollinearity</a:t>
            </a:r>
          </a:p>
        </p:txBody>
      </p:sp>
      <p:cxnSp>
        <p:nvCxnSpPr>
          <p:cNvPr id="21"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3F61621-3720-489E-BE8D-0BCCE9A1B895}"/>
              </a:ext>
            </a:extLst>
          </p:cNvPr>
          <p:cNvPicPr>
            <a:picLocks noGrp="1" noChangeAspect="1"/>
          </p:cNvPicPr>
          <p:nvPr>
            <p:ph idx="1"/>
          </p:nvPr>
        </p:nvPicPr>
        <p:blipFill>
          <a:blip r:embed="rId2"/>
          <a:stretch>
            <a:fillRect/>
          </a:stretch>
        </p:blipFill>
        <p:spPr>
          <a:xfrm>
            <a:off x="293214" y="3730045"/>
            <a:ext cx="6244299" cy="2404055"/>
          </a:xfrm>
          <a:prstGeom prst="rect">
            <a:avLst/>
          </a:prstGeom>
        </p:spPr>
      </p:pic>
      <p:sp>
        <p:nvSpPr>
          <p:cNvPr id="6" name="TextBox 5">
            <a:extLst>
              <a:ext uri="{FF2B5EF4-FFF2-40B4-BE49-F238E27FC236}">
                <a16:creationId xmlns:a16="http://schemas.microsoft.com/office/drawing/2014/main" id="{4CBB3760-0E9B-4F57-B69E-2E2D71793D80}"/>
              </a:ext>
            </a:extLst>
          </p:cNvPr>
          <p:cNvSpPr txBox="1"/>
          <p:nvPr/>
        </p:nvSpPr>
        <p:spPr>
          <a:xfrm>
            <a:off x="6096000" y="902278"/>
            <a:ext cx="5676595" cy="2154436"/>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that remain with their current manager for longer have lower attrition rates than those with less</a:t>
            </a:r>
          </a:p>
          <a:p>
            <a:pPr marL="285750" indent="-285750">
              <a:buFont typeface="Arial" panose="020B0604020202020204" pitchFamily="34" charset="0"/>
              <a:buChar char="•"/>
            </a:pPr>
            <a:r>
              <a:rPr lang="en-US" sz="1400" dirty="0"/>
              <a:t>Multicollinearity chart illustrates:</a:t>
            </a:r>
          </a:p>
          <a:p>
            <a:pPr marL="742950" lvl="1" indent="-285750">
              <a:buFont typeface="Arial" panose="020B0604020202020204" pitchFamily="34" charset="0"/>
              <a:buChar char="•"/>
            </a:pPr>
            <a:r>
              <a:rPr lang="en-US" sz="1400" dirty="0"/>
              <a:t>Positive correlation between monthly income and total working years</a:t>
            </a:r>
          </a:p>
          <a:p>
            <a:pPr marL="742950" lvl="1" indent="-285750">
              <a:buFont typeface="Arial" panose="020B0604020202020204" pitchFamily="34" charset="0"/>
              <a:buChar char="•"/>
            </a:pPr>
            <a:r>
              <a:rPr lang="en-US" sz="1400" dirty="0"/>
              <a:t>Negative correlation  between # of companies worked and years under current manager</a:t>
            </a:r>
          </a:p>
        </p:txBody>
      </p:sp>
      <p:pic>
        <p:nvPicPr>
          <p:cNvPr id="8" name="Picture 7">
            <a:extLst>
              <a:ext uri="{FF2B5EF4-FFF2-40B4-BE49-F238E27FC236}">
                <a16:creationId xmlns:a16="http://schemas.microsoft.com/office/drawing/2014/main" id="{5577E53F-5298-405A-B767-A35C91AF8408}"/>
              </a:ext>
            </a:extLst>
          </p:cNvPr>
          <p:cNvPicPr>
            <a:picLocks noChangeAspect="1"/>
          </p:cNvPicPr>
          <p:nvPr/>
        </p:nvPicPr>
        <p:blipFill rotWithShape="1">
          <a:blip r:embed="rId3"/>
          <a:srcRect l="21395" r="12280" b="2361"/>
          <a:stretch/>
        </p:blipFill>
        <p:spPr>
          <a:xfrm>
            <a:off x="6622863" y="3462608"/>
            <a:ext cx="5275923" cy="2993637"/>
          </a:xfrm>
          <a:prstGeom prst="rect">
            <a:avLst/>
          </a:prstGeom>
        </p:spPr>
      </p:pic>
    </p:spTree>
    <p:extLst>
      <p:ext uri="{BB962C8B-B14F-4D97-AF65-F5344CB8AC3E}">
        <p14:creationId xmlns:p14="http://schemas.microsoft.com/office/powerpoint/2010/main" val="13383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lstStyle/>
          <a:p>
            <a:r>
              <a:rPr lang="en-US" dirty="0"/>
              <a:t>Exploratory analysis- summary view</a:t>
            </a:r>
          </a:p>
        </p:txBody>
      </p:sp>
      <p:pic>
        <p:nvPicPr>
          <p:cNvPr id="7" name="Picture 6">
            <a:extLst>
              <a:ext uri="{FF2B5EF4-FFF2-40B4-BE49-F238E27FC236}">
                <a16:creationId xmlns:a16="http://schemas.microsoft.com/office/drawing/2014/main" id="{A6B13144-C276-4097-B53E-47C741B04A63}"/>
              </a:ext>
            </a:extLst>
          </p:cNvPr>
          <p:cNvPicPr>
            <a:picLocks noChangeAspect="1"/>
          </p:cNvPicPr>
          <p:nvPr/>
        </p:nvPicPr>
        <p:blipFill>
          <a:blip r:embed="rId2"/>
          <a:stretch>
            <a:fillRect/>
          </a:stretch>
        </p:blipFill>
        <p:spPr>
          <a:xfrm>
            <a:off x="2329104" y="1607611"/>
            <a:ext cx="7533792" cy="4412582"/>
          </a:xfrm>
          <a:prstGeom prst="rect">
            <a:avLst/>
          </a:prstGeom>
        </p:spPr>
      </p:pic>
    </p:spTree>
    <p:extLst>
      <p:ext uri="{BB962C8B-B14F-4D97-AF65-F5344CB8AC3E}">
        <p14:creationId xmlns:p14="http://schemas.microsoft.com/office/powerpoint/2010/main" val="209397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normAutofit/>
          </a:bodyPr>
          <a:lstStyle/>
          <a:p>
            <a:r>
              <a:rPr lang="en-US" sz="3200" dirty="0"/>
              <a:t>Exploratory analysis- summary view (continued)</a:t>
            </a:r>
          </a:p>
        </p:txBody>
      </p:sp>
      <p:pic>
        <p:nvPicPr>
          <p:cNvPr id="8" name="Picture 7">
            <a:extLst>
              <a:ext uri="{FF2B5EF4-FFF2-40B4-BE49-F238E27FC236}">
                <a16:creationId xmlns:a16="http://schemas.microsoft.com/office/drawing/2014/main" id="{9A292A0B-2234-49ED-BE99-D9E17F24E255}"/>
              </a:ext>
            </a:extLst>
          </p:cNvPr>
          <p:cNvPicPr>
            <a:picLocks noChangeAspect="1"/>
          </p:cNvPicPr>
          <p:nvPr/>
        </p:nvPicPr>
        <p:blipFill>
          <a:blip r:embed="rId2"/>
          <a:stretch>
            <a:fillRect/>
          </a:stretch>
        </p:blipFill>
        <p:spPr>
          <a:xfrm>
            <a:off x="4416398" y="2027684"/>
            <a:ext cx="6975505" cy="3569376"/>
          </a:xfrm>
          <a:prstGeom prst="rect">
            <a:avLst/>
          </a:prstGeom>
        </p:spPr>
      </p:pic>
      <p:sp>
        <p:nvSpPr>
          <p:cNvPr id="9" name="TextBox 8">
            <a:extLst>
              <a:ext uri="{FF2B5EF4-FFF2-40B4-BE49-F238E27FC236}">
                <a16:creationId xmlns:a16="http://schemas.microsoft.com/office/drawing/2014/main" id="{FC724678-E2A0-48DB-9FF7-16A88626B58E}"/>
              </a:ext>
            </a:extLst>
          </p:cNvPr>
          <p:cNvSpPr txBox="1"/>
          <p:nvPr/>
        </p:nvSpPr>
        <p:spPr>
          <a:xfrm>
            <a:off x="745498" y="2293126"/>
            <a:ext cx="3500347" cy="3077766"/>
          </a:xfrm>
          <a:prstGeom prst="rect">
            <a:avLst/>
          </a:prstGeom>
          <a:noFill/>
        </p:spPr>
        <p:txBody>
          <a:bodyPr wrap="square" rtlCol="0">
            <a:spAutoFit/>
          </a:bodyPr>
          <a:lstStyle/>
          <a:p>
            <a:r>
              <a:rPr lang="en-US" dirty="0"/>
              <a:t>Exploratory Data Analysis Conclusion:</a:t>
            </a:r>
          </a:p>
          <a:p>
            <a:endParaRPr lang="en-US" dirty="0"/>
          </a:p>
          <a:p>
            <a:pPr marL="285750" indent="-285750">
              <a:buFont typeface="Arial" panose="020B0604020202020204" pitchFamily="34" charset="0"/>
              <a:buChar char="•"/>
            </a:pPr>
            <a:r>
              <a:rPr lang="en-US" sz="1400" dirty="0"/>
              <a:t>Education, performance ratings, training times last year, department, and gender variables have marginal bearing on attrition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Indicators of attrition include, but not are limited to, monthly income, commute, both distance from work and travel frequency, job level, and stock option</a:t>
            </a:r>
          </a:p>
        </p:txBody>
      </p:sp>
    </p:spTree>
    <p:extLst>
      <p:ext uri="{BB962C8B-B14F-4D97-AF65-F5344CB8AC3E}">
        <p14:creationId xmlns:p14="http://schemas.microsoft.com/office/powerpoint/2010/main" val="288749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Classification and prediction</a:t>
            </a:r>
          </a:p>
        </p:txBody>
      </p:sp>
    </p:spTree>
    <p:extLst>
      <p:ext uri="{BB962C8B-B14F-4D97-AF65-F5344CB8AC3E}">
        <p14:creationId xmlns:p14="http://schemas.microsoft.com/office/powerpoint/2010/main" val="383634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F0F7-6D5F-434C-AFFB-E1A5367EA9B1}"/>
              </a:ext>
            </a:extLst>
          </p:cNvPr>
          <p:cNvSpPr>
            <a:spLocks noGrp="1"/>
          </p:cNvSpPr>
          <p:nvPr>
            <p:ph type="title"/>
          </p:nvPr>
        </p:nvSpPr>
        <p:spPr/>
        <p:txBody>
          <a:bodyPr/>
          <a:lstStyle/>
          <a:p>
            <a:r>
              <a:rPr lang="en-US" dirty="0"/>
              <a:t>Classification of Attrition: K-</a:t>
            </a:r>
            <a:r>
              <a:rPr lang="en-US" dirty="0" err="1"/>
              <a:t>Nn</a:t>
            </a:r>
            <a:r>
              <a:rPr lang="en-US" dirty="0"/>
              <a:t> model</a:t>
            </a:r>
          </a:p>
        </p:txBody>
      </p:sp>
      <p:sp>
        <p:nvSpPr>
          <p:cNvPr id="3" name="Content Placeholder 2">
            <a:extLst>
              <a:ext uri="{FF2B5EF4-FFF2-40B4-BE49-F238E27FC236}">
                <a16:creationId xmlns:a16="http://schemas.microsoft.com/office/drawing/2014/main" id="{E20BB688-5114-47BB-9CBD-2CFEB6652680}"/>
              </a:ext>
            </a:extLst>
          </p:cNvPr>
          <p:cNvSpPr>
            <a:spLocks noGrp="1"/>
          </p:cNvSpPr>
          <p:nvPr>
            <p:ph idx="1"/>
          </p:nvPr>
        </p:nvSpPr>
        <p:spPr>
          <a:xfrm>
            <a:off x="700638" y="1821366"/>
            <a:ext cx="10691265" cy="3636088"/>
          </a:xfrm>
        </p:spPr>
        <p:txBody>
          <a:bodyPr>
            <a:normAutofit/>
          </a:bodyPr>
          <a:lstStyle/>
          <a:p>
            <a:r>
              <a:rPr lang="en-US" sz="1600" dirty="0"/>
              <a:t>Sample size of 609 samples tested 3 times with a fold factor of 10</a:t>
            </a:r>
          </a:p>
          <a:p>
            <a:pPr lvl="1"/>
            <a:r>
              <a:rPr lang="en-US" sz="1400" dirty="0"/>
              <a:t>Scope: 30 predictors</a:t>
            </a:r>
          </a:p>
          <a:p>
            <a:pPr lvl="1"/>
            <a:r>
              <a:rPr lang="en-US" sz="1400" dirty="0"/>
              <a:t>K=9</a:t>
            </a:r>
          </a:p>
          <a:p>
            <a:r>
              <a:rPr lang="en-US" sz="1600" dirty="0"/>
              <a:t>Result: Mean Accuracy of 84.29% (or 220) attrition classification was identified correctly</a:t>
            </a:r>
          </a:p>
          <a:p>
            <a:pPr lvl="1"/>
            <a:r>
              <a:rPr lang="en-US" sz="1400" dirty="0"/>
              <a:t>‘Yes’ had a very low sensitivity score of 4.76% (2), although ‘No’ was properly classified 99.5% (218) of the time</a:t>
            </a:r>
          </a:p>
        </p:txBody>
      </p:sp>
      <p:pic>
        <p:nvPicPr>
          <p:cNvPr id="5" name="Picture 4">
            <a:extLst>
              <a:ext uri="{FF2B5EF4-FFF2-40B4-BE49-F238E27FC236}">
                <a16:creationId xmlns:a16="http://schemas.microsoft.com/office/drawing/2014/main" id="{C6388CFE-2CC9-46F7-A74C-F485E4C6BCDF}"/>
              </a:ext>
            </a:extLst>
          </p:cNvPr>
          <p:cNvPicPr>
            <a:picLocks noChangeAspect="1"/>
          </p:cNvPicPr>
          <p:nvPr/>
        </p:nvPicPr>
        <p:blipFill>
          <a:blip r:embed="rId3"/>
          <a:stretch>
            <a:fillRect/>
          </a:stretch>
        </p:blipFill>
        <p:spPr>
          <a:xfrm>
            <a:off x="2623751" y="3639410"/>
            <a:ext cx="6944497" cy="2374976"/>
          </a:xfrm>
          <a:prstGeom prst="rect">
            <a:avLst/>
          </a:prstGeom>
        </p:spPr>
      </p:pic>
    </p:spTree>
    <p:extLst>
      <p:ext uri="{BB962C8B-B14F-4D97-AF65-F5344CB8AC3E}">
        <p14:creationId xmlns:p14="http://schemas.microsoft.com/office/powerpoint/2010/main" val="338077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5220-D6BB-47A8-BF9F-F937BA60CA22}"/>
              </a:ext>
            </a:extLst>
          </p:cNvPr>
          <p:cNvSpPr>
            <a:spLocks noGrp="1"/>
          </p:cNvSpPr>
          <p:nvPr>
            <p:ph type="title"/>
          </p:nvPr>
        </p:nvSpPr>
        <p:spPr/>
        <p:txBody>
          <a:bodyPr/>
          <a:lstStyle/>
          <a:p>
            <a:r>
              <a:rPr lang="en-US" dirty="0"/>
              <a:t>classification of top attrition predictors: Random forest Model</a:t>
            </a:r>
          </a:p>
        </p:txBody>
      </p:sp>
      <p:pic>
        <p:nvPicPr>
          <p:cNvPr id="4" name="Picture 3">
            <a:extLst>
              <a:ext uri="{FF2B5EF4-FFF2-40B4-BE49-F238E27FC236}">
                <a16:creationId xmlns:a16="http://schemas.microsoft.com/office/drawing/2014/main" id="{30B17AD5-EB0B-4F9A-A387-B66A62075AA1}"/>
              </a:ext>
            </a:extLst>
          </p:cNvPr>
          <p:cNvPicPr>
            <a:picLocks noChangeAspect="1"/>
          </p:cNvPicPr>
          <p:nvPr/>
        </p:nvPicPr>
        <p:blipFill>
          <a:blip r:embed="rId3"/>
          <a:stretch>
            <a:fillRect/>
          </a:stretch>
        </p:blipFill>
        <p:spPr>
          <a:xfrm>
            <a:off x="4049627" y="2413387"/>
            <a:ext cx="7342276" cy="3522517"/>
          </a:xfrm>
          <a:prstGeom prst="rect">
            <a:avLst/>
          </a:prstGeom>
        </p:spPr>
      </p:pic>
      <p:sp>
        <p:nvSpPr>
          <p:cNvPr id="5" name="TextBox 4">
            <a:extLst>
              <a:ext uri="{FF2B5EF4-FFF2-40B4-BE49-F238E27FC236}">
                <a16:creationId xmlns:a16="http://schemas.microsoft.com/office/drawing/2014/main" id="{A3097CC4-EC01-4AEE-B875-F2D39BA930E3}"/>
              </a:ext>
            </a:extLst>
          </p:cNvPr>
          <p:cNvSpPr txBox="1"/>
          <p:nvPr/>
        </p:nvSpPr>
        <p:spPr>
          <a:xfrm>
            <a:off x="792092" y="2293126"/>
            <a:ext cx="3145070" cy="3724096"/>
          </a:xfrm>
          <a:prstGeom prst="rect">
            <a:avLst/>
          </a:prstGeom>
          <a:noFill/>
        </p:spPr>
        <p:txBody>
          <a:bodyPr wrap="square" rtlCol="0">
            <a:spAutoFit/>
          </a:bodyPr>
          <a:lstStyle/>
          <a:p>
            <a:r>
              <a:rPr lang="en-US" sz="1600" b="1" dirty="0"/>
              <a:t>Sample 1:</a:t>
            </a:r>
          </a:p>
          <a:p>
            <a:endParaRPr lang="en-US" dirty="0"/>
          </a:p>
          <a:p>
            <a:r>
              <a:rPr lang="en-US" sz="1400" dirty="0"/>
              <a:t>Mean Accuracy- 80.08%</a:t>
            </a:r>
          </a:p>
          <a:p>
            <a:endParaRPr lang="en-US" sz="1400" dirty="0"/>
          </a:p>
          <a:p>
            <a:r>
              <a:rPr lang="en-US" sz="1400" dirty="0"/>
              <a:t>Sensitivity: 67%</a:t>
            </a:r>
          </a:p>
          <a:p>
            <a:endParaRPr lang="en-US" sz="1400" dirty="0"/>
          </a:p>
          <a:p>
            <a:r>
              <a:rPr lang="en-US" sz="1400" dirty="0"/>
              <a:t>Specificity: 82.65%</a:t>
            </a:r>
          </a:p>
          <a:p>
            <a:endParaRPr lang="en-US" sz="1400" dirty="0"/>
          </a:p>
          <a:p>
            <a:endParaRPr lang="en-US" sz="1400" dirty="0"/>
          </a:p>
          <a:p>
            <a:r>
              <a:rPr lang="en-US" sz="1600" b="1" dirty="0"/>
              <a:t>Sample 2:</a:t>
            </a:r>
          </a:p>
          <a:p>
            <a:endParaRPr lang="en-US" sz="2000" dirty="0"/>
          </a:p>
          <a:p>
            <a:r>
              <a:rPr lang="en-US" sz="1400" dirty="0"/>
              <a:t>Mean Accuracy: 84.29%</a:t>
            </a:r>
          </a:p>
          <a:p>
            <a:endParaRPr lang="en-US" sz="1400" dirty="0"/>
          </a:p>
          <a:p>
            <a:r>
              <a:rPr lang="en-US" sz="1400" dirty="0"/>
              <a:t>Sensitivity: 59.5%</a:t>
            </a:r>
          </a:p>
          <a:p>
            <a:endParaRPr lang="en-US" sz="1400" dirty="0"/>
          </a:p>
          <a:p>
            <a:r>
              <a:rPr lang="en-US" sz="1400" dirty="0"/>
              <a:t>Specificity: 89.04%</a:t>
            </a:r>
            <a:endParaRPr lang="en-US" sz="1200" dirty="0"/>
          </a:p>
        </p:txBody>
      </p:sp>
    </p:spTree>
    <p:extLst>
      <p:ext uri="{BB962C8B-B14F-4D97-AF65-F5344CB8AC3E}">
        <p14:creationId xmlns:p14="http://schemas.microsoft.com/office/powerpoint/2010/main" val="163919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F70E-A0E8-4894-BDE7-ACE33FF7CB1D}"/>
              </a:ext>
            </a:extLst>
          </p:cNvPr>
          <p:cNvSpPr>
            <a:spLocks noGrp="1"/>
          </p:cNvSpPr>
          <p:nvPr>
            <p:ph type="title"/>
          </p:nvPr>
        </p:nvSpPr>
        <p:spPr/>
        <p:txBody>
          <a:bodyPr/>
          <a:lstStyle/>
          <a:p>
            <a:r>
              <a:rPr lang="en-US" dirty="0"/>
              <a:t>Predicting salary: random forest model</a:t>
            </a:r>
          </a:p>
        </p:txBody>
      </p:sp>
      <p:sp>
        <p:nvSpPr>
          <p:cNvPr id="3" name="Content Placeholder 2">
            <a:extLst>
              <a:ext uri="{FF2B5EF4-FFF2-40B4-BE49-F238E27FC236}">
                <a16:creationId xmlns:a16="http://schemas.microsoft.com/office/drawing/2014/main" id="{B1D06ADF-FD4C-4703-B680-1E7C2F82055F}"/>
              </a:ext>
            </a:extLst>
          </p:cNvPr>
          <p:cNvSpPr>
            <a:spLocks noGrp="1"/>
          </p:cNvSpPr>
          <p:nvPr>
            <p:ph idx="1"/>
          </p:nvPr>
        </p:nvSpPr>
        <p:spPr>
          <a:xfrm>
            <a:off x="782175" y="3326922"/>
            <a:ext cx="2560917" cy="834471"/>
          </a:xfrm>
        </p:spPr>
        <p:txBody>
          <a:bodyPr anchor="ctr">
            <a:normAutofit/>
          </a:bodyPr>
          <a:lstStyle/>
          <a:p>
            <a:pPr marL="0" indent="0" algn="ctr">
              <a:buNone/>
            </a:pPr>
            <a:r>
              <a:rPr lang="en-US" sz="1800" b="1" dirty="0"/>
              <a:t>RMSE of $1240.673</a:t>
            </a:r>
          </a:p>
        </p:txBody>
      </p:sp>
      <p:pic>
        <p:nvPicPr>
          <p:cNvPr id="5" name="Picture 4">
            <a:extLst>
              <a:ext uri="{FF2B5EF4-FFF2-40B4-BE49-F238E27FC236}">
                <a16:creationId xmlns:a16="http://schemas.microsoft.com/office/drawing/2014/main" id="{82E23972-1A14-4382-9B7D-ABE2D9413286}"/>
              </a:ext>
            </a:extLst>
          </p:cNvPr>
          <p:cNvPicPr>
            <a:picLocks noChangeAspect="1"/>
          </p:cNvPicPr>
          <p:nvPr/>
        </p:nvPicPr>
        <p:blipFill>
          <a:blip r:embed="rId3"/>
          <a:stretch>
            <a:fillRect/>
          </a:stretch>
        </p:blipFill>
        <p:spPr>
          <a:xfrm>
            <a:off x="3535292" y="2318091"/>
            <a:ext cx="8339721" cy="2852134"/>
          </a:xfrm>
          <a:prstGeom prst="rect">
            <a:avLst/>
          </a:prstGeom>
        </p:spPr>
      </p:pic>
    </p:spTree>
    <p:extLst>
      <p:ext uri="{BB962C8B-B14F-4D97-AF65-F5344CB8AC3E}">
        <p14:creationId xmlns:p14="http://schemas.microsoft.com/office/powerpoint/2010/main" val="50460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98A9-2872-49D2-8B66-5BF196746F5B}"/>
              </a:ext>
            </a:extLst>
          </p:cNvPr>
          <p:cNvSpPr>
            <a:spLocks noGrp="1"/>
          </p:cNvSpPr>
          <p:nvPr>
            <p:ph type="title"/>
          </p:nvPr>
        </p:nvSpPr>
        <p:spPr>
          <a:xfrm>
            <a:off x="756317" y="863195"/>
            <a:ext cx="5616793" cy="1093350"/>
          </a:xfrm>
        </p:spPr>
        <p:txBody>
          <a:bodyPr vert="horz" lIns="91440" tIns="45720" rIns="91440" bIns="45720" rtlCol="0" anchor="t">
            <a:normAutofit fontScale="90000"/>
          </a:bodyPr>
          <a:lstStyle/>
          <a:p>
            <a:r>
              <a:rPr lang="en-US" sz="5400" spc="30"/>
              <a:t>Agenda</a:t>
            </a:r>
            <a:br>
              <a:rPr lang="en-US" sz="5400" spc="30"/>
            </a:br>
            <a:br>
              <a:rPr lang="en-US" spc="30"/>
            </a:br>
            <a:br>
              <a:rPr lang="en-US" sz="1800">
                <a:latin typeface="Univers Condensed (Headings)"/>
              </a:rPr>
            </a:br>
            <a:endParaRPr lang="en-US" sz="5400" spc="3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The Benefits of Teamwork in the Workplace">
            <a:extLst>
              <a:ext uri="{FF2B5EF4-FFF2-40B4-BE49-F238E27FC236}">
                <a16:creationId xmlns:a16="http://schemas.microsoft.com/office/drawing/2014/main" id="{C0758F11-BC5F-47A2-90F3-7824FC9439A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8" r="22789"/>
          <a:stretch/>
        </p:blipFill>
        <p:spPr bwMode="auto">
          <a:xfrm>
            <a:off x="7315200" y="723900"/>
            <a:ext cx="40767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281C22-2CE7-4EDD-B232-71DF03349C76}"/>
              </a:ext>
            </a:extLst>
          </p:cNvPr>
          <p:cNvSpPr txBox="1"/>
          <p:nvPr/>
        </p:nvSpPr>
        <p:spPr>
          <a:xfrm>
            <a:off x="613386" y="1965225"/>
            <a:ext cx="5651106" cy="3139321"/>
          </a:xfrm>
          <a:prstGeom prst="rect">
            <a:avLst/>
          </a:prstGeom>
          <a:noFill/>
        </p:spPr>
        <p:txBody>
          <a:bodyPr wrap="square" rtlCol="0">
            <a:spAutoFit/>
          </a:bodyPr>
          <a:lstStyle/>
          <a:p>
            <a:pPr marL="285744" indent="-285744">
              <a:buFont typeface="Arial" panose="020B0604020202020204" pitchFamily="34" charset="0"/>
              <a:buChar char="•"/>
            </a:pPr>
            <a:r>
              <a:rPr lang="en-US" dirty="0">
                <a:latin typeface="Univers Condensed (Headings)"/>
              </a:rPr>
              <a:t>Executive Summary</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Employee Attrition by the Numbers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Exploratory Data Analysis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and Classifying Attrition</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Employee Monthly Incomes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Summary, </a:t>
            </a:r>
            <a:r>
              <a:rPr lang="en-US" dirty="0" err="1">
                <a:latin typeface="Univers Condensed (Headings)"/>
              </a:rPr>
              <a:t>Propopal</a:t>
            </a:r>
            <a:r>
              <a:rPr lang="en-US" dirty="0">
                <a:latin typeface="Univers Condensed (Headings)"/>
              </a:rPr>
              <a:t>, and Next Steps</a:t>
            </a:r>
          </a:p>
        </p:txBody>
      </p:sp>
    </p:spTree>
    <p:extLst>
      <p:ext uri="{BB962C8B-B14F-4D97-AF65-F5344CB8AC3E}">
        <p14:creationId xmlns:p14="http://schemas.microsoft.com/office/powerpoint/2010/main" val="410627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0815-FFCC-4057-8DCA-C6CCD317730F}"/>
              </a:ext>
            </a:extLst>
          </p:cNvPr>
          <p:cNvSpPr>
            <a:spLocks noGrp="1"/>
          </p:cNvSpPr>
          <p:nvPr>
            <p:ph type="title"/>
          </p:nvPr>
        </p:nvSpPr>
        <p:spPr/>
        <p:txBody>
          <a:bodyPr/>
          <a:lstStyle/>
          <a:p>
            <a:r>
              <a:rPr lang="en-US" dirty="0"/>
              <a:t>Predicting salary: Linear regression model</a:t>
            </a:r>
          </a:p>
        </p:txBody>
      </p:sp>
      <p:sp>
        <p:nvSpPr>
          <p:cNvPr id="3" name="Content Placeholder 2">
            <a:extLst>
              <a:ext uri="{FF2B5EF4-FFF2-40B4-BE49-F238E27FC236}">
                <a16:creationId xmlns:a16="http://schemas.microsoft.com/office/drawing/2014/main" id="{7E0F8EEE-E9AF-41A4-831C-8C0CE956E58A}"/>
              </a:ext>
            </a:extLst>
          </p:cNvPr>
          <p:cNvSpPr>
            <a:spLocks noGrp="1"/>
          </p:cNvSpPr>
          <p:nvPr>
            <p:ph idx="1"/>
          </p:nvPr>
        </p:nvSpPr>
        <p:spPr>
          <a:xfrm>
            <a:off x="700638" y="2293126"/>
            <a:ext cx="3626201" cy="3694156"/>
          </a:xfrm>
        </p:spPr>
        <p:txBody>
          <a:bodyPr/>
          <a:lstStyle/>
          <a:p>
            <a:r>
              <a:rPr lang="en-US" dirty="0"/>
              <a:t>Generally normal distribution between predicted monthly income and monthly income</a:t>
            </a:r>
          </a:p>
          <a:p>
            <a:r>
              <a:rPr lang="en-US" dirty="0"/>
              <a:t>RMSE of $1023.69</a:t>
            </a:r>
          </a:p>
          <a:p>
            <a:r>
              <a:rPr lang="en-US" dirty="0"/>
              <a:t>Adjusted R-Squared: .59</a:t>
            </a:r>
          </a:p>
          <a:p>
            <a:pPr lvl="1"/>
            <a:r>
              <a:rPr lang="en-US" dirty="0"/>
              <a:t>Originally .95 prior to adjusting to top predictors</a:t>
            </a:r>
          </a:p>
        </p:txBody>
      </p:sp>
      <p:pic>
        <p:nvPicPr>
          <p:cNvPr id="5" name="Picture 4">
            <a:extLst>
              <a:ext uri="{FF2B5EF4-FFF2-40B4-BE49-F238E27FC236}">
                <a16:creationId xmlns:a16="http://schemas.microsoft.com/office/drawing/2014/main" id="{A164A7C7-B61D-4F45-AC60-3E820D0B33D7}"/>
              </a:ext>
            </a:extLst>
          </p:cNvPr>
          <p:cNvPicPr>
            <a:picLocks noChangeAspect="1"/>
          </p:cNvPicPr>
          <p:nvPr/>
        </p:nvPicPr>
        <p:blipFill>
          <a:blip r:embed="rId2"/>
          <a:stretch>
            <a:fillRect/>
          </a:stretch>
        </p:blipFill>
        <p:spPr>
          <a:xfrm>
            <a:off x="4368056" y="2922140"/>
            <a:ext cx="7123306" cy="2436127"/>
          </a:xfrm>
          <a:prstGeom prst="rect">
            <a:avLst/>
          </a:prstGeom>
        </p:spPr>
      </p:pic>
    </p:spTree>
    <p:extLst>
      <p:ext uri="{BB962C8B-B14F-4D97-AF65-F5344CB8AC3E}">
        <p14:creationId xmlns:p14="http://schemas.microsoft.com/office/powerpoint/2010/main" val="83047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240A-8034-4CF7-A0A3-6AEE042BB336}"/>
              </a:ext>
            </a:extLst>
          </p:cNvPr>
          <p:cNvSpPr>
            <a:spLocks noGrp="1"/>
          </p:cNvSpPr>
          <p:nvPr>
            <p:ph type="title"/>
          </p:nvPr>
        </p:nvSpPr>
        <p:spPr/>
        <p:txBody>
          <a:bodyPr/>
          <a:lstStyle/>
          <a:p>
            <a:r>
              <a:rPr lang="en-US" dirty="0"/>
              <a:t>Summary, proposal, and next steps</a:t>
            </a:r>
          </a:p>
        </p:txBody>
      </p:sp>
      <p:sp>
        <p:nvSpPr>
          <p:cNvPr id="3" name="Content Placeholder 2">
            <a:extLst>
              <a:ext uri="{FF2B5EF4-FFF2-40B4-BE49-F238E27FC236}">
                <a16:creationId xmlns:a16="http://schemas.microsoft.com/office/drawing/2014/main" id="{8C0DAC56-FC90-46F1-A37B-4BEE922AAF67}"/>
              </a:ext>
            </a:extLst>
          </p:cNvPr>
          <p:cNvSpPr>
            <a:spLocks noGrp="1"/>
          </p:cNvSpPr>
          <p:nvPr>
            <p:ph idx="1"/>
          </p:nvPr>
        </p:nvSpPr>
        <p:spPr>
          <a:xfrm>
            <a:off x="700638" y="1822976"/>
            <a:ext cx="10691265" cy="4106238"/>
          </a:xfrm>
        </p:spPr>
        <p:txBody>
          <a:bodyPr>
            <a:normAutofit fontScale="77500" lnSpcReduction="20000"/>
          </a:bodyPr>
          <a:lstStyle/>
          <a:p>
            <a:r>
              <a:rPr lang="en-US" dirty="0"/>
              <a:t>Top predictors include: Stock Option Level, Monthly Income, Age, Total Working Years, and Years Working </a:t>
            </a:r>
            <a:r>
              <a:rPr lang="en-US"/>
              <a:t>at Company</a:t>
            </a:r>
            <a:endParaRPr lang="en-US" dirty="0"/>
          </a:p>
          <a:p>
            <a:r>
              <a:rPr lang="en-US" dirty="0"/>
              <a:t>In classifying attrition based off other employee attributes, the random forest model produces a more accurate representation of the likelihood of attrition amongst employees</a:t>
            </a:r>
          </a:p>
          <a:p>
            <a:r>
              <a:rPr lang="en-US" dirty="0"/>
              <a:t>In predicting salary of an employee, using both random forest and linear regression models, the linear regression model produces a more accurate prediction</a:t>
            </a:r>
          </a:p>
          <a:p>
            <a:r>
              <a:rPr lang="en-US" dirty="0"/>
              <a:t>Empirical data, by and large, aligns with macro and even global employee attrition trends, albeit the data set provided has slightly higher attrition than the global average</a:t>
            </a:r>
          </a:p>
          <a:p>
            <a:pPr marL="0" indent="0">
              <a:buNone/>
            </a:pPr>
            <a:r>
              <a:rPr lang="en-US" dirty="0"/>
              <a:t>Proposal and Next Steps:</a:t>
            </a:r>
          </a:p>
          <a:p>
            <a:r>
              <a:rPr lang="en-US" dirty="0"/>
              <a:t>Closer alignment with HR and financial business units to:</a:t>
            </a:r>
          </a:p>
          <a:p>
            <a:pPr lvl="1"/>
            <a:r>
              <a:rPr lang="en-US" dirty="0"/>
              <a:t>Understand ambiguous data categories, including ‘rate’ attributes as well as real world nuances</a:t>
            </a:r>
          </a:p>
          <a:p>
            <a:pPr lvl="1"/>
            <a:r>
              <a:rPr lang="en-US" dirty="0"/>
              <a:t>Better understanding of cost-basis related to employee salaries to determine when, where, and how investments should be placed in employee attrition</a:t>
            </a:r>
          </a:p>
        </p:txBody>
      </p:sp>
    </p:spTree>
    <p:extLst>
      <p:ext uri="{BB962C8B-B14F-4D97-AF65-F5344CB8AC3E}">
        <p14:creationId xmlns:p14="http://schemas.microsoft.com/office/powerpoint/2010/main" val="171232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BB83920-79C5-4B3F-9247-2808C257D9B1}"/>
              </a:ext>
            </a:extLst>
          </p:cNvPr>
          <p:cNvSpPr>
            <a:spLocks noGrp="1"/>
          </p:cNvSpPr>
          <p:nvPr>
            <p:ph idx="1"/>
          </p:nvPr>
        </p:nvSpPr>
        <p:spPr>
          <a:xfrm>
            <a:off x="700639" y="1819422"/>
            <a:ext cx="5395362" cy="4057200"/>
          </a:xfrm>
        </p:spPr>
        <p:txBody>
          <a:bodyPr>
            <a:normAutofit fontScale="25000" lnSpcReduction="20000"/>
          </a:bodyPr>
          <a:lstStyle/>
          <a:p>
            <a:pPr marL="0" indent="0">
              <a:buNone/>
            </a:pPr>
            <a:r>
              <a:rPr lang="en-US" sz="6400" b="1" dirty="0"/>
              <a:t>Employee Attrition Data Set-at-a-Glance</a:t>
            </a:r>
          </a:p>
          <a:p>
            <a:r>
              <a:rPr lang="en-US" sz="5600" dirty="0"/>
              <a:t>870 unique employees with 36 unique attributes analyzed</a:t>
            </a:r>
          </a:p>
          <a:p>
            <a:pPr marL="0" indent="0">
              <a:buNone/>
            </a:pPr>
            <a:endParaRPr lang="en-US" sz="5600" dirty="0"/>
          </a:p>
          <a:p>
            <a:pPr marL="0" indent="0">
              <a:buNone/>
            </a:pPr>
            <a:r>
              <a:rPr lang="en-US" sz="6400" b="1" dirty="0"/>
              <a:t>Industry-Wide Findings of Employee Attrition</a:t>
            </a:r>
          </a:p>
          <a:p>
            <a:r>
              <a:rPr lang="en-US" sz="5600" dirty="0"/>
              <a:t>“According to LinkedIn, an average annual worldwide employee turnover rate is 10.9%”</a:t>
            </a:r>
            <a:r>
              <a:rPr lang="en-US" sz="5600" baseline="30000" dirty="0"/>
              <a:t>1</a:t>
            </a:r>
          </a:p>
          <a:p>
            <a:r>
              <a:rPr lang="en-US" sz="5600" dirty="0"/>
              <a:t>“87% of HR leaders consider improved retention a critical or high priority for the next five years”</a:t>
            </a:r>
            <a:r>
              <a:rPr lang="en-US" sz="5600" baseline="30000" dirty="0"/>
              <a:t> 2</a:t>
            </a:r>
          </a:p>
          <a:p>
            <a:r>
              <a:rPr lang="en-US" sz="5600" dirty="0"/>
              <a:t>“A report from the Center for American Progress found that turnover can cost organizations anywhere from 16% to 213% of the lost employee’s salary”</a:t>
            </a:r>
            <a:r>
              <a:rPr lang="en-US" sz="5600" baseline="30000" dirty="0"/>
              <a:t> 3</a:t>
            </a:r>
          </a:p>
          <a:p>
            <a:r>
              <a:rPr lang="en-US" sz="5600" dirty="0"/>
              <a:t>Top reasons for employee turnover, included career development, work-life balance, manager behavior, job characteristics , and well being </a:t>
            </a:r>
            <a:r>
              <a:rPr lang="en-US" sz="5600" baseline="30000" dirty="0"/>
              <a:t>4 </a:t>
            </a:r>
            <a:endParaRPr lang="en-US" sz="5600" dirty="0"/>
          </a:p>
          <a:p>
            <a:endParaRPr lang="en-US" sz="1600" dirty="0"/>
          </a:p>
        </p:txBody>
      </p:sp>
      <p:sp>
        <p:nvSpPr>
          <p:cNvPr id="4" name="TextBox 3">
            <a:extLst>
              <a:ext uri="{FF2B5EF4-FFF2-40B4-BE49-F238E27FC236}">
                <a16:creationId xmlns:a16="http://schemas.microsoft.com/office/drawing/2014/main" id="{178B7781-D163-410C-9865-8DD07484E23C}"/>
              </a:ext>
            </a:extLst>
          </p:cNvPr>
          <p:cNvSpPr txBox="1"/>
          <p:nvPr/>
        </p:nvSpPr>
        <p:spPr>
          <a:xfrm>
            <a:off x="700637" y="6158774"/>
            <a:ext cx="11491363" cy="738664"/>
          </a:xfrm>
          <a:prstGeom prst="rect">
            <a:avLst/>
          </a:prstGeom>
          <a:noFill/>
        </p:spPr>
        <p:txBody>
          <a:bodyPr wrap="square" rtlCol="0">
            <a:spAutoFit/>
          </a:bodyPr>
          <a:lstStyle/>
          <a:p>
            <a:r>
              <a:rPr lang="en-US" sz="900" baseline="30000" dirty="0">
                <a:hlinkClick r:id="rId3"/>
              </a:rPr>
              <a:t>1</a:t>
            </a:r>
            <a:r>
              <a:rPr lang="en-US" sz="900" dirty="0">
                <a:hlinkClick r:id="rId3"/>
              </a:rPr>
              <a:t>https://www.talentlyft.com/en/blog/article/242/hr-metrics-how-and-why-to-calculate-employee-turnover-rate#:~:text=According%20to%20the%20U.S.%20Bureau,above%20the%20average%20turnover%20rates.</a:t>
            </a:r>
            <a:endParaRPr lang="en-US" sz="900" baseline="30000" dirty="0"/>
          </a:p>
          <a:p>
            <a:r>
              <a:rPr lang="en-US" sz="900" baseline="30000" dirty="0"/>
              <a:t>2 </a:t>
            </a:r>
            <a:r>
              <a:rPr lang="en-US" sz="900" dirty="0">
                <a:hlinkClick r:id="rId4"/>
              </a:rPr>
              <a:t>https://blog.bonus.ly/10-surprising-employee-retention-statistics-you-need-to-know</a:t>
            </a:r>
            <a:endParaRPr lang="en-US" sz="900" dirty="0"/>
          </a:p>
          <a:p>
            <a:r>
              <a:rPr lang="en-US" sz="900" baseline="30000" dirty="0"/>
              <a:t>3 </a:t>
            </a:r>
            <a:r>
              <a:rPr lang="en-US" sz="900" dirty="0">
                <a:hlinkClick r:id="rId5"/>
              </a:rPr>
              <a:t>https://medium.com/hr-blog-resources/infographic-7-key-employee-turnover-statistics-135ab82090b1</a:t>
            </a:r>
            <a:endParaRPr lang="en-US" sz="900" baseline="30000" dirty="0"/>
          </a:p>
          <a:p>
            <a:r>
              <a:rPr lang="en-US" sz="900" baseline="30000" dirty="0"/>
              <a:t>4 </a:t>
            </a:r>
            <a:r>
              <a:rPr lang="en-US" sz="900" dirty="0">
                <a:hlinkClick r:id="rId6"/>
              </a:rPr>
              <a:t>https://info.workinstitute.com/hubfs/2020%20Retention%20Report/Work%20Institutes%202020%20Retention%20Report.pdf</a:t>
            </a:r>
            <a:endParaRPr lang="en-US" sz="900" dirty="0"/>
          </a:p>
          <a:p>
            <a:endParaRPr lang="en-US" sz="900" baseline="30000" dirty="0"/>
          </a:p>
        </p:txBody>
      </p:sp>
      <p:pic>
        <p:nvPicPr>
          <p:cNvPr id="10" name="Picture 9">
            <a:extLst>
              <a:ext uri="{FF2B5EF4-FFF2-40B4-BE49-F238E27FC236}">
                <a16:creationId xmlns:a16="http://schemas.microsoft.com/office/drawing/2014/main" id="{2E80CBAC-1204-4886-AE5F-90D99ADD7730}"/>
              </a:ext>
            </a:extLst>
          </p:cNvPr>
          <p:cNvPicPr>
            <a:picLocks noChangeAspect="1"/>
          </p:cNvPicPr>
          <p:nvPr/>
        </p:nvPicPr>
        <p:blipFill>
          <a:blip r:embed="rId7"/>
          <a:stretch>
            <a:fillRect/>
          </a:stretch>
        </p:blipFill>
        <p:spPr>
          <a:xfrm>
            <a:off x="6096000" y="2214743"/>
            <a:ext cx="5348222" cy="2619854"/>
          </a:xfrm>
          <a:prstGeom prst="rect">
            <a:avLst/>
          </a:prstGeom>
        </p:spPr>
      </p:pic>
      <p:sp>
        <p:nvSpPr>
          <p:cNvPr id="11" name="TextBox 10">
            <a:extLst>
              <a:ext uri="{FF2B5EF4-FFF2-40B4-BE49-F238E27FC236}">
                <a16:creationId xmlns:a16="http://schemas.microsoft.com/office/drawing/2014/main" id="{282AA9AF-524D-458C-B069-232043EBF01B}"/>
              </a:ext>
            </a:extLst>
          </p:cNvPr>
          <p:cNvSpPr txBox="1"/>
          <p:nvPr/>
        </p:nvSpPr>
        <p:spPr>
          <a:xfrm>
            <a:off x="6725606" y="1750685"/>
            <a:ext cx="4089009" cy="369332"/>
          </a:xfrm>
          <a:prstGeom prst="rect">
            <a:avLst/>
          </a:prstGeom>
          <a:noFill/>
        </p:spPr>
        <p:txBody>
          <a:bodyPr wrap="square" rtlCol="0">
            <a:spAutoFit/>
          </a:bodyPr>
          <a:lstStyle/>
          <a:p>
            <a:pPr algn="ctr"/>
            <a:r>
              <a:rPr lang="en-US" b="1" dirty="0"/>
              <a:t>Supply and Demand </a:t>
            </a:r>
            <a:r>
              <a:rPr lang="en-US" b="1" baseline="30000" dirty="0"/>
              <a:t>4</a:t>
            </a:r>
            <a:endParaRPr lang="en-US" b="1" dirty="0"/>
          </a:p>
        </p:txBody>
      </p:sp>
    </p:spTree>
    <p:extLst>
      <p:ext uri="{BB962C8B-B14F-4D97-AF65-F5344CB8AC3E}">
        <p14:creationId xmlns:p14="http://schemas.microsoft.com/office/powerpoint/2010/main" val="22500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a:xfrm>
            <a:off x="700635" y="922096"/>
            <a:ext cx="10691265" cy="864072"/>
          </a:xfrm>
        </p:spPr>
        <p:txBody>
          <a:bodyPr>
            <a:normAutofit/>
          </a:bodyPr>
          <a:lstStyle/>
          <a:p>
            <a:r>
              <a:rPr lang="en-US"/>
              <a:t>Employee attrition by the numbers</a:t>
            </a:r>
          </a:p>
        </p:txBody>
      </p:sp>
      <p:cxnSp>
        <p:nvCxnSpPr>
          <p:cNvPr id="31" name="Straight Connector 30">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Group">
            <a:extLst>
              <a:ext uri="{FF2B5EF4-FFF2-40B4-BE49-F238E27FC236}">
                <a16:creationId xmlns:a16="http://schemas.microsoft.com/office/drawing/2014/main" id="{376C4A70-EAD8-400A-BCE3-356732362E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099" y="2130573"/>
            <a:ext cx="3398089" cy="3398089"/>
          </a:xfrm>
          <a:prstGeom prst="rect">
            <a:avLst/>
          </a:prstGeom>
        </p:spPr>
      </p:pic>
      <p:cxnSp>
        <p:nvCxnSpPr>
          <p:cNvPr id="33" name="Straight Connector 32">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8DCDD2D6-E276-458B-BC2A-D3077DD56CFA}"/>
              </a:ext>
            </a:extLst>
          </p:cNvPr>
          <p:cNvGraphicFramePr>
            <a:graphicFrameLocks noGrp="1"/>
          </p:cNvGraphicFramePr>
          <p:nvPr>
            <p:ph idx="1"/>
            <p:extLst>
              <p:ext uri="{D42A27DB-BD31-4B8C-83A1-F6EECF244321}">
                <p14:modId xmlns:p14="http://schemas.microsoft.com/office/powerpoint/2010/main" val="875906795"/>
              </p:ext>
            </p:extLst>
          </p:nvPr>
        </p:nvGraphicFramePr>
        <p:xfrm>
          <a:off x="4797971" y="1906418"/>
          <a:ext cx="6693941" cy="39231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770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A9F48A54-C831-41B2-9A55-260FA5AE04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55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6FE9-967D-44CB-9BCC-F54C6F8DE466}"/>
              </a:ext>
            </a:extLst>
          </p:cNvPr>
          <p:cNvSpPr>
            <a:spLocks noGrp="1"/>
          </p:cNvSpPr>
          <p:nvPr>
            <p:ph type="title"/>
          </p:nvPr>
        </p:nvSpPr>
        <p:spPr/>
        <p:txBody>
          <a:bodyPr>
            <a:normAutofit/>
          </a:bodyPr>
          <a:lstStyle/>
          <a:p>
            <a:r>
              <a:rPr lang="en-US" sz="3200" dirty="0"/>
              <a:t>Comparison of attrition to monthly income vs monthly rate</a:t>
            </a:r>
          </a:p>
        </p:txBody>
      </p:sp>
      <p:pic>
        <p:nvPicPr>
          <p:cNvPr id="5" name="Picture 4">
            <a:extLst>
              <a:ext uri="{FF2B5EF4-FFF2-40B4-BE49-F238E27FC236}">
                <a16:creationId xmlns:a16="http://schemas.microsoft.com/office/drawing/2014/main" id="{15E9D666-A2C3-4D94-8B54-4365B1BA8C2C}"/>
              </a:ext>
            </a:extLst>
          </p:cNvPr>
          <p:cNvPicPr>
            <a:picLocks noChangeAspect="1"/>
          </p:cNvPicPr>
          <p:nvPr/>
        </p:nvPicPr>
        <p:blipFill>
          <a:blip r:embed="rId3"/>
          <a:stretch>
            <a:fillRect/>
          </a:stretch>
        </p:blipFill>
        <p:spPr>
          <a:xfrm>
            <a:off x="1159016" y="2245573"/>
            <a:ext cx="10040927" cy="3585495"/>
          </a:xfrm>
          <a:prstGeom prst="rect">
            <a:avLst/>
          </a:prstGeom>
        </p:spPr>
      </p:pic>
    </p:spTree>
    <p:extLst>
      <p:ext uri="{BB962C8B-B14F-4D97-AF65-F5344CB8AC3E}">
        <p14:creationId xmlns:p14="http://schemas.microsoft.com/office/powerpoint/2010/main" val="335651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2DF-AD4C-4A49-827F-1EA5C9E40991}"/>
              </a:ext>
            </a:extLst>
          </p:cNvPr>
          <p:cNvSpPr>
            <a:spLocks noGrp="1"/>
          </p:cNvSpPr>
          <p:nvPr>
            <p:ph type="title"/>
          </p:nvPr>
        </p:nvSpPr>
        <p:spPr>
          <a:xfrm>
            <a:off x="700639" y="922096"/>
            <a:ext cx="4022790" cy="5007118"/>
          </a:xfrm>
        </p:spPr>
        <p:txBody>
          <a:bodyPr/>
          <a:lstStyle/>
          <a:p>
            <a:r>
              <a:rPr lang="en-US" dirty="0"/>
              <a:t>understanding attrition patterns: Analysis of monthly income, age, job role and tenure </a:t>
            </a:r>
          </a:p>
        </p:txBody>
      </p:sp>
      <p:pic>
        <p:nvPicPr>
          <p:cNvPr id="4" name="Content Placeholder 4">
            <a:extLst>
              <a:ext uri="{FF2B5EF4-FFF2-40B4-BE49-F238E27FC236}">
                <a16:creationId xmlns:a16="http://schemas.microsoft.com/office/drawing/2014/main" id="{24429779-06E6-42C6-997C-C15EF1A3D598}"/>
              </a:ext>
            </a:extLst>
          </p:cNvPr>
          <p:cNvPicPr>
            <a:picLocks noChangeAspect="1"/>
          </p:cNvPicPr>
          <p:nvPr/>
        </p:nvPicPr>
        <p:blipFill>
          <a:blip r:embed="rId2"/>
          <a:stretch>
            <a:fillRect/>
          </a:stretch>
        </p:blipFill>
        <p:spPr>
          <a:xfrm>
            <a:off x="4723429" y="1040470"/>
            <a:ext cx="6952367" cy="2485471"/>
          </a:xfrm>
          <a:prstGeom prst="rect">
            <a:avLst/>
          </a:prstGeom>
        </p:spPr>
      </p:pic>
      <p:pic>
        <p:nvPicPr>
          <p:cNvPr id="6" name="Picture 5">
            <a:extLst>
              <a:ext uri="{FF2B5EF4-FFF2-40B4-BE49-F238E27FC236}">
                <a16:creationId xmlns:a16="http://schemas.microsoft.com/office/drawing/2014/main" id="{8AFFAAE9-FD3D-488D-9F65-32011557F421}"/>
              </a:ext>
            </a:extLst>
          </p:cNvPr>
          <p:cNvPicPr>
            <a:picLocks noChangeAspect="1"/>
          </p:cNvPicPr>
          <p:nvPr/>
        </p:nvPicPr>
        <p:blipFill>
          <a:blip r:embed="rId3"/>
          <a:stretch>
            <a:fillRect/>
          </a:stretch>
        </p:blipFill>
        <p:spPr>
          <a:xfrm>
            <a:off x="4723429" y="3568935"/>
            <a:ext cx="6598823" cy="2356361"/>
          </a:xfrm>
          <a:prstGeom prst="rect">
            <a:avLst/>
          </a:prstGeom>
        </p:spPr>
      </p:pic>
    </p:spTree>
    <p:extLst>
      <p:ext uri="{BB962C8B-B14F-4D97-AF65-F5344CB8AC3E}">
        <p14:creationId xmlns:p14="http://schemas.microsoft.com/office/powerpoint/2010/main" val="36048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role and monthly income</a:t>
            </a:r>
          </a:p>
        </p:txBody>
      </p:sp>
      <p:cxnSp>
        <p:nvCxnSpPr>
          <p:cNvPr id="25" name="Straight Connector 17">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EABFA21-059E-477B-A2C6-E9507DA07262}"/>
              </a:ext>
            </a:extLst>
          </p:cNvPr>
          <p:cNvPicPr>
            <a:picLocks noChangeAspect="1"/>
          </p:cNvPicPr>
          <p:nvPr/>
        </p:nvPicPr>
        <p:blipFill>
          <a:blip r:embed="rId2"/>
          <a:stretch>
            <a:fillRect/>
          </a:stretch>
        </p:blipFill>
        <p:spPr>
          <a:xfrm>
            <a:off x="3968530" y="4364314"/>
            <a:ext cx="7673812" cy="1803345"/>
          </a:xfrm>
          <a:prstGeom prst="rect">
            <a:avLst/>
          </a:prstGeom>
        </p:spPr>
      </p:pic>
      <p:pic>
        <p:nvPicPr>
          <p:cNvPr id="5" name="Picture 4">
            <a:extLst>
              <a:ext uri="{FF2B5EF4-FFF2-40B4-BE49-F238E27FC236}">
                <a16:creationId xmlns:a16="http://schemas.microsoft.com/office/drawing/2014/main" id="{3240F0D8-1022-4D82-8B2F-C973C1112351}"/>
              </a:ext>
            </a:extLst>
          </p:cNvPr>
          <p:cNvPicPr>
            <a:picLocks noChangeAspect="1"/>
          </p:cNvPicPr>
          <p:nvPr/>
        </p:nvPicPr>
        <p:blipFill>
          <a:blip r:embed="rId3"/>
          <a:stretch>
            <a:fillRect/>
          </a:stretch>
        </p:blipFill>
        <p:spPr>
          <a:xfrm>
            <a:off x="3968530" y="2177447"/>
            <a:ext cx="7673812" cy="1803345"/>
          </a:xfrm>
          <a:prstGeom prst="rect">
            <a:avLst/>
          </a:prstGeom>
        </p:spPr>
      </p:pic>
      <p:sp>
        <p:nvSpPr>
          <p:cNvPr id="8" name="TextBox 7">
            <a:extLst>
              <a:ext uri="{FF2B5EF4-FFF2-40B4-BE49-F238E27FC236}">
                <a16:creationId xmlns:a16="http://schemas.microsoft.com/office/drawing/2014/main" id="{45454C31-9E61-4424-9910-D1E098D71730}"/>
              </a:ext>
            </a:extLst>
          </p:cNvPr>
          <p:cNvSpPr txBox="1"/>
          <p:nvPr/>
        </p:nvSpPr>
        <p:spPr>
          <a:xfrm>
            <a:off x="3968530" y="723899"/>
            <a:ext cx="7537671" cy="1323439"/>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Sales Representatives, Lab Technicians, and HR have highest attrition rates</a:t>
            </a:r>
          </a:p>
          <a:p>
            <a:pPr marL="285750" indent="-285750">
              <a:buFont typeface="Arial" panose="020B0604020202020204" pitchFamily="34" charset="0"/>
              <a:buChar char="•"/>
            </a:pPr>
            <a:r>
              <a:rPr lang="en-US" sz="1200" dirty="0"/>
              <a:t>Sales Representatives, Lab Technicians, and HR also are in the lower end of monthly income amongst all job role types</a:t>
            </a:r>
          </a:p>
          <a:p>
            <a:pPr marL="285750" indent="-285750">
              <a:buFont typeface="Arial" panose="020B0604020202020204" pitchFamily="34" charset="0"/>
              <a:buChar char="•"/>
            </a:pPr>
            <a:r>
              <a:rPr lang="en-US" sz="1200" dirty="0"/>
              <a:t>Conversely, manager and director roles tend to have the lowest attrition and also higher pay</a:t>
            </a:r>
          </a:p>
        </p:txBody>
      </p:sp>
    </p:spTree>
    <p:extLst>
      <p:ext uri="{BB962C8B-B14F-4D97-AF65-F5344CB8AC3E}">
        <p14:creationId xmlns:p14="http://schemas.microsoft.com/office/powerpoint/2010/main" val="307541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level and monthly income</a:t>
            </a:r>
          </a:p>
        </p:txBody>
      </p:sp>
      <p:sp>
        <p:nvSpPr>
          <p:cNvPr id="8" name="TextBox 7">
            <a:extLst>
              <a:ext uri="{FF2B5EF4-FFF2-40B4-BE49-F238E27FC236}">
                <a16:creationId xmlns:a16="http://schemas.microsoft.com/office/drawing/2014/main" id="{45454C31-9E61-4424-9910-D1E098D71730}"/>
              </a:ext>
            </a:extLst>
          </p:cNvPr>
          <p:cNvSpPr txBox="1"/>
          <p:nvPr/>
        </p:nvSpPr>
        <p:spPr>
          <a:xfrm>
            <a:off x="3968530" y="1038588"/>
            <a:ext cx="7537671" cy="954107"/>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Employees at a lower job level tend to have higher attrition versus those with higher job levels</a:t>
            </a:r>
          </a:p>
          <a:p>
            <a:pPr marL="285750" indent="-285750">
              <a:buFont typeface="Arial" panose="020B0604020202020204" pitchFamily="34" charset="0"/>
              <a:buChar char="•"/>
            </a:pPr>
            <a:r>
              <a:rPr lang="en-US" sz="1200" dirty="0"/>
              <a:t>There appears to be a positive correlation between job level to monthly income </a:t>
            </a:r>
          </a:p>
        </p:txBody>
      </p:sp>
      <p:pic>
        <p:nvPicPr>
          <p:cNvPr id="4" name="Picture 3">
            <a:extLst>
              <a:ext uri="{FF2B5EF4-FFF2-40B4-BE49-F238E27FC236}">
                <a16:creationId xmlns:a16="http://schemas.microsoft.com/office/drawing/2014/main" id="{6F353822-BAF4-4868-B9DC-E5410D4F6F56}"/>
              </a:ext>
            </a:extLst>
          </p:cNvPr>
          <p:cNvPicPr>
            <a:picLocks noChangeAspect="1"/>
          </p:cNvPicPr>
          <p:nvPr/>
        </p:nvPicPr>
        <p:blipFill>
          <a:blip r:embed="rId2"/>
          <a:stretch>
            <a:fillRect/>
          </a:stretch>
        </p:blipFill>
        <p:spPr>
          <a:xfrm>
            <a:off x="3968529" y="2300561"/>
            <a:ext cx="7973029" cy="1881757"/>
          </a:xfrm>
          <a:prstGeom prst="rect">
            <a:avLst/>
          </a:prstGeom>
        </p:spPr>
      </p:pic>
      <p:pic>
        <p:nvPicPr>
          <p:cNvPr id="9" name="Picture 8">
            <a:extLst>
              <a:ext uri="{FF2B5EF4-FFF2-40B4-BE49-F238E27FC236}">
                <a16:creationId xmlns:a16="http://schemas.microsoft.com/office/drawing/2014/main" id="{D1889E36-A9E5-4AD8-A563-E99C54555459}"/>
              </a:ext>
            </a:extLst>
          </p:cNvPr>
          <p:cNvPicPr>
            <a:picLocks noChangeAspect="1"/>
          </p:cNvPicPr>
          <p:nvPr/>
        </p:nvPicPr>
        <p:blipFill>
          <a:blip r:embed="rId3"/>
          <a:stretch>
            <a:fillRect/>
          </a:stretch>
        </p:blipFill>
        <p:spPr>
          <a:xfrm>
            <a:off x="3968529" y="4223041"/>
            <a:ext cx="7973028" cy="1881757"/>
          </a:xfrm>
          <a:prstGeom prst="rect">
            <a:avLst/>
          </a:prstGeom>
        </p:spPr>
      </p:pic>
    </p:spTree>
    <p:extLst>
      <p:ext uri="{BB962C8B-B14F-4D97-AF65-F5344CB8AC3E}">
        <p14:creationId xmlns:p14="http://schemas.microsoft.com/office/powerpoint/2010/main" val="2010750033"/>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233A3E"/>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1527</TotalTime>
  <Words>1316</Words>
  <Application>Microsoft Office PowerPoint</Application>
  <PresentationFormat>Widescreen</PresentationFormat>
  <Paragraphs>135</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Calisto MT</vt:lpstr>
      <vt:lpstr>SourceSansPro-Regular</vt:lpstr>
      <vt:lpstr>Univers Condensed</vt:lpstr>
      <vt:lpstr>Univers Condensed (Headings)</vt:lpstr>
      <vt:lpstr>ChronicleVTI</vt:lpstr>
      <vt:lpstr>Case study 2:  Analyzing and predicting employee attrition</vt:lpstr>
      <vt:lpstr>Agenda   </vt:lpstr>
      <vt:lpstr>Executive summary</vt:lpstr>
      <vt:lpstr>Employee attrition by the numbers</vt:lpstr>
      <vt:lpstr>Exploratory data analysis</vt:lpstr>
      <vt:lpstr>Comparison of attrition to monthly income vs monthly rate</vt:lpstr>
      <vt:lpstr>understanding attrition patterns: Analysis of monthly income, age, job role and tenure </vt:lpstr>
      <vt:lpstr>Attrition respective to job role and monthly income</vt:lpstr>
      <vt:lpstr>Attrition respective to job level and monthly income</vt:lpstr>
      <vt:lpstr>Work and quality of life analysis</vt:lpstr>
      <vt:lpstr>Attrition by distance from home</vt:lpstr>
      <vt:lpstr>Attrition related to other compensation</vt:lpstr>
      <vt:lpstr>Attrition by years with current manager and multicollinearity</vt:lpstr>
      <vt:lpstr>Exploratory analysis- summary view</vt:lpstr>
      <vt:lpstr>Exploratory analysis- summary view (continued)</vt:lpstr>
      <vt:lpstr>Classification and prediction</vt:lpstr>
      <vt:lpstr>Classification of Attrition: K-Nn model</vt:lpstr>
      <vt:lpstr>classification of top attrition predictors: Random forest Model</vt:lpstr>
      <vt:lpstr>Predicting salary: random forest model</vt:lpstr>
      <vt:lpstr>Predicting salary: Linear regression model</vt:lpstr>
      <vt:lpstr>Summary, proposal,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Alidra</dc:creator>
  <cp:lastModifiedBy>Adam Alidra</cp:lastModifiedBy>
  <cp:revision>8</cp:revision>
  <dcterms:created xsi:type="dcterms:W3CDTF">2021-04-17T08:10:37Z</dcterms:created>
  <dcterms:modified xsi:type="dcterms:W3CDTF">2021-04-18T21:44:33Z</dcterms:modified>
</cp:coreProperties>
</file>