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6" r:id="rId3"/>
    <p:sldId id="259" r:id="rId4"/>
    <p:sldId id="257" r:id="rId5"/>
    <p:sldId id="258" r:id="rId6"/>
    <p:sldId id="260" r:id="rId7"/>
    <p:sldId id="261" r:id="rId8"/>
    <p:sldId id="263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 Robinson" initials="AR" lastIdx="0" clrIdx="0">
    <p:extLst>
      <p:ext uri="{19B8F6BF-5375-455C-9EA6-DF929625EA0E}">
        <p15:presenceInfo xmlns:p15="http://schemas.microsoft.com/office/powerpoint/2012/main" userId="S-1-5-21-2664737520-481353137-1098671830-7980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DB0-1C05-4BC1-8BD9-64024C0F5E3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5233-637C-40DE-B02D-BB6218E7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24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DB0-1C05-4BC1-8BD9-64024C0F5E3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5233-637C-40DE-B02D-BB6218E7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9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DB0-1C05-4BC1-8BD9-64024C0F5E3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5233-637C-40DE-B02D-BB6218E7D10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4225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DB0-1C05-4BC1-8BD9-64024C0F5E3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5233-637C-40DE-B02D-BB6218E7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30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DB0-1C05-4BC1-8BD9-64024C0F5E3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5233-637C-40DE-B02D-BB6218E7D10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4997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DB0-1C05-4BC1-8BD9-64024C0F5E3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5233-637C-40DE-B02D-BB6218E7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73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DB0-1C05-4BC1-8BD9-64024C0F5E3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5233-637C-40DE-B02D-BB6218E7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03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DB0-1C05-4BC1-8BD9-64024C0F5E3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5233-637C-40DE-B02D-BB6218E7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16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476375"/>
          </a:xfrm>
          <a:solidFill>
            <a:schemeClr val="accent1">
              <a:lumMod val="75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DB0-1C05-4BC1-8BD9-64024C0F5E3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5233-637C-40DE-B02D-BB6218E7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93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476375"/>
          </a:xfrm>
          <a:solidFill>
            <a:schemeClr val="accent1">
              <a:lumMod val="75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DB0-1C05-4BC1-8BD9-64024C0F5E3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5233-637C-40DE-B02D-BB6218E7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79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476375"/>
          </a:xfrm>
          <a:solidFill>
            <a:schemeClr val="accent1">
              <a:lumMod val="75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DB0-1C05-4BC1-8BD9-64024C0F5E3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5233-637C-40DE-B02D-BB6218E7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00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DB0-1C05-4BC1-8BD9-64024C0F5E3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5233-637C-40DE-B02D-BB6218E7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6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476375"/>
          </a:xfrm>
          <a:solidFill>
            <a:schemeClr val="accent1">
              <a:lumMod val="75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DB0-1C05-4BC1-8BD9-64024C0F5E3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5233-637C-40DE-B02D-BB6218E7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23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476375"/>
          </a:xfrm>
          <a:solidFill>
            <a:schemeClr val="accent1">
              <a:lumMod val="75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DB0-1C05-4BC1-8BD9-64024C0F5E3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5233-637C-40DE-B02D-BB6218E7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58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476375"/>
          </a:xfrm>
          <a:solidFill>
            <a:schemeClr val="accent1">
              <a:lumMod val="75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DB0-1C05-4BC1-8BD9-64024C0F5E3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5233-637C-40DE-B02D-BB6218E7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09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476375"/>
          </a:xfrm>
          <a:solidFill>
            <a:schemeClr val="accent1">
              <a:lumMod val="75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DB0-1C05-4BC1-8BD9-64024C0F5E3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5233-637C-40DE-B02D-BB6218E7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21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476375"/>
          </a:xfrm>
          <a:solidFill>
            <a:schemeClr val="accent1">
              <a:lumMod val="75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DB0-1C05-4BC1-8BD9-64024C0F5E3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5233-637C-40DE-B02D-BB6218E7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3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476375"/>
          </a:xfrm>
          <a:solidFill>
            <a:schemeClr val="accent1">
              <a:lumMod val="75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DB0-1C05-4BC1-8BD9-64024C0F5E3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5233-637C-40DE-B02D-BB6218E7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60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DB0-1C05-4BC1-8BD9-64024C0F5E3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5233-637C-40DE-B02D-BB6218E7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53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DB0-1C05-4BC1-8BD9-64024C0F5E3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5233-637C-40DE-B02D-BB6218E7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52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DB0-1C05-4BC1-8BD9-64024C0F5E3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5233-637C-40DE-B02D-BB6218E7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2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DB0-1C05-4BC1-8BD9-64024C0F5E3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5233-637C-40DE-B02D-BB6218E7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DB0-1C05-4BC1-8BD9-64024C0F5E3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5233-637C-40DE-B02D-BB6218E7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0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DB0-1C05-4BC1-8BD9-64024C0F5E3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5233-637C-40DE-B02D-BB6218E7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09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DB0-1C05-4BC1-8BD9-64024C0F5E3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5233-637C-40DE-B02D-BB6218E7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83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EADB0-1C05-4BC1-8BD9-64024C0F5E3D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5F5233-637C-40DE-B02D-BB6218E7D10B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758" y="5090328"/>
            <a:ext cx="3076575" cy="78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tsolutionsinc.com/" TargetMode="Externa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customXml" Target="../../customXml/item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Team5--OOSD-JS-PHP-Group-Proj1" TargetMode="Externa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316163"/>
            <a:ext cx="12191999" cy="17543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TRAVEL EXPERTS SYSTEM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	</a:t>
            </a:r>
            <a:r>
              <a:rPr lang="en-US" sz="3600" dirty="0" smtClean="0">
                <a:solidFill>
                  <a:schemeClr val="bg1"/>
                </a:solidFill>
              </a:rPr>
              <a:t>Presented by 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SAT Solutions Inc.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04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0250" y="2943225"/>
            <a:ext cx="77651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THANK YOU FOR YOUR TIME!</a:t>
            </a:r>
            <a:endParaRPr lang="en-CA" sz="4400" b="1" dirty="0"/>
          </a:p>
        </p:txBody>
      </p:sp>
    </p:spTree>
    <p:extLst>
      <p:ext uri="{BB962C8B-B14F-4D97-AF65-F5344CB8AC3E}">
        <p14:creationId xmlns:p14="http://schemas.microsoft.com/office/powerpoint/2010/main" val="230519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Presentation 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725" y="1476375"/>
            <a:ext cx="11410950" cy="393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2800" dirty="0" smtClean="0"/>
              <a:t>Company Background/ Team Introduction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2800" dirty="0" smtClean="0"/>
              <a:t>Project features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2800" dirty="0" smtClean="0"/>
              <a:t>Timeline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2800" dirty="0" smtClean="0"/>
              <a:t>Phase 1 Cost Estimate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2800" dirty="0" smtClean="0"/>
              <a:t>Phase 1 Prototype Demonstration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2800" dirty="0" smtClean="0"/>
              <a:t>Q&amp;A</a:t>
            </a:r>
            <a:endParaRPr lang="en-US" sz="2800" dirty="0"/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363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Company Background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4837" y="1691239"/>
            <a:ext cx="9620250" cy="4103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 Name: SAT Solutions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 software/web development. In business since 2005, have been developed applications for small to medium size businesses with very good track record, (meet budget &amp; deadlines and requirements; exceed customers’ expectation)</a:t>
            </a:r>
          </a:p>
          <a:p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Website address: </a:t>
            </a: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www.satsolutionsinc.com</a:t>
            </a:r>
            <a:endParaRPr 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Location: 555 50 Street SW, Calgary, AB T2C 5Y1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Phone Number: 403-555-1234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62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eam Members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725" y="1476375"/>
            <a:ext cx="11410950" cy="5397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Adam:</a:t>
            </a:r>
          </a:p>
          <a:p>
            <a:r>
              <a:rPr lang="en-US" sz="2800" dirty="0"/>
              <a:t>	Role</a:t>
            </a:r>
            <a:r>
              <a:rPr lang="en-US" sz="2800" dirty="0" smtClean="0"/>
              <a:t>: Project Team Lead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en-US" sz="2800" dirty="0" smtClean="0"/>
              <a:t>Experience: 10 years experience in project management  </a:t>
            </a:r>
            <a:endParaRPr lang="en-US" sz="2800" dirty="0"/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Tuan:</a:t>
            </a:r>
          </a:p>
          <a:p>
            <a:r>
              <a:rPr lang="en-US" sz="2800" dirty="0" smtClean="0"/>
              <a:t>           Role: Programmer Analyst</a:t>
            </a:r>
            <a:endParaRPr lang="en-US" sz="2800" dirty="0"/>
          </a:p>
          <a:p>
            <a:r>
              <a:rPr lang="en-US" sz="2800" dirty="0"/>
              <a:t>	Experience</a:t>
            </a:r>
            <a:r>
              <a:rPr lang="en-US" sz="2800" dirty="0" smtClean="0"/>
              <a:t>: over 12 years of experience in software development</a:t>
            </a:r>
            <a:endParaRPr lang="en-US" sz="2800" dirty="0"/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Sam:</a:t>
            </a:r>
          </a:p>
          <a:p>
            <a:r>
              <a:rPr lang="en-US" sz="2800" dirty="0" smtClean="0"/>
              <a:t>           Role: Programmer</a:t>
            </a:r>
            <a:endParaRPr lang="en-US" sz="2800" dirty="0"/>
          </a:p>
          <a:p>
            <a:r>
              <a:rPr lang="en-US" sz="2800" dirty="0"/>
              <a:t>	Experience</a:t>
            </a:r>
            <a:r>
              <a:rPr lang="en-US" sz="2800" dirty="0" smtClean="0"/>
              <a:t>: 5 years experience in programming </a:t>
            </a:r>
            <a:endParaRPr lang="en-US" sz="2800" dirty="0"/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057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725" y="1476375"/>
            <a:ext cx="11410950" cy="3138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Consistency throughout the website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User friendly</a:t>
            </a:r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Validation on </a:t>
            </a:r>
            <a:r>
              <a:rPr lang="en-US" sz="2800" dirty="0" smtClean="0"/>
              <a:t>data entered to the system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Easy to enhance / expand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Provide support as needed</a:t>
            </a:r>
            <a:endParaRPr lang="en-US" sz="2800" dirty="0"/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95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Timeline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725" y="1476375"/>
            <a:ext cx="11410950" cy="3138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u="sng" dirty="0" smtClean="0"/>
              <a:t>Phase 1</a:t>
            </a:r>
            <a:r>
              <a:rPr lang="en-US" sz="2800" dirty="0" smtClean="0"/>
              <a:t>: Prototype demo web site: Estimated completion May 29, 2015</a:t>
            </a:r>
          </a:p>
          <a:p>
            <a:pPr lvl="0"/>
            <a:endParaRPr lang="en-US" sz="2800" dirty="0"/>
          </a:p>
          <a:p>
            <a:pPr lvl="0"/>
            <a:r>
              <a:rPr lang="en-US" sz="2800" u="sng" dirty="0" smtClean="0"/>
              <a:t>Phase 2:  </a:t>
            </a:r>
            <a:r>
              <a:rPr lang="en-US" sz="2800" dirty="0" smtClean="0"/>
              <a:t>Website/Application utilizing Microsoft technology: </a:t>
            </a:r>
          </a:p>
          <a:p>
            <a:pPr lvl="0"/>
            <a:r>
              <a:rPr lang="en-US" sz="2800" dirty="0"/>
              <a:t>Estimated completion July </a:t>
            </a:r>
            <a:r>
              <a:rPr lang="en-US" sz="2800" dirty="0" smtClean="0"/>
              <a:t>22, 2015</a:t>
            </a:r>
          </a:p>
          <a:p>
            <a:pPr lvl="0"/>
            <a:endParaRPr lang="en-US" sz="2800" dirty="0"/>
          </a:p>
          <a:p>
            <a:pPr lvl="0"/>
            <a:r>
              <a:rPr lang="en-US" sz="2800" u="sng" dirty="0" smtClean="0"/>
              <a:t>Phase 3: </a:t>
            </a:r>
            <a:r>
              <a:rPr lang="en-US" sz="2800" dirty="0" smtClean="0"/>
              <a:t>Prototype wrap up utilizing Java </a:t>
            </a:r>
            <a:r>
              <a:rPr lang="en-US" sz="2800" dirty="0"/>
              <a:t>: Estimated completion Oct </a:t>
            </a:r>
            <a:r>
              <a:rPr lang="en-US" sz="2800" dirty="0" smtClean="0"/>
              <a:t>9, 2015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631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Phase 1 Prototype Cost Estimate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2201142010"/>
              </p:ext>
            </p:extLst>
          </p:nvPr>
        </p:nvGraphicFramePr>
        <p:xfrm>
          <a:off x="701877" y="1571280"/>
          <a:ext cx="10788243" cy="5136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944"/>
                <a:gridCol w="1310177"/>
                <a:gridCol w="2697061"/>
                <a:gridCol w="2697061"/>
              </a:tblGrid>
              <a:tr h="729522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r>
                        <a:rPr lang="en-US" baseline="0" dirty="0" smtClean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 total</a:t>
                      </a:r>
                      <a:endParaRPr lang="en-US" dirty="0"/>
                    </a:p>
                  </a:txBody>
                  <a:tcPr/>
                </a:tc>
              </a:tr>
              <a:tr h="729522"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60hrs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$120/</a:t>
                      </a:r>
                      <a:r>
                        <a:rPr lang="en-US" dirty="0" err="1" smtClean="0"/>
                        <a:t>hrs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$7,200</a:t>
                      </a:r>
                      <a:endParaRPr lang="en-US" dirty="0"/>
                    </a:p>
                  </a:txBody>
                  <a:tcPr/>
                </a:tc>
              </a:tr>
              <a:tr h="729522">
                <a:tc>
                  <a:txBody>
                    <a:bodyPr/>
                    <a:lstStyle/>
                    <a:p>
                      <a:r>
                        <a:rPr lang="en-US" dirty="0" smtClean="0"/>
                        <a:t>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120hrs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$120/</a:t>
                      </a:r>
                      <a:r>
                        <a:rPr lang="en-US" dirty="0" err="1" smtClean="0"/>
                        <a:t>hrs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$14,400</a:t>
                      </a:r>
                      <a:endParaRPr lang="en-US" dirty="0"/>
                    </a:p>
                  </a:txBody>
                  <a:tcPr/>
                </a:tc>
              </a:tr>
              <a:tr h="729522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30hrs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$120/</a:t>
                      </a:r>
                      <a:r>
                        <a:rPr lang="en-US" dirty="0" err="1" smtClean="0"/>
                        <a:t>hrs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$3,600</a:t>
                      </a:r>
                      <a:endParaRPr lang="en-US" dirty="0"/>
                    </a:p>
                  </a:txBody>
                  <a:tcPr/>
                </a:tc>
              </a:tr>
              <a:tr h="729522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20hrs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$150/</a:t>
                      </a:r>
                      <a:r>
                        <a:rPr lang="en-US" dirty="0" err="1" smtClean="0"/>
                        <a:t>hrs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$3,000</a:t>
                      </a:r>
                      <a:endParaRPr lang="en-US" dirty="0"/>
                    </a:p>
                  </a:txBody>
                  <a:tcPr/>
                </a:tc>
              </a:tr>
              <a:tr h="75921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15hrs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$100/</a:t>
                      </a:r>
                      <a:r>
                        <a:rPr lang="en-US" dirty="0" err="1" smtClean="0"/>
                        <a:t>hrs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$1,500</a:t>
                      </a:r>
                      <a:endParaRPr lang="en-US" dirty="0"/>
                    </a:p>
                  </a:txBody>
                  <a:tcPr/>
                </a:tc>
              </a:tr>
              <a:tr h="7295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90hrs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$29,900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42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7426" y="2751826"/>
            <a:ext cx="5531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2"/>
              </a:rPr>
              <a:t>http://localhost/Team5--</a:t>
            </a:r>
            <a:r>
              <a:rPr lang="en-CA" dirty="0" smtClean="0">
                <a:hlinkClick r:id="rId2"/>
              </a:rPr>
              <a:t>OOSD-JS-PHP-Group-Proj1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288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725" y="1476375"/>
            <a:ext cx="114109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Recommendation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lvl="0"/>
            <a:r>
              <a:rPr lang="en-US" sz="2800" u="sng" dirty="0"/>
              <a:t>The following are the our recommendations after reviewing your requirements:</a:t>
            </a:r>
          </a:p>
          <a:p>
            <a:pPr lvl="0"/>
            <a:endParaRPr lang="en-US" sz="2800" u="sng" dirty="0"/>
          </a:p>
          <a:p>
            <a:pPr marL="514350" lvl="0" indent="-514350">
              <a:buAutoNum type="arabicParenR"/>
            </a:pPr>
            <a:r>
              <a:rPr lang="en-US" sz="2800" dirty="0"/>
              <a:t>Web hosting with option </a:t>
            </a:r>
            <a:r>
              <a:rPr lang="en-US" sz="2800" dirty="0" smtClean="0"/>
              <a:t>for payment </a:t>
            </a:r>
            <a:r>
              <a:rPr lang="en-US" sz="2800" dirty="0"/>
              <a:t>cart feature</a:t>
            </a:r>
          </a:p>
          <a:p>
            <a:pPr marL="514350" lvl="0" indent="-514350">
              <a:buAutoNum type="arabicParenR"/>
            </a:pPr>
            <a:r>
              <a:rPr lang="en-US" sz="2800" dirty="0"/>
              <a:t>Upgrade operation system to Windows 7 or later</a:t>
            </a:r>
          </a:p>
          <a:p>
            <a:pPr marL="514350" lvl="0" indent="-514350">
              <a:buAutoNum type="arabicParenR"/>
            </a:pPr>
            <a:r>
              <a:rPr lang="en-US" sz="2800" dirty="0"/>
              <a:t>Upgrade the hardware to support the upgraded operating system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Questions &amp; Answer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106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9787f966-3018-48b7-a3e3-290b82ddccdc" Revision="1" Stencil="System.MyShapes" StencilVersion="1.0"/>
</Control>
</file>

<file path=customXml/itemProps1.xml><?xml version="1.0" encoding="utf-8"?>
<ds:datastoreItem xmlns:ds="http://schemas.openxmlformats.org/officeDocument/2006/customXml" ds:itemID="{9EFBEC58-A41B-415D-9F3B-4F8F55A1E07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431</TotalTime>
  <Words>260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Presentation Overview</vt:lpstr>
      <vt:lpstr>Company Background</vt:lpstr>
      <vt:lpstr>Team Members</vt:lpstr>
      <vt:lpstr>Project Features</vt:lpstr>
      <vt:lpstr>Project Timeline</vt:lpstr>
      <vt:lpstr>Phase 1 Prototype Cost Estimate</vt:lpstr>
      <vt:lpstr>Project Demo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Quan</dc:creator>
  <cp:lastModifiedBy>Adam Robinson</cp:lastModifiedBy>
  <cp:revision>46</cp:revision>
  <dcterms:created xsi:type="dcterms:W3CDTF">2015-05-21T15:25:40Z</dcterms:created>
  <dcterms:modified xsi:type="dcterms:W3CDTF">2015-05-28T19:32:32Z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