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3/17/2017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Cursor 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8691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Explicit Cursor</a:t>
            </a:r>
            <a:br>
              <a:rPr lang="id-ID" dirty="0"/>
            </a:b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323013"/>
            <a:ext cx="7247544" cy="4270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1827713"/>
            <a:ext cx="20002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9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kursor?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sz="3200" dirty="0"/>
              <a:t>Pada program PL/SQL, kita tidak bisa menyimpan data hasil query yang lebih dari 1 record di variabel. Untuk menyimpan data yang lebih dari 1 record, maka gunakanlah Cursor. Karena cursor berperan sebagai penampung data dari hasil query</a:t>
            </a:r>
            <a:r>
              <a:rPr lang="id-ID" sz="3200" dirty="0" smtClean="0"/>
              <a:t>.</a:t>
            </a:r>
          </a:p>
          <a:p>
            <a:endParaRPr lang="id-ID" sz="3200" dirty="0"/>
          </a:p>
          <a:p>
            <a:r>
              <a:rPr lang="id-ID" sz="3200" dirty="0"/>
              <a:t>Pada MySQL untuk membuat </a:t>
            </a:r>
            <a:r>
              <a:rPr lang="id-ID" sz="3200" b="1" dirty="0" smtClean="0"/>
              <a:t>cursor</a:t>
            </a:r>
            <a:r>
              <a:rPr lang="id-ID" sz="3200" dirty="0"/>
              <a:t> harus melalui </a:t>
            </a:r>
            <a:r>
              <a:rPr lang="id-ID" sz="3200" b="1" dirty="0"/>
              <a:t>procedure</a:t>
            </a:r>
            <a:r>
              <a:rPr lang="id-ID" sz="3200" dirty="0"/>
              <a:t> atau </a:t>
            </a:r>
            <a:r>
              <a:rPr lang="id-ID" sz="3200" b="1" dirty="0"/>
              <a:t>function</a:t>
            </a:r>
            <a:r>
              <a:rPr lang="id-ID" sz="3200" dirty="0"/>
              <a:t> sedang untuk mengeksekusinya yaitu dengan perintah </a:t>
            </a:r>
            <a:r>
              <a:rPr lang="id-ID" sz="3200" b="1" dirty="0"/>
              <a:t>CALL &lt;nama_prosedur/nama_fungsi&gt;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05154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Jenis </a:t>
            </a:r>
            <a:r>
              <a:rPr lang="id-ID" dirty="0" smtClean="0"/>
              <a:t>Cursor</a:t>
            </a:r>
            <a:endParaRPr lang="id-ID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64522" y="2093976"/>
            <a:ext cx="11069052" cy="37739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38050" rIns="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b="1" i="0" u="none" strike="noStrike" cap="none" normalizeH="0" baseline="0" dirty="0" smtClean="0">
                <a:ln>
                  <a:noFill/>
                </a:ln>
                <a:solidFill>
                  <a:srgbClr val="5858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Implicit Cursor</a:t>
            </a:r>
            <a:r>
              <a:rPr kumimoji="0" lang="id-ID" alt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id-ID" alt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id-ID" altLang="id-ID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id-ID" altLang="id-ID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rgbClr val="5858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Implicit Cursor adalah cursor yang di deklarasikan dan dikelola secara otomatis oleh PL/SQL untuk semua operasi SELECT Statement dan DML (Data Manipulation Language). Implicit cursor akan menghasilkan 1 row/record.</a:t>
            </a:r>
            <a:r>
              <a:rPr kumimoji="0" lang="id-ID" alt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id-ID" alt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id-ID" altLang="id-ID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id-ID" altLang="id-ID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rgbClr val="5858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Contoh:</a:t>
            </a:r>
            <a:r>
              <a:rPr kumimoji="0" lang="id-ID" alt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id-ID" alt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id-ID" altLang="id-ID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id-ID" altLang="id-ID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rgbClr val="585858"/>
                </a:solidFill>
                <a:effectLst/>
                <a:latin typeface="inherit"/>
              </a:rPr>
              <a:t>SELECT employe_name INTO vName FROM Employee Where ROWNUM = '1';</a:t>
            </a:r>
            <a:r>
              <a:rPr kumimoji="0" lang="id-ID" alt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d-ID" altLang="id-ID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6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Jenis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b="1" dirty="0"/>
              <a:t>2. Explicit Cursor</a:t>
            </a:r>
            <a:r>
              <a:rPr lang="id-ID" sz="2400" dirty="0"/>
              <a:t/>
            </a:r>
            <a:br>
              <a:rPr lang="id-ID" sz="2400" dirty="0"/>
            </a:br>
            <a:r>
              <a:rPr lang="id-ID" sz="2400" dirty="0"/>
              <a:t/>
            </a:r>
            <a:br>
              <a:rPr lang="id-ID" sz="2400" dirty="0"/>
            </a:br>
            <a:r>
              <a:rPr lang="id-ID" sz="2400" dirty="0"/>
              <a:t>Explicit Cursor adalah cursor yang didefiniskan pada bagian deklarasi (DECLARE) dan biasanya menggunakan mekanisme open, fetching, dan close cursor.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49992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Tahapan Dalam </a:t>
            </a:r>
            <a:r>
              <a:rPr lang="id-ID" dirty="0" smtClean="0"/>
              <a:t>Cursor</a:t>
            </a:r>
            <a:endParaRPr lang="id-ID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97833" y="1721227"/>
            <a:ext cx="11093114" cy="48511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38050" rIns="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id-ID" altLang="id-ID" sz="2400" b="0" i="0" u="none" strike="noStrike" cap="none" normalizeH="0" baseline="0" dirty="0" smtClean="0">
                <a:ln>
                  <a:noFill/>
                </a:ln>
                <a:solidFill>
                  <a:srgbClr val="5858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Deklarasi (DECLARE)</a:t>
            </a:r>
            <a: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id-ID" altLang="id-ID" sz="2400" b="0" i="0" u="none" strike="noStrike" cap="none" normalizeH="0" baseline="0" dirty="0" smtClean="0">
                <a:ln>
                  <a:noFill/>
                </a:ln>
                <a:solidFill>
                  <a:srgbClr val="5858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Tahapan ini digunakan untuk mendeklarasikan sebuah cursor. Sintaknya adalah:</a:t>
            </a:r>
            <a: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id-ID" altLang="id-ID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id-ID" altLang="id-ID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id-ID" altLang="id-ID" sz="2400" b="0" i="0" u="none" strike="noStrike" cap="none" normalizeH="0" baseline="0" dirty="0" smtClean="0">
                <a:ln>
                  <a:noFill/>
                </a:ln>
                <a:solidFill>
                  <a:srgbClr val="585858"/>
                </a:solidFill>
                <a:effectLst/>
                <a:latin typeface="inherit"/>
              </a:rPr>
              <a:t>CURSOR cursor_name IS SELECT ...;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id-ID" altLang="id-ID" sz="2400" b="0" i="0" u="none" strike="noStrike" cap="none" normalizeH="0" baseline="0" dirty="0" smtClean="0">
                <a:ln>
                  <a:noFill/>
                </a:ln>
                <a:solidFill>
                  <a:srgbClr val="5858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Open</a:t>
            </a:r>
            <a: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id-ID" altLang="id-ID" sz="2400" b="0" i="0" u="none" strike="noStrike" cap="none" normalizeH="0" baseline="0" dirty="0" smtClean="0">
                <a:ln>
                  <a:noFill/>
                </a:ln>
                <a:solidFill>
                  <a:srgbClr val="5858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Tahapan ini digunakan untuk membuka atau mengaktifkan sebuah cursor. Sintaknya adalah: </a:t>
            </a:r>
            <a: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id-ID" altLang="id-ID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id-ID" altLang="id-ID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id-ID" altLang="id-ID" sz="2400" b="0" i="0" u="none" strike="noStrike" cap="none" normalizeH="0" baseline="0" dirty="0" smtClean="0">
                <a:ln>
                  <a:noFill/>
                </a:ln>
                <a:solidFill>
                  <a:srgbClr val="585858"/>
                </a:solidFill>
                <a:effectLst/>
                <a:latin typeface="inherit"/>
              </a:rPr>
              <a:t>OPEN cursor_name;</a:t>
            </a:r>
            <a: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d-ID" altLang="id-ID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81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9848" y="1505780"/>
            <a:ext cx="10058400" cy="52820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38050" rIns="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2400" b="0" i="0" u="none" strike="noStrike" cap="none" normalizeH="0" baseline="0" dirty="0" smtClean="0">
                <a:ln>
                  <a:noFill/>
                </a:ln>
                <a:solidFill>
                  <a:srgbClr val="5858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Fetching Data (Mengambil data)</a:t>
            </a:r>
            <a: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id-ID" altLang="id-ID" sz="2400" b="0" i="0" u="none" strike="noStrike" cap="none" normalizeH="0" baseline="0" dirty="0" smtClean="0">
                <a:ln>
                  <a:noFill/>
                </a:ln>
                <a:solidFill>
                  <a:srgbClr val="5858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Tahapan ini digunakan untuk mengambil data dari sebuah cursor dan ditampung dalam sebuah variabel yang telah ditentukan. Sintaknya adalah : </a:t>
            </a:r>
            <a: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id-ID" altLang="id-ID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id-ID" altLang="id-ID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id-ID" altLang="id-ID" sz="2400" b="0" i="0" u="none" strike="noStrike" cap="none" normalizeH="0" baseline="0" dirty="0" smtClean="0">
                <a:ln>
                  <a:noFill/>
                </a:ln>
                <a:solidFill>
                  <a:srgbClr val="585858"/>
                </a:solidFill>
                <a:effectLst/>
                <a:latin typeface="inherit"/>
              </a:rPr>
              <a:t>FETCH cursor_name INTO variable_list;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2400" b="0" i="0" u="none" strike="noStrike" cap="none" normalizeH="0" baseline="0" dirty="0" smtClean="0">
                <a:ln>
                  <a:noFill/>
                </a:ln>
                <a:solidFill>
                  <a:srgbClr val="585858"/>
                </a:solidFill>
                <a:effectLst/>
                <a:latin typeface="inherit"/>
              </a:rPr>
              <a:t> </a:t>
            </a:r>
            <a: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id-ID" altLang="id-ID" sz="2400" b="0" i="0" u="none" strike="noStrike" cap="none" normalizeH="0" baseline="0" dirty="0" smtClean="0">
                <a:ln>
                  <a:noFill/>
                </a:ln>
                <a:solidFill>
                  <a:srgbClr val="5858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CLOSE (Menutup cursor).</a:t>
            </a:r>
            <a: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id-ID" altLang="id-ID" sz="2400" b="0" i="0" u="none" strike="noStrike" cap="none" normalizeH="0" baseline="0" dirty="0" smtClean="0">
                <a:ln>
                  <a:noFill/>
                </a:ln>
                <a:solidFill>
                  <a:srgbClr val="5858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Tahapan ini digunakan untuk menutup atau me-nonaktifkan sebuah cursor. Sintaknya adalah :</a:t>
            </a:r>
            <a: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id-ID" altLang="id-ID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id-ID" altLang="id-ID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id-ID" altLang="id-ID" sz="2400" b="0" i="0" u="none" strike="noStrike" cap="none" normalizeH="0" baseline="0" dirty="0" smtClean="0">
                <a:ln>
                  <a:noFill/>
                </a:ln>
                <a:solidFill>
                  <a:srgbClr val="585858"/>
                </a:solidFill>
                <a:effectLst/>
                <a:latin typeface="inherit"/>
              </a:rPr>
              <a:t>CLOSE cursor_name;</a:t>
            </a:r>
            <a: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d-ID" altLang="id-ID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75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Atribut Pada Cursor</a:t>
            </a:r>
            <a:br>
              <a:rPr lang="id-ID" dirty="0"/>
            </a:br>
            <a:r>
              <a:rPr lang="id-ID" sz="2800" b="0" dirty="0" smtClean="0"/>
              <a:t>(</a:t>
            </a:r>
            <a:r>
              <a:rPr lang="es-ES" sz="2800" b="0" dirty="0" err="1"/>
              <a:t>Biasanya</a:t>
            </a:r>
            <a:r>
              <a:rPr lang="es-ES" sz="2800" b="0" dirty="0"/>
              <a:t> </a:t>
            </a:r>
            <a:r>
              <a:rPr lang="es-ES" sz="2800" b="0" dirty="0" err="1"/>
              <a:t>digunakan</a:t>
            </a:r>
            <a:r>
              <a:rPr lang="es-ES" sz="2800" b="0" dirty="0"/>
              <a:t> pada </a:t>
            </a:r>
            <a:r>
              <a:rPr lang="es-ES" sz="2800" b="0" dirty="0" err="1"/>
              <a:t>implicit</a:t>
            </a:r>
            <a:r>
              <a:rPr lang="es-ES" sz="2800" b="0" dirty="0"/>
              <a:t> cursor.</a:t>
            </a:r>
            <a:r>
              <a:rPr lang="id-ID" sz="2800" b="0" dirty="0" smtClean="0"/>
              <a:t>)</a:t>
            </a:r>
            <a:endParaRPr lang="id-ID" sz="2800" b="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3638799"/>
              </p:ext>
            </p:extLst>
          </p:nvPr>
        </p:nvGraphicFramePr>
        <p:xfrm>
          <a:off x="1069975" y="2120900"/>
          <a:ext cx="10058400" cy="391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429716">
                <a:tc>
                  <a:txBody>
                    <a:bodyPr/>
                    <a:lstStyle/>
                    <a:p>
                      <a:pPr algn="l" fontAlgn="t"/>
                      <a:r>
                        <a:rPr lang="id-ID" b="1" dirty="0">
                          <a:effectLst/>
                          <a:latin typeface="inherit"/>
                        </a:rPr>
                        <a:t>Atribut</a:t>
                      </a: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b="1" dirty="0">
                          <a:effectLst/>
                          <a:latin typeface="inherit"/>
                        </a:rPr>
                        <a:t>Keterangan</a:t>
                      </a:r>
                    </a:p>
                  </a:txBody>
                  <a:tcPr marL="47625" marR="47625" marT="28575" marB="28575"/>
                </a:tc>
              </a:tr>
              <a:tr h="1019840">
                <a:tc>
                  <a:txBody>
                    <a:bodyPr/>
                    <a:lstStyle/>
                    <a:p>
                      <a:pPr algn="l" fontAlgn="t"/>
                      <a:r>
                        <a:rPr lang="id-ID" b="1" dirty="0">
                          <a:effectLst/>
                          <a:latin typeface="inherit"/>
                        </a:rPr>
                        <a:t>SQL%ROWCOUNT</a:t>
                      </a:r>
                      <a:endParaRPr lang="id-ID" dirty="0">
                        <a:effectLst/>
                        <a:latin typeface="inherit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>
                          <a:effectLst/>
                          <a:latin typeface="inherit"/>
                        </a:rPr>
                        <a:t>Digunakan untuk menampilkan jumlah record yang dihasilkan dari SELECT, UPDATE, dan DELETE statement.</a:t>
                      </a:r>
                    </a:p>
                  </a:txBody>
                  <a:tcPr marL="47625" marR="47625" marT="28575" marB="28575"/>
                </a:tc>
              </a:tr>
              <a:tr h="1019840">
                <a:tc>
                  <a:txBody>
                    <a:bodyPr/>
                    <a:lstStyle/>
                    <a:p>
                      <a:pPr algn="l" fontAlgn="t"/>
                      <a:r>
                        <a:rPr lang="id-ID" b="1">
                          <a:effectLst/>
                          <a:latin typeface="inherit"/>
                        </a:rPr>
                        <a:t>SQL%FOUND</a:t>
                      </a:r>
                      <a:endParaRPr lang="id-ID">
                        <a:effectLst/>
                        <a:latin typeface="inherit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>
                          <a:effectLst/>
                          <a:latin typeface="inherit"/>
                        </a:rPr>
                        <a:t>Bernilai TRUE jika cursor menghasilkan record/baris atau record berhasil di update atau di delete</a:t>
                      </a:r>
                    </a:p>
                  </a:txBody>
                  <a:tcPr marL="47625" marR="47625" marT="28575" marB="28575"/>
                </a:tc>
              </a:tr>
              <a:tr h="1019840">
                <a:tc>
                  <a:txBody>
                    <a:bodyPr/>
                    <a:lstStyle/>
                    <a:p>
                      <a:pPr algn="l" fontAlgn="t"/>
                      <a:r>
                        <a:rPr lang="id-ID" b="1">
                          <a:effectLst/>
                          <a:latin typeface="inherit"/>
                        </a:rPr>
                        <a:t>SQL%NOTFOUND</a:t>
                      </a:r>
                      <a:endParaRPr lang="id-ID">
                        <a:effectLst/>
                        <a:latin typeface="inherit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>
                          <a:effectLst/>
                          <a:latin typeface="inherit"/>
                        </a:rPr>
                        <a:t>Kebalikan dari SQL%FOUND, yaitu bernilai TRUE jika cursor tidak menghasilkan record/baris</a:t>
                      </a:r>
                    </a:p>
                  </a:txBody>
                  <a:tcPr marL="47625" marR="47625" marT="28575" marB="28575"/>
                </a:tc>
              </a:tr>
              <a:tr h="429716">
                <a:tc>
                  <a:txBody>
                    <a:bodyPr/>
                    <a:lstStyle/>
                    <a:p>
                      <a:pPr algn="l" fontAlgn="t"/>
                      <a:r>
                        <a:rPr lang="id-ID" b="1">
                          <a:effectLst/>
                          <a:latin typeface="inherit"/>
                        </a:rPr>
                        <a:t>SQL%ISOPEN</a:t>
                      </a:r>
                      <a:endParaRPr lang="id-ID">
                        <a:effectLst/>
                        <a:latin typeface="inherit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effectLst/>
                          <a:latin typeface="inherit"/>
                        </a:rPr>
                        <a:t>Bernilai true jika cursor masih aktif (open)</a:t>
                      </a:r>
                    </a:p>
                  </a:txBody>
                  <a:tcPr marL="47625" marR="47625" marT="28575" marB="285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10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id-ID" dirty="0"/>
              <a:t>Contoh Implicit Cursor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831" y="2093976"/>
            <a:ext cx="4487946" cy="440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3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Implicit Cursor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7" y="1828466"/>
            <a:ext cx="8098741" cy="481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2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1152</TotalTime>
  <Words>147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Georgia</vt:lpstr>
      <vt:lpstr>inherit</vt:lpstr>
      <vt:lpstr>Trebuchet MS</vt:lpstr>
      <vt:lpstr>Wingdings</vt:lpstr>
      <vt:lpstr>Wood Type</vt:lpstr>
      <vt:lpstr>Cursor </vt:lpstr>
      <vt:lpstr>Apa itu kursor?</vt:lpstr>
      <vt:lpstr>Jenis Cursor</vt:lpstr>
      <vt:lpstr>Jenis Cursor</vt:lpstr>
      <vt:lpstr>Tahapan Dalam Cursor</vt:lpstr>
      <vt:lpstr>PowerPoint Presentation</vt:lpstr>
      <vt:lpstr>Atribut Pada Cursor (Biasanya digunakan pada implicit cursor.)</vt:lpstr>
      <vt:lpstr>Contoh Implicit Cursor</vt:lpstr>
      <vt:lpstr>Contoh Implicit Cursor</vt:lpstr>
      <vt:lpstr>Contoh Explicit Cursor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Cursor</dc:title>
  <dc:creator>Admin</dc:creator>
  <cp:lastModifiedBy>Admin</cp:lastModifiedBy>
  <cp:revision>5</cp:revision>
  <dcterms:created xsi:type="dcterms:W3CDTF">2017-03-16T17:29:40Z</dcterms:created>
  <dcterms:modified xsi:type="dcterms:W3CDTF">2017-03-17T12:42:09Z</dcterms:modified>
</cp:coreProperties>
</file>