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7" r:id="rId2"/>
    <p:sldId id="258" r:id="rId3"/>
    <p:sldId id="266" r:id="rId4"/>
    <p:sldId id="259" r:id="rId5"/>
    <p:sldId id="260" r:id="rId6"/>
    <p:sldId id="261" r:id="rId7"/>
    <p:sldId id="267" r:id="rId8"/>
    <p:sldId id="262" r:id="rId9"/>
    <p:sldId id="263" r:id="rId10"/>
    <p:sldId id="268" r:id="rId11"/>
    <p:sldId id="264" r:id="rId12"/>
    <p:sldId id="269" r:id="rId13"/>
    <p:sldId id="265" r:id="rId14"/>
  </p:sldIdLst>
  <p:sldSz cx="9144000" cy="5143500" type="screen16x9"/>
  <p:notesSz cx="6858000" cy="9144000"/>
  <p:embeddedFontLst>
    <p:embeddedFont>
      <p:font typeface="Sniglet" panose="020B0604020202020204" charset="0"/>
      <p:regular r:id="rId16"/>
    </p:embeddedFont>
    <p:embeddedFont>
      <p:font typeface="Patrick Hand SC" panose="020B0604020202020204" charset="0"/>
      <p:regular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93A10A0-5683-4BCD-A18A-DC2E360C3639}">
  <a:tblStyle styleId="{393A10A0-5683-4BCD-A18A-DC2E360C3639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63206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348-6267-4E63-8008-3CDBC68DA53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C03-A72B-4921-9EFA-838A43DE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C348-6267-4E63-8008-3CDBC68DA53A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F2C03-A72B-4921-9EFA-838A43DE0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buClr>
                <a:srgbClr val="2A95B7"/>
              </a:buClr>
              <a:buSzPct val="100000"/>
              <a:buFont typeface="Patrick Hand SC"/>
              <a:buNone/>
              <a:defRPr sz="3000" b="1">
                <a:solidFill>
                  <a:srgbClr val="2A95B7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49500" y="1437425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48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360"/>
              </a:spcBef>
              <a:buClr>
                <a:srgbClr val="2A95B7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360"/>
              </a:spcBef>
              <a:buClr>
                <a:srgbClr val="434343"/>
              </a:buClr>
              <a:buSzPct val="1000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29C1-F586-413B-8E8D-27BD913D9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Coordinates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1C53D-5355-4F08-B111-997278012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Nahda </a:t>
            </a:r>
            <a:r>
              <a:rPr lang="en-US" dirty="0" err="1"/>
              <a:t>Fauziyah</a:t>
            </a:r>
            <a:r>
              <a:rPr lang="en-US" dirty="0"/>
              <a:t> Zahra</a:t>
            </a:r>
          </a:p>
          <a:p>
            <a:r>
              <a:rPr lang="en-US" dirty="0"/>
              <a:t>5115100141</a:t>
            </a:r>
          </a:p>
        </p:txBody>
      </p:sp>
    </p:spTree>
    <p:extLst>
      <p:ext uri="{BB962C8B-B14F-4D97-AF65-F5344CB8AC3E}">
        <p14:creationId xmlns:p14="http://schemas.microsoft.com/office/powerpoint/2010/main" val="300756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E10EAAD4-F985-4954-9197-2CDEDCC0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759" y="1352550"/>
            <a:ext cx="628048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E727-1310-4FEF-A16A-7C8B1C90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Prespective</a:t>
            </a:r>
            <a:r>
              <a:rPr lang="en-US" dirty="0"/>
              <a:t>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1808F-3E27-4726-8414-F491AB0A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Yang paling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grafika</a:t>
            </a:r>
            <a:r>
              <a:rPr lang="en-US" sz="2000" dirty="0"/>
              <a:t> computer</a:t>
            </a:r>
          </a:p>
          <a:p>
            <a:r>
              <a:rPr lang="en-US" sz="2000" dirty="0"/>
              <a:t>Model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 yang </a:t>
            </a:r>
            <a:r>
              <a:rPr lang="en-US" sz="2000" dirty="0" err="1"/>
              <a:t>disederhanakan</a:t>
            </a:r>
            <a:r>
              <a:rPr lang="en-US" sz="2000" dirty="0"/>
              <a:t> 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lensa</a:t>
            </a:r>
            <a:r>
              <a:rPr lang="en-US" sz="2000" dirty="0"/>
              <a:t> </a:t>
            </a:r>
            <a:r>
              <a:rPr lang="en-US" sz="2000" dirty="0" err="1"/>
              <a:t>kamera</a:t>
            </a:r>
            <a:r>
              <a:rPr lang="en-US" sz="2000" dirty="0"/>
              <a:t> (pinhole camera)</a:t>
            </a:r>
          </a:p>
          <a:p>
            <a:r>
              <a:rPr lang="en-US" sz="2000" dirty="0"/>
              <a:t>Hal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terlihat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endParaRPr lang="en-US" sz="2000" dirty="0"/>
          </a:p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memproyeksikan</a:t>
            </a:r>
            <a:r>
              <a:rPr lang="en-US" sz="2000" dirty="0"/>
              <a:t> </a:t>
            </a:r>
            <a:r>
              <a:rPr lang="en-US" sz="2000" dirty="0" err="1"/>
              <a:t>sepanjang</a:t>
            </a:r>
            <a:r>
              <a:rPr lang="en-US" sz="2000" dirty="0"/>
              <a:t> </a:t>
            </a:r>
            <a:r>
              <a:rPr lang="en-US" sz="2000" dirty="0" err="1"/>
              <a:t>sinar</a:t>
            </a:r>
            <a:r>
              <a:rPr lang="en-US" sz="2000" dirty="0"/>
              <a:t> yang </a:t>
            </a:r>
            <a:r>
              <a:rPr lang="en-US" sz="2000" dirty="0" err="1"/>
              <a:t>menyatu</a:t>
            </a:r>
            <a:r>
              <a:rPr lang="en-US" sz="2000" dirty="0"/>
              <a:t> di </a:t>
            </a:r>
            <a:r>
              <a:rPr lang="en-US" sz="2000" dirty="0" err="1"/>
              <a:t>tengah</a:t>
            </a:r>
            <a:r>
              <a:rPr lang="en-US" sz="2000" dirty="0"/>
              <a:t> </a:t>
            </a:r>
            <a:r>
              <a:rPr lang="en-US" sz="2000" dirty="0" err="1"/>
              <a:t>proyeksi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Garis</a:t>
            </a:r>
            <a:r>
              <a:rPr lang="en-US" sz="2000" dirty="0"/>
              <a:t> parallel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lagi</a:t>
            </a:r>
            <a:r>
              <a:rPr lang="en-US" sz="2000" dirty="0"/>
              <a:t> </a:t>
            </a:r>
            <a:r>
              <a:rPr lang="en-US" sz="2000" dirty="0" err="1"/>
              <a:t>sejajar</a:t>
            </a:r>
            <a:r>
              <a:rPr lang="en-US" sz="2000" dirty="0"/>
              <a:t>, </a:t>
            </a:r>
            <a:r>
              <a:rPr lang="en-US" sz="2000" dirty="0" err="1"/>
              <a:t>menyatu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266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28931E21-B1E7-4299-875E-E3487EEB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19150"/>
            <a:ext cx="2435074" cy="1783352"/>
          </a:xfrm>
          <a:prstGeom prst="rect">
            <a:avLst/>
          </a:prstGeom>
        </p:spPr>
      </p:pic>
      <p:pic>
        <p:nvPicPr>
          <p:cNvPr id="5" name="Picture 4" descr="Screen Clipping">
            <a:extLst>
              <a:ext uri="{FF2B5EF4-FFF2-40B4-BE49-F238E27FC236}">
                <a16:creationId xmlns:a16="http://schemas.microsoft.com/office/drawing/2014/main" id="{4314A3B7-748E-48EB-9811-CED3CFB4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90" y="2094120"/>
            <a:ext cx="4618983" cy="2283013"/>
          </a:xfrm>
          <a:prstGeom prst="rect">
            <a:avLst/>
          </a:prstGeom>
        </p:spPr>
      </p:pic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28ADA0C9-3144-4386-951A-96AD4C325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852" y="766367"/>
            <a:ext cx="1987852" cy="12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40D9-65A7-44C3-AADA-C73CD064C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Terima</a:t>
            </a:r>
            <a:r>
              <a:rPr lang="en-US" sz="4400" dirty="0"/>
              <a:t> Kasih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51AD173-621D-4EEC-83D0-423B2EBB39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1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93C3-588B-4387-94E8-98CEB63E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4675-00D6-4311-BD14-782EC73B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182" y="1242291"/>
            <a:ext cx="7020900" cy="2706900"/>
          </a:xfrm>
        </p:spPr>
        <p:txBody>
          <a:bodyPr/>
          <a:lstStyle/>
          <a:p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object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scene</a:t>
            </a:r>
          </a:p>
          <a:p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standart</a:t>
            </a:r>
            <a:r>
              <a:rPr lang="en-US" sz="2000" dirty="0"/>
              <a:t> yang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orientasi</a:t>
            </a:r>
            <a:r>
              <a:rPr lang="en-US" sz="2000" dirty="0"/>
              <a:t> system </a:t>
            </a:r>
            <a:r>
              <a:rPr lang="en-US" sz="2000" dirty="0" err="1"/>
              <a:t>kordinat</a:t>
            </a:r>
            <a:endParaRPr lang="en-US" sz="2000" dirty="0"/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ground plane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2000" dirty="0"/>
              <a:t> y </a:t>
            </a:r>
            <a:r>
              <a:rPr lang="en-US" sz="2000" dirty="0" err="1"/>
              <a:t>merupakan</a:t>
            </a:r>
            <a:r>
              <a:rPr lang="en-US" sz="2000" dirty="0"/>
              <a:t> yang horizontal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z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endParaRPr lang="en-US" sz="2000" dirty="0"/>
          </a:p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, </a:t>
            </a:r>
            <a:r>
              <a:rPr lang="en-US" sz="2000" dirty="0" err="1"/>
              <a:t>sering</a:t>
            </a:r>
            <a:r>
              <a:rPr lang="en-US" sz="2000" dirty="0"/>
              <a:t> </a:t>
            </a:r>
            <a:r>
              <a:rPr lang="en-US" sz="2000" dirty="0" err="1"/>
              <a:t>ditemui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x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y </a:t>
            </a:r>
            <a:r>
              <a:rPr lang="en-US" sz="2000" dirty="0" err="1"/>
              <a:t>merupakan</a:t>
            </a:r>
            <a:r>
              <a:rPr lang="en-US" sz="2000" dirty="0"/>
              <a:t> screen plane,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z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layar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796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02B455BE-C061-4817-892A-DB3F23C8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97" y="612407"/>
            <a:ext cx="5805881" cy="378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A057-F392-44C8-B0BB-1BDDBFA3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7A86-FC9C-4A5C-8E86-7CC96637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Kordinat</a:t>
            </a:r>
            <a:r>
              <a:rPr lang="en-US" dirty="0"/>
              <a:t> </a:t>
            </a:r>
            <a:r>
              <a:rPr lang="en-US" dirty="0" err="1"/>
              <a:t>lokal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geometri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pangkal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  <a:p>
            <a:r>
              <a:rPr lang="en-US" dirty="0"/>
              <a:t>Hal </a:t>
            </a:r>
            <a:r>
              <a:rPr lang="en-US" dirty="0" err="1"/>
              <a:t>diatas</a:t>
            </a:r>
            <a:r>
              <a:rPr lang="en-US" dirty="0"/>
              <a:t> juga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68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134A-FB6A-4DE7-B0C4-49BB9887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0F7-75CE-4A7F-B04F-EFAFF09B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pusat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projeksi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r>
              <a:rPr lang="en-US" dirty="0" err="1"/>
              <a:t>Bidang</a:t>
            </a:r>
            <a:r>
              <a:rPr lang="en-US" dirty="0"/>
              <a:t> x-y </a:t>
            </a:r>
            <a:r>
              <a:rPr lang="en-US" dirty="0" err="1"/>
              <a:t>sejajar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Sumbu</a:t>
            </a:r>
            <a:r>
              <a:rPr lang="en-US" dirty="0"/>
              <a:t> z </a:t>
            </a:r>
            <a:r>
              <a:rPr lang="en-US" dirty="0" err="1"/>
              <a:t>tegak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8436-4E62-48DD-AAC5-947A9823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627C-ABF5-4A73-B961-C659BFC7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Menggunakan</a:t>
            </a:r>
            <a:r>
              <a:rPr lang="en-US" sz="2000" dirty="0"/>
              <a:t> system </a:t>
            </a:r>
            <a:r>
              <a:rPr lang="en-US" sz="2000" dirty="0" err="1"/>
              <a:t>kordinat</a:t>
            </a:r>
            <a:r>
              <a:rPr lang="en-US" sz="2000" dirty="0"/>
              <a:t> 2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Panjang kali </a:t>
            </a:r>
            <a:r>
              <a:rPr lang="en-US" sz="2000" dirty="0" err="1"/>
              <a:t>lebar</a:t>
            </a:r>
            <a:endParaRPr lang="en-US" sz="2000" dirty="0"/>
          </a:p>
          <a:p>
            <a:r>
              <a:rPr lang="en-US" sz="2000" dirty="0"/>
              <a:t>Di </a:t>
            </a:r>
            <a:r>
              <a:rPr lang="en-US" sz="2000" dirty="0" err="1"/>
              <a:t>representasikan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diagram cartesian 2D </a:t>
            </a:r>
            <a:r>
              <a:rPr lang="en-US" sz="2000" dirty="0" err="1"/>
              <a:t>biasa</a:t>
            </a:r>
            <a:endParaRPr lang="en-US" sz="2000" dirty="0"/>
          </a:p>
          <a:p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nol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pojok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sebelah</a:t>
            </a:r>
            <a:r>
              <a:rPr lang="en-US" sz="2000" dirty="0"/>
              <a:t> </a:t>
            </a:r>
            <a:r>
              <a:rPr lang="en-US" sz="2000" dirty="0" err="1"/>
              <a:t>kiri</a:t>
            </a:r>
            <a:r>
              <a:rPr lang="en-US" sz="2000" dirty="0"/>
              <a:t> </a:t>
            </a:r>
          </a:p>
          <a:p>
            <a:r>
              <a:rPr lang="en-US" sz="2000" dirty="0"/>
              <a:t>Horizontal </a:t>
            </a:r>
            <a:r>
              <a:rPr lang="en-US" sz="2000" dirty="0" err="1"/>
              <a:t>sumbu</a:t>
            </a:r>
            <a:r>
              <a:rPr lang="en-US" sz="2000" dirty="0"/>
              <a:t> x</a:t>
            </a:r>
          </a:p>
          <a:p>
            <a:r>
              <a:rPr lang="en-US" sz="2000" dirty="0" err="1"/>
              <a:t>Vertikal</a:t>
            </a:r>
            <a:r>
              <a:rPr lang="en-US" sz="2000" dirty="0"/>
              <a:t> </a:t>
            </a:r>
            <a:r>
              <a:rPr lang="en-US" sz="2000" dirty="0" err="1"/>
              <a:t>sumbu</a:t>
            </a:r>
            <a:r>
              <a:rPr lang="en-US" sz="2000" dirty="0"/>
              <a:t> y</a:t>
            </a:r>
          </a:p>
          <a:p>
            <a:r>
              <a:rPr lang="en-US" sz="2000" dirty="0"/>
              <a:t>Pixel :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potong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grid</a:t>
            </a:r>
          </a:p>
        </p:txBody>
      </p:sp>
    </p:spTree>
    <p:extLst>
      <p:ext uri="{BB962C8B-B14F-4D97-AF65-F5344CB8AC3E}">
        <p14:creationId xmlns:p14="http://schemas.microsoft.com/office/powerpoint/2010/main" val="200756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7">
            <a:extLst>
              <a:ext uri="{FF2B5EF4-FFF2-40B4-BE49-F238E27FC236}">
                <a16:creationId xmlns:a16="http://schemas.microsoft.com/office/drawing/2014/main" id="{4DD427DD-061A-4359-8600-A0E91665714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742950"/>
            <a:ext cx="3295650" cy="2495550"/>
            <a:chOff x="720" y="1584"/>
            <a:chExt cx="1872" cy="1392"/>
          </a:xfrm>
        </p:grpSpPr>
        <p:grpSp>
          <p:nvGrpSpPr>
            <p:cNvPr id="5" name="Group 48">
              <a:extLst>
                <a:ext uri="{FF2B5EF4-FFF2-40B4-BE49-F238E27FC236}">
                  <a16:creationId xmlns:a16="http://schemas.microsoft.com/office/drawing/2014/main" id="{A65B51C6-D7FB-453B-B540-AF27DC6C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584"/>
              <a:ext cx="1872" cy="1392"/>
              <a:chOff x="2160" y="2880"/>
              <a:chExt cx="1584" cy="1008"/>
            </a:xfrm>
          </p:grpSpPr>
          <p:sp>
            <p:nvSpPr>
              <p:cNvPr id="21" name="Rectangle 49">
                <a:extLst>
                  <a:ext uri="{FF2B5EF4-FFF2-40B4-BE49-F238E27FC236}">
                    <a16:creationId xmlns:a16="http://schemas.microsoft.com/office/drawing/2014/main" id="{F3321BA4-9E50-42A9-A283-EC1A8B762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880"/>
                <a:ext cx="1584" cy="10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2" name="Line 50">
                <a:extLst>
                  <a:ext uri="{FF2B5EF4-FFF2-40B4-BE49-F238E27FC236}">
                    <a16:creationId xmlns:a16="http://schemas.microsoft.com/office/drawing/2014/main" id="{2B14282F-CE87-436B-B0E5-C650AF0E2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74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3" name="Line 51">
                <a:extLst>
                  <a:ext uri="{FF2B5EF4-FFF2-40B4-BE49-F238E27FC236}">
                    <a16:creationId xmlns:a16="http://schemas.microsoft.com/office/drawing/2014/main" id="{2D196BA1-2098-4855-9CF4-CFA57D15F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60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4" name="Line 52">
                <a:extLst>
                  <a:ext uri="{FF2B5EF4-FFF2-40B4-BE49-F238E27FC236}">
                    <a16:creationId xmlns:a16="http://schemas.microsoft.com/office/drawing/2014/main" id="{D993E663-04EC-40ED-A34D-C2C08AF3A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456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5" name="Line 53">
                <a:extLst>
                  <a:ext uri="{FF2B5EF4-FFF2-40B4-BE49-F238E27FC236}">
                    <a16:creationId xmlns:a16="http://schemas.microsoft.com/office/drawing/2014/main" id="{E060980F-4E34-4A54-9174-7029E0BA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312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6" name="Line 54">
                <a:extLst>
                  <a:ext uri="{FF2B5EF4-FFF2-40B4-BE49-F238E27FC236}">
                    <a16:creationId xmlns:a16="http://schemas.microsoft.com/office/drawing/2014/main" id="{986BF372-7773-40EC-ABDD-EF5C1EFD4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16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7" name="Line 55">
                <a:extLst>
                  <a:ext uri="{FF2B5EF4-FFF2-40B4-BE49-F238E27FC236}">
                    <a16:creationId xmlns:a16="http://schemas.microsoft.com/office/drawing/2014/main" id="{81C1360E-8151-468F-A8FE-F5DE28FAA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024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8" name="Line 56">
                <a:extLst>
                  <a:ext uri="{FF2B5EF4-FFF2-40B4-BE49-F238E27FC236}">
                    <a16:creationId xmlns:a16="http://schemas.microsoft.com/office/drawing/2014/main" id="{DF07D1BC-5D72-4399-AC04-0C7C61F74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29" name="Line 57">
                <a:extLst>
                  <a:ext uri="{FF2B5EF4-FFF2-40B4-BE49-F238E27FC236}">
                    <a16:creationId xmlns:a16="http://schemas.microsoft.com/office/drawing/2014/main" id="{2AA85E12-FE22-4171-A257-3FB3F4248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0" name="Line 58">
                <a:extLst>
                  <a:ext uri="{FF2B5EF4-FFF2-40B4-BE49-F238E27FC236}">
                    <a16:creationId xmlns:a16="http://schemas.microsoft.com/office/drawing/2014/main" id="{F170C01B-530D-4DBF-B9C8-89AB8072A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1" name="Line 59">
                <a:extLst>
                  <a:ext uri="{FF2B5EF4-FFF2-40B4-BE49-F238E27FC236}">
                    <a16:creationId xmlns:a16="http://schemas.microsoft.com/office/drawing/2014/main" id="{FB79C98B-2089-45FE-91E3-3B9B866C1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2" name="Line 60">
                <a:extLst>
                  <a:ext uri="{FF2B5EF4-FFF2-40B4-BE49-F238E27FC236}">
                    <a16:creationId xmlns:a16="http://schemas.microsoft.com/office/drawing/2014/main" id="{53061414-52E1-4B27-828F-AE2D3082A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3" name="Line 61">
                <a:extLst>
                  <a:ext uri="{FF2B5EF4-FFF2-40B4-BE49-F238E27FC236}">
                    <a16:creationId xmlns:a16="http://schemas.microsoft.com/office/drawing/2014/main" id="{03AD6BC5-D077-433C-84C4-8E7557908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4" name="Line 62">
                <a:extLst>
                  <a:ext uri="{FF2B5EF4-FFF2-40B4-BE49-F238E27FC236}">
                    <a16:creationId xmlns:a16="http://schemas.microsoft.com/office/drawing/2014/main" id="{A35B1D91-E495-48B1-BBE7-5396AF61A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5" name="Line 63">
                <a:extLst>
                  <a:ext uri="{FF2B5EF4-FFF2-40B4-BE49-F238E27FC236}">
                    <a16:creationId xmlns:a16="http://schemas.microsoft.com/office/drawing/2014/main" id="{27C698A4-1CB1-4B19-86E0-0CA56EDF8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6" name="Line 64">
                <a:extLst>
                  <a:ext uri="{FF2B5EF4-FFF2-40B4-BE49-F238E27FC236}">
                    <a16:creationId xmlns:a16="http://schemas.microsoft.com/office/drawing/2014/main" id="{C1974C92-43D3-4CF6-962E-D4EE1B38E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  <p:sp>
            <p:nvSpPr>
              <p:cNvPr id="37" name="Line 65">
                <a:extLst>
                  <a:ext uri="{FF2B5EF4-FFF2-40B4-BE49-F238E27FC236}">
                    <a16:creationId xmlns:a16="http://schemas.microsoft.com/office/drawing/2014/main" id="{97766F67-C29A-4D82-A556-E4C812FD5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288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1050"/>
              </a:p>
            </p:txBody>
          </p:sp>
        </p:grpSp>
        <p:grpSp>
          <p:nvGrpSpPr>
            <p:cNvPr id="6" name="Group 66">
              <a:extLst>
                <a:ext uri="{FF2B5EF4-FFF2-40B4-BE49-F238E27FC236}">
                  <a16:creationId xmlns:a16="http://schemas.microsoft.com/office/drawing/2014/main" id="{7C91F0A1-82DE-4FD8-A4C8-3ED07BC0D4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728"/>
              <a:ext cx="768" cy="1104"/>
              <a:chOff x="1056" y="1728"/>
              <a:chExt cx="768" cy="1104"/>
            </a:xfrm>
          </p:grpSpPr>
          <p:sp>
            <p:nvSpPr>
              <p:cNvPr id="7" name="Oval 67">
                <a:extLst>
                  <a:ext uri="{FF2B5EF4-FFF2-40B4-BE49-F238E27FC236}">
                    <a16:creationId xmlns:a16="http://schemas.microsoft.com/office/drawing/2014/main" id="{4B287B7B-1205-4F18-9DDD-C3B652105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728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8" name="Oval 68">
                <a:extLst>
                  <a:ext uri="{FF2B5EF4-FFF2-40B4-BE49-F238E27FC236}">
                    <a16:creationId xmlns:a16="http://schemas.microsoft.com/office/drawing/2014/main" id="{FD92108F-AC17-4178-8581-35EDE6B7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2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9" name="Oval 69">
                <a:extLst>
                  <a:ext uri="{FF2B5EF4-FFF2-40B4-BE49-F238E27FC236}">
                    <a16:creationId xmlns:a16="http://schemas.microsoft.com/office/drawing/2014/main" id="{D92AD39F-40BC-48D1-A30B-1C364FA0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11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0" name="Oval 70">
                <a:extLst>
                  <a:ext uri="{FF2B5EF4-FFF2-40B4-BE49-F238E27FC236}">
                    <a16:creationId xmlns:a16="http://schemas.microsoft.com/office/drawing/2014/main" id="{A9F0A70D-8536-4D26-B1FC-7877ECF0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920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1" name="Oval 71">
                <a:extLst>
                  <a:ext uri="{FF2B5EF4-FFF2-40B4-BE49-F238E27FC236}">
                    <a16:creationId xmlns:a16="http://schemas.microsoft.com/office/drawing/2014/main" id="{C3CF1345-2EFA-41F7-A01D-F6D6B54B0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11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2" name="Oval 72">
                <a:extLst>
                  <a:ext uri="{FF2B5EF4-FFF2-40B4-BE49-F238E27FC236}">
                    <a16:creationId xmlns:a16="http://schemas.microsoft.com/office/drawing/2014/main" id="{B435A8B8-8428-47E4-8CC5-A091D2040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7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3" name="Oval 73">
                <a:extLst>
                  <a:ext uri="{FF2B5EF4-FFF2-40B4-BE49-F238E27FC236}">
                    <a16:creationId xmlns:a16="http://schemas.microsoft.com/office/drawing/2014/main" id="{F6953F9A-910F-440F-8BFF-AD77896CC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352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4" name="Oval 74">
                <a:extLst>
                  <a:ext uri="{FF2B5EF4-FFF2-40B4-BE49-F238E27FC236}">
                    <a16:creationId xmlns:a16="http://schemas.microsoft.com/office/drawing/2014/main" id="{B91B4912-1563-4A82-8A44-EFC628FF2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5" name="Oval 75">
                <a:extLst>
                  <a:ext uri="{FF2B5EF4-FFF2-40B4-BE49-F238E27FC236}">
                    <a16:creationId xmlns:a16="http://schemas.microsoft.com/office/drawing/2014/main" id="{4E4236D2-4347-42B2-B7EA-BDFC24A7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6" name="Oval 76">
                <a:extLst>
                  <a:ext uri="{FF2B5EF4-FFF2-40B4-BE49-F238E27FC236}">
                    <a16:creationId xmlns:a16="http://schemas.microsoft.com/office/drawing/2014/main" id="{8B851618-CDF8-4358-8284-F3EEF8AE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54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7" name="Oval 77">
                <a:extLst>
                  <a:ext uri="{FF2B5EF4-FFF2-40B4-BE49-F238E27FC236}">
                    <a16:creationId xmlns:a16="http://schemas.microsoft.com/office/drawing/2014/main" id="{7B305840-7E91-45A1-B80D-3041E4DE8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8" name="Oval 78">
                <a:extLst>
                  <a:ext uri="{FF2B5EF4-FFF2-40B4-BE49-F238E27FC236}">
                    <a16:creationId xmlns:a16="http://schemas.microsoft.com/office/drawing/2014/main" id="{FE23E04C-F1F1-4F59-B561-F179F8636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19" name="Oval 79">
                <a:extLst>
                  <a:ext uri="{FF2B5EF4-FFF2-40B4-BE49-F238E27FC236}">
                    <a16:creationId xmlns:a16="http://schemas.microsoft.com/office/drawing/2014/main" id="{1E6815EA-CDD9-4AB3-B7F1-9E2062D6A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0" name="Oval 80">
                <a:extLst>
                  <a:ext uri="{FF2B5EF4-FFF2-40B4-BE49-F238E27FC236}">
                    <a16:creationId xmlns:a16="http://schemas.microsoft.com/office/drawing/2014/main" id="{0D101387-1320-46B2-90A3-FDE79519B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30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5B6EC961-56FD-4AA3-BA16-6F081ED47762}"/>
              </a:ext>
            </a:extLst>
          </p:cNvPr>
          <p:cNvGrpSpPr>
            <a:grpSpLocks/>
          </p:cNvGrpSpPr>
          <p:nvPr/>
        </p:nvGrpSpPr>
        <p:grpSpPr bwMode="auto">
          <a:xfrm>
            <a:off x="5779476" y="2550073"/>
            <a:ext cx="507024" cy="688427"/>
            <a:chOff x="2928" y="2784"/>
            <a:chExt cx="288" cy="384"/>
          </a:xfrm>
        </p:grpSpPr>
        <p:sp>
          <p:nvSpPr>
            <p:cNvPr id="39" name="Line 82">
              <a:extLst>
                <a:ext uri="{FF2B5EF4-FFF2-40B4-BE49-F238E27FC236}">
                  <a16:creationId xmlns:a16="http://schemas.microsoft.com/office/drawing/2014/main" id="{84A9FA50-F693-4C9A-A5E8-3046434EC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78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  <p:sp>
          <p:nvSpPr>
            <p:cNvPr id="40" name="Line 83">
              <a:extLst>
                <a:ext uri="{FF2B5EF4-FFF2-40B4-BE49-F238E27FC236}">
                  <a16:creationId xmlns:a16="http://schemas.microsoft.com/office/drawing/2014/main" id="{1444D081-CC5A-4995-99E3-2E8BBC616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1050"/>
            </a:p>
          </p:txBody>
        </p:sp>
      </p:grpSp>
      <p:sp>
        <p:nvSpPr>
          <p:cNvPr id="41" name="Text Box 84">
            <a:extLst>
              <a:ext uri="{FF2B5EF4-FFF2-40B4-BE49-F238E27FC236}">
                <a16:creationId xmlns:a16="http://schemas.microsoft.com/office/drawing/2014/main" id="{7E16EE34-859D-40E6-97AF-B596AD0B0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944" y="3226665"/>
            <a:ext cx="82532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(0,0)</a:t>
            </a:r>
          </a:p>
        </p:txBody>
      </p:sp>
      <p:sp>
        <p:nvSpPr>
          <p:cNvPr id="42" name="Text Box 85">
            <a:extLst>
              <a:ext uri="{FF2B5EF4-FFF2-40B4-BE49-F238E27FC236}">
                <a16:creationId xmlns:a16="http://schemas.microsoft.com/office/drawing/2014/main" id="{17A17FC3-7D0F-40FB-B1F1-0C6F7BED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672" y="2494053"/>
            <a:ext cx="38682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43" name="Text Box 86">
            <a:extLst>
              <a:ext uri="{FF2B5EF4-FFF2-40B4-BE49-F238E27FC236}">
                <a16:creationId xmlns:a16="http://schemas.microsoft.com/office/drawing/2014/main" id="{7B220BB5-CE41-4BD5-95A6-C48D1BE7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4683" y="3179853"/>
            <a:ext cx="3939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50" b="1">
                <a:latin typeface="Tahoma" panose="020B0604030504040204" pitchFamily="34" charset="0"/>
              </a:rPr>
              <a:t>x</a:t>
            </a:r>
          </a:p>
        </p:txBody>
      </p:sp>
      <p:sp>
        <p:nvSpPr>
          <p:cNvPr id="44" name="Line 87">
            <a:extLst>
              <a:ext uri="{FF2B5EF4-FFF2-40B4-BE49-F238E27FC236}">
                <a16:creationId xmlns:a16="http://schemas.microsoft.com/office/drawing/2014/main" id="{5828D3C0-C477-419B-836C-28BF5042DF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5892" y="2231477"/>
            <a:ext cx="1267558" cy="180712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1050"/>
          </a:p>
        </p:txBody>
      </p:sp>
      <p:sp>
        <p:nvSpPr>
          <p:cNvPr id="45" name="Text Box 88">
            <a:extLst>
              <a:ext uri="{FF2B5EF4-FFF2-40B4-BE49-F238E27FC236}">
                <a16:creationId xmlns:a16="http://schemas.microsoft.com/office/drawing/2014/main" id="{5A93DBAB-B1C7-42B5-9EE6-9EFE3FDF2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1994" y="3912465"/>
            <a:ext cx="82532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50">
                <a:latin typeface="Tahoma" panose="020B0604030504040204" pitchFamily="34" charset="0"/>
              </a:rPr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31149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FE83-B737-4E40-9A66-791B5FCD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494D-29EC-41F3-BE24-4371EE1C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mengubah</a:t>
            </a:r>
            <a:r>
              <a:rPr lang="en-US" dirty="0"/>
              <a:t> 3 </a:t>
            </a:r>
            <a:r>
              <a:rPr lang="en-US" dirty="0" err="1"/>
              <a:t>dimensi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 </a:t>
            </a:r>
            <a:r>
              <a:rPr lang="en-US" dirty="0" err="1"/>
              <a:t>dimensi</a:t>
            </a:r>
            <a:endParaRPr lang="en-US" dirty="0"/>
          </a:p>
          <a:p>
            <a:r>
              <a:rPr lang="en-US" dirty="0"/>
              <a:t>OpenGL </a:t>
            </a:r>
            <a:r>
              <a:rPr lang="en-US" dirty="0" err="1"/>
              <a:t>mendukung</a:t>
            </a:r>
            <a:r>
              <a:rPr lang="en-US" dirty="0"/>
              <a:t> 2 </a:t>
            </a:r>
            <a:r>
              <a:rPr lang="en-US" dirty="0" err="1"/>
              <a:t>jenis</a:t>
            </a:r>
            <a:r>
              <a:rPr lang="en-US" dirty="0"/>
              <a:t> projection</a:t>
            </a:r>
          </a:p>
          <a:p>
            <a:r>
              <a:rPr lang="en-US" dirty="0"/>
              <a:t>Orthographic Projection (</a:t>
            </a:r>
            <a:r>
              <a:rPr lang="en-US" dirty="0" err="1"/>
              <a:t>Paralel</a:t>
            </a:r>
            <a:r>
              <a:rPr lang="en-US" dirty="0"/>
              <a:t> Projection)</a:t>
            </a:r>
          </a:p>
          <a:p>
            <a:r>
              <a:rPr lang="en-US" dirty="0" err="1"/>
              <a:t>Prespective</a:t>
            </a:r>
            <a:r>
              <a:rPr lang="en-US" dirty="0"/>
              <a:t> Projection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7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A669-6D01-4B68-922A-84592C27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5B83-5950-40CA-A528-C4DFB2E9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mengabaikan</a:t>
            </a:r>
            <a:r>
              <a:rPr lang="en-US" dirty="0"/>
              <a:t> </a:t>
            </a:r>
            <a:r>
              <a:rPr lang="en-US" dirty="0" err="1"/>
              <a:t>kordinat</a:t>
            </a:r>
            <a:r>
              <a:rPr lang="en-US" dirty="0"/>
              <a:t> z</a:t>
            </a:r>
          </a:p>
          <a:p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kordinat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 </a:t>
            </a:r>
            <a:r>
              <a:rPr lang="en-US" dirty="0" err="1"/>
              <a:t>dari</a:t>
            </a:r>
            <a:r>
              <a:rPr lang="en-US" dirty="0"/>
              <a:t> camera space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kordinat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Projeksikan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bidan</a:t>
            </a:r>
            <a:r>
              <a:rPr lang="en-US" dirty="0"/>
              <a:t> x-y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sejajar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90966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278</Words>
  <Application>Microsoft Office PowerPoint</Application>
  <PresentationFormat>On-screen Show (16:9)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Sniglet</vt:lpstr>
      <vt:lpstr>Patrick Hand SC</vt:lpstr>
      <vt:lpstr>Arial</vt:lpstr>
      <vt:lpstr>Tahoma</vt:lpstr>
      <vt:lpstr>Seyton template</vt:lpstr>
      <vt:lpstr>Coordinates System</vt:lpstr>
      <vt:lpstr>World Coordinate System</vt:lpstr>
      <vt:lpstr>PowerPoint Presentation</vt:lpstr>
      <vt:lpstr>Object Coordinate System</vt:lpstr>
      <vt:lpstr>Camera Coordinate System</vt:lpstr>
      <vt:lpstr>Screen Coordinate System</vt:lpstr>
      <vt:lpstr>PowerPoint Presentation</vt:lpstr>
      <vt:lpstr>Projection</vt:lpstr>
      <vt:lpstr>Orthographic Projection</vt:lpstr>
      <vt:lpstr>PowerPoint Presentation</vt:lpstr>
      <vt:lpstr>Prespective Projection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NAHDA FAUZIYAH ZAHRA (553929)</cp:lastModifiedBy>
  <cp:revision>7</cp:revision>
  <dcterms:modified xsi:type="dcterms:W3CDTF">2017-11-22T04:22:43Z</dcterms:modified>
</cp:coreProperties>
</file>