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30275213" cy="42803763"/>
  <p:notesSz cx="6858000" cy="9144000"/>
  <p:defaultTextStyle>
    <a:defPPr>
      <a:defRPr lang="de-DE"/>
    </a:defPPr>
    <a:lvl1pPr marL="0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66D"/>
    <a:srgbClr val="18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9" autoAdjust="0"/>
    <p:restoredTop sz="96058" autoAdjust="0"/>
  </p:normalViewPr>
  <p:slideViewPr>
    <p:cSldViewPr snapToGrid="0">
      <p:cViewPr>
        <p:scale>
          <a:sx n="20" d="100"/>
          <a:sy n="20" d="100"/>
        </p:scale>
        <p:origin x="56" y="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85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436DA2E-129B-4FB7-A626-E9181AB35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82AF97-5EF1-40CA-8C88-C8D3720989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B2DB1-5069-4DE1-8DF8-AF3725C4A463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E394EF-3F0C-4D56-93ED-6C2DF2666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E7851B-4C9F-46B2-A0DF-32360B55B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92936-6A83-4DB8-B88E-21F984B25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9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10:05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 8034,'-17'0'1752,"9"0"-1288,24 0-4505,34 0 3169,-1-22-968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DD3C-6434-4941-8E92-F491E9AD597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345D-0F7F-4CA0-8243-D9002BD5E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87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1345D-0F7F-4CA0-8243-D9002BD5E5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30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263251" y="9267199"/>
            <a:ext cx="25733931" cy="9175066"/>
          </a:xfrm>
          <a:prstGeom prst="rect">
            <a:avLst/>
          </a:prstGeom>
        </p:spPr>
        <p:txBody>
          <a:bodyPr lIns="90000" rIns="90000"/>
          <a:lstStyle>
            <a:lvl1pPr algn="ctr">
              <a:defRPr sz="7947"/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08977" y="21851316"/>
            <a:ext cx="21192649" cy="5842632"/>
          </a:xfrm>
          <a:prstGeom prst="rect">
            <a:avLst/>
          </a:prstGeom>
        </p:spPr>
        <p:txBody>
          <a:bodyPr/>
          <a:lstStyle>
            <a:lvl1pPr marL="0" marR="0" indent="0" algn="ctr" defTabSz="227062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>
                <a:solidFill>
                  <a:srgbClr val="183B65"/>
                </a:solidFill>
                <a:latin typeface="+mn-lt"/>
                <a:cs typeface="Arial" panose="020B0604020202020204" pitchFamily="34" charset="0"/>
              </a:defRPr>
            </a:lvl1pPr>
            <a:lvl2pPr marL="11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70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05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4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76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1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4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82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Vorname1 Nachname1, Vorname2 Nachname2 …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91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F4AD0-4C9E-4EE3-9148-640CF5C9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718" y="7"/>
            <a:ext cx="26566497" cy="579116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0DF37D78-3928-4477-8350-3475FB6FE4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48009" y="5671718"/>
            <a:ext cx="27179195" cy="3101089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93CBDBB-4BE6-420D-81E5-F07D0F588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402585" y="39433389"/>
            <a:ext cx="6872630" cy="3370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6">
                <a:solidFill>
                  <a:srgbClr val="183B65"/>
                </a:solidFill>
              </a:defRPr>
            </a:lvl1pPr>
          </a:lstStyle>
          <a:p>
            <a:r>
              <a:rPr lang="de-DE" dirty="0"/>
              <a:t>-</a:t>
            </a:r>
            <a:fld id="{EF02E404-02C1-454B-80D4-C9990287E93A}" type="slidenum">
              <a:rPr lang="de-DE" smtClean="0"/>
              <a:pPr/>
              <a:t>‹Nr.›</a:t>
            </a:fld>
            <a:r>
              <a:rPr lang="de-DE" dirty="0"/>
              <a:t>-</a:t>
            </a:r>
          </a:p>
          <a:p>
            <a:r>
              <a:rPr lang="en-US" dirty="0"/>
              <a:t>Daniel A Duecker</a:t>
            </a:r>
          </a:p>
        </p:txBody>
      </p:sp>
    </p:spTree>
    <p:extLst>
      <p:ext uri="{BB962C8B-B14F-4D97-AF65-F5344CB8AC3E}">
        <p14:creationId xmlns:p14="http://schemas.microsoft.com/office/powerpoint/2010/main" val="106600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548009" y="5671718"/>
            <a:ext cx="27179195" cy="3101089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01326B-4ADE-4D10-9162-AD20760C3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501922" y="39403152"/>
            <a:ext cx="9773292" cy="3400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6">
                <a:solidFill>
                  <a:srgbClr val="183B65"/>
                </a:solidFill>
              </a:defRPr>
            </a:lvl1pPr>
          </a:lstStyle>
          <a:p>
            <a:r>
              <a:rPr lang="de-DE" dirty="0"/>
              <a:t>-</a:t>
            </a:r>
            <a:fld id="{40E7331E-0D47-4D6D-BB97-58AAC6A79780}" type="slidenum">
              <a:rPr lang="de-DE" smtClean="0"/>
              <a:pPr/>
              <a:t>‹Nr.›</a:t>
            </a:fld>
            <a:r>
              <a:rPr lang="de-DE" dirty="0"/>
              <a:t>-</a:t>
            </a:r>
          </a:p>
          <a:p>
            <a:r>
              <a:rPr lang="de-DE" dirty="0"/>
              <a:t>Daniel A Duecker</a:t>
            </a:r>
          </a:p>
        </p:txBody>
      </p:sp>
    </p:spTree>
    <p:extLst>
      <p:ext uri="{BB962C8B-B14F-4D97-AF65-F5344CB8AC3E}">
        <p14:creationId xmlns:p14="http://schemas.microsoft.com/office/powerpoint/2010/main" val="14792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48009" y="6979924"/>
            <a:ext cx="27179195" cy="2970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-9599" y="3210235"/>
            <a:ext cx="30275213" cy="0"/>
          </a:xfrm>
          <a:prstGeom prst="line">
            <a:avLst/>
          </a:prstGeom>
          <a:noFill/>
          <a:ln w="25400" cap="flat" cmpd="sng" algn="ctr">
            <a:solidFill>
              <a:srgbClr val="183B6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Gerade Verbindung 9"/>
          <p:cNvCxnSpPr>
            <a:cxnSpLocks/>
          </p:cNvCxnSpPr>
          <p:nvPr/>
        </p:nvCxnSpPr>
        <p:spPr bwMode="auto">
          <a:xfrm>
            <a:off x="0" y="40721838"/>
            <a:ext cx="30275213" cy="0"/>
          </a:xfrm>
          <a:prstGeom prst="line">
            <a:avLst/>
          </a:prstGeom>
          <a:noFill/>
          <a:ln w="25400" cap="flat" cmpd="sng" algn="ctr">
            <a:solidFill>
              <a:srgbClr val="183B6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23721" y="41065978"/>
            <a:ext cx="1376722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de-DE" sz="4400" b="0" i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Institute</a:t>
            </a:r>
            <a:r>
              <a:rPr lang="de-DE" sz="4400" b="0" i="0" baseline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e-DE" sz="4400" b="0" i="0" baseline="0" dirty="0" err="1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of</a:t>
            </a:r>
            <a:r>
              <a:rPr lang="de-DE" sz="4400" b="0" i="0" baseline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e-DE" sz="4400" b="0" i="0" baseline="0" dirty="0" err="1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Mechanics</a:t>
            </a:r>
            <a:r>
              <a:rPr lang="de-DE" sz="4400" b="0" i="0" baseline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e-DE" sz="4400" b="0" i="0" baseline="0" dirty="0" err="1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and</a:t>
            </a:r>
            <a:r>
              <a:rPr lang="de-DE" sz="4400" b="0" i="0" baseline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e-DE" sz="4400" b="0" i="0" baseline="0" dirty="0" err="1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Ocean</a:t>
            </a:r>
            <a:r>
              <a:rPr lang="de-DE" sz="4400" b="0" i="0" baseline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 Engineering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de-DE" sz="4400" b="0" i="0" baseline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Prof.</a:t>
            </a:r>
            <a:r>
              <a:rPr lang="de-DE" sz="4400" b="0" i="0" dirty="0">
                <a:solidFill>
                  <a:srgbClr val="183B65"/>
                </a:solidFill>
                <a:latin typeface="+mj-lt"/>
                <a:cs typeface="Arial" panose="020B0604020202020204" pitchFamily="34" charset="0"/>
              </a:rPr>
              <a:t> Dr.-Ing. Robert Seifried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71074BE-502F-4694-9D2D-9E289323129E}"/>
              </a:ext>
            </a:extLst>
          </p:cNvPr>
          <p:cNvSpPr/>
          <p:nvPr userDrawn="1"/>
        </p:nvSpPr>
        <p:spPr>
          <a:xfrm>
            <a:off x="2" y="1"/>
            <a:ext cx="30265611" cy="6121143"/>
          </a:xfrm>
          <a:prstGeom prst="rect">
            <a:avLst/>
          </a:prstGeom>
          <a:solidFill>
            <a:srgbClr val="183B65"/>
          </a:solidFill>
          <a:ln>
            <a:solidFill>
              <a:srgbClr val="183B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146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0D1684-9F52-40B2-91B0-59167CA34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33"/>
          <a:stretch/>
        </p:blipFill>
        <p:spPr>
          <a:xfrm>
            <a:off x="415546" y="41019086"/>
            <a:ext cx="6584426" cy="1499402"/>
          </a:xfrm>
          <a:prstGeom prst="rect">
            <a:avLst/>
          </a:prstGeom>
        </p:spPr>
      </p:pic>
      <p:sp>
        <p:nvSpPr>
          <p:cNvPr id="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707759" y="7"/>
            <a:ext cx="26557855" cy="320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4000" tIns="36000" rIns="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 err="1"/>
              <a:t>Titelmasterformat</a:t>
            </a:r>
            <a:r>
              <a:rPr lang="en-US" altLang="de-DE" dirty="0"/>
              <a:t> </a:t>
            </a:r>
            <a:r>
              <a:rPr lang="en-US" altLang="de-DE" dirty="0" err="1"/>
              <a:t>durch</a:t>
            </a:r>
            <a:r>
              <a:rPr lang="en-US" altLang="de-DE" dirty="0"/>
              <a:t> </a:t>
            </a:r>
            <a:r>
              <a:rPr lang="en-US" altLang="de-DE" dirty="0" err="1"/>
              <a:t>Klicken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9536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/>
  <p:txStyles>
    <p:titleStyle>
      <a:lvl1pPr algn="l" defTabSz="2270628" rtl="0" eaLnBrk="1" latinLnBrk="0" hangingPunct="1">
        <a:spcBef>
          <a:spcPct val="0"/>
        </a:spcBef>
        <a:buNone/>
        <a:defRPr sz="5960" b="1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851485" indent="-851485" algn="l" defTabSz="2270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5960" kern="1200">
          <a:solidFill>
            <a:srgbClr val="183B65"/>
          </a:solidFill>
          <a:latin typeface="+mn-lt"/>
          <a:ea typeface="+mn-ea"/>
          <a:cs typeface="Arial" panose="020B0604020202020204" pitchFamily="34" charset="0"/>
        </a:defRPr>
      </a:lvl1pPr>
      <a:lvl2pPr marL="1844885" indent="-709571" algn="l" defTabSz="2270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4967" kern="1200">
          <a:solidFill>
            <a:srgbClr val="183B65"/>
          </a:solidFill>
          <a:latin typeface="+mn-lt"/>
          <a:ea typeface="+mn-ea"/>
          <a:cs typeface="Arial" panose="020B0604020202020204" pitchFamily="34" charset="0"/>
        </a:defRPr>
      </a:lvl2pPr>
      <a:lvl3pPr marL="2838285" indent="-567657" algn="l" defTabSz="2270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469" kern="1200">
          <a:solidFill>
            <a:srgbClr val="183B65"/>
          </a:solidFill>
          <a:latin typeface="+mn-lt"/>
          <a:ea typeface="+mn-ea"/>
          <a:cs typeface="Arial" panose="020B0604020202020204" pitchFamily="34" charset="0"/>
        </a:defRPr>
      </a:lvl3pPr>
      <a:lvl4pPr marL="3973599" indent="-567657" algn="l" defTabSz="2270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4469" kern="1200">
          <a:solidFill>
            <a:srgbClr val="183B65"/>
          </a:solidFill>
          <a:latin typeface="+mn-lt"/>
          <a:ea typeface="+mn-ea"/>
          <a:cs typeface="Arial" panose="020B0604020202020204" pitchFamily="34" charset="0"/>
        </a:defRPr>
      </a:lvl4pPr>
      <a:lvl5pPr marL="5108913" indent="-567657" algn="l" defTabSz="2270628" rtl="0" eaLnBrk="1" latinLnBrk="0" hangingPunct="1">
        <a:spcBef>
          <a:spcPct val="20000"/>
        </a:spcBef>
        <a:buFont typeface="Arial" panose="020B0604020202020204" pitchFamily="34" charset="0"/>
        <a:buChar char="»"/>
        <a:defRPr sz="4469" kern="1200">
          <a:solidFill>
            <a:srgbClr val="183B65"/>
          </a:solidFill>
          <a:latin typeface="+mn-lt"/>
          <a:ea typeface="+mn-ea"/>
          <a:cs typeface="Arial" panose="020B0604020202020204" pitchFamily="34" charset="0"/>
        </a:defRPr>
      </a:lvl5pPr>
      <a:lvl6pPr marL="6244227" indent="-567657" algn="l" defTabSz="2270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67" kern="1200">
          <a:solidFill>
            <a:schemeClr val="tx1"/>
          </a:solidFill>
          <a:latin typeface="+mn-lt"/>
          <a:ea typeface="+mn-ea"/>
          <a:cs typeface="+mn-cs"/>
        </a:defRPr>
      </a:lvl6pPr>
      <a:lvl7pPr marL="7379540" indent="-567657" algn="l" defTabSz="2270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67" kern="1200">
          <a:solidFill>
            <a:schemeClr val="tx1"/>
          </a:solidFill>
          <a:latin typeface="+mn-lt"/>
          <a:ea typeface="+mn-ea"/>
          <a:cs typeface="+mn-cs"/>
        </a:defRPr>
      </a:lvl7pPr>
      <a:lvl8pPr marL="8514854" indent="-567657" algn="l" defTabSz="2270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67" kern="1200">
          <a:solidFill>
            <a:schemeClr val="tx1"/>
          </a:solidFill>
          <a:latin typeface="+mn-lt"/>
          <a:ea typeface="+mn-ea"/>
          <a:cs typeface="+mn-cs"/>
        </a:defRPr>
      </a:lvl8pPr>
      <a:lvl9pPr marL="9650168" indent="-567657" algn="l" defTabSz="2270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4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628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942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1256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6570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1884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7197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2511" algn="l" defTabSz="2270628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.xml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65943-341D-4F69-9468-80C4EE37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8"/>
            <a:ext cx="30275215" cy="3200392"/>
          </a:xfrm>
        </p:spPr>
        <p:txBody>
          <a:bodyPr/>
          <a:lstStyle/>
          <a:p>
            <a:r>
              <a:rPr lang="en-US" sz="9000" dirty="0"/>
              <a:t>Controller and Localization </a:t>
            </a:r>
            <a:endParaRPr lang="de-DE" sz="9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9EB35-3486-4F52-8054-BF1A66566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517684" y="40944018"/>
            <a:ext cx="7476175" cy="1625276"/>
          </a:xfrm>
        </p:spPr>
        <p:txBody>
          <a:bodyPr/>
          <a:lstStyle/>
          <a:p>
            <a:endParaRPr lang="de-DE" dirty="0"/>
          </a:p>
          <a:p>
            <a:r>
              <a:rPr lang="en-US" sz="4800" dirty="0"/>
              <a:t>WS 2020/21</a:t>
            </a:r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29F06549-5336-4BA4-AC54-C8CBDDE1DDC2}"/>
              </a:ext>
            </a:extLst>
          </p:cNvPr>
          <p:cNvSpPr/>
          <p:nvPr/>
        </p:nvSpPr>
        <p:spPr>
          <a:xfrm>
            <a:off x="1351523" y="14654578"/>
            <a:ext cx="9802837" cy="889933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>
              <a:solidFill>
                <a:srgbClr val="183B65"/>
              </a:solidFill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A6A36D23-5520-4C71-A738-6B8BC17341A4}"/>
              </a:ext>
            </a:extLst>
          </p:cNvPr>
          <p:cNvSpPr/>
          <p:nvPr/>
        </p:nvSpPr>
        <p:spPr>
          <a:xfrm>
            <a:off x="18005584" y="21008918"/>
            <a:ext cx="11753333" cy="1200852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183B65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C37B6AB-B838-4E5E-9F36-ED99E9DADC2F}"/>
              </a:ext>
            </a:extLst>
          </p:cNvPr>
          <p:cNvSpPr txBox="1">
            <a:spLocks/>
          </p:cNvSpPr>
          <p:nvPr/>
        </p:nvSpPr>
        <p:spPr>
          <a:xfrm>
            <a:off x="468376" y="5250126"/>
            <a:ext cx="23289986" cy="827493"/>
          </a:xfrm>
          <a:prstGeom prst="rect">
            <a:avLst/>
          </a:prstGeom>
        </p:spPr>
        <p:txBody>
          <a:bodyPr>
            <a:normAutofit/>
          </a:bodyPr>
          <a:lstStyle>
            <a:lvl1pPr marL="851485" indent="-851485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960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44885" indent="-709571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967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2838285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469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3973599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469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108913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4469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244227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540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854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168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aseline="30000" dirty="0">
                <a:solidFill>
                  <a:schemeClr val="bg1"/>
                </a:solidFill>
              </a:rPr>
              <a:t>1</a:t>
            </a:r>
            <a:r>
              <a:rPr lang="en-AU" sz="3200" dirty="0">
                <a:solidFill>
                  <a:schemeClr val="bg1"/>
                </a:solidFill>
              </a:rPr>
              <a:t>Hamburg University of Technology, Hamburg, Germany, </a:t>
            </a:r>
            <a:r>
              <a:rPr lang="en-AU" sz="3200" baseline="30000" dirty="0">
                <a:solidFill>
                  <a:schemeClr val="bg1"/>
                </a:solidFill>
              </a:rPr>
              <a:t>2</a:t>
            </a:r>
            <a:r>
              <a:rPr lang="en-AU" sz="3200" dirty="0">
                <a:solidFill>
                  <a:schemeClr val="bg1"/>
                </a:solidFill>
              </a:rPr>
              <a:t>University of Hamburg, Hamburg, Germany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94B4F61-04EA-4CFC-9353-B02A3C388521}"/>
              </a:ext>
            </a:extLst>
          </p:cNvPr>
          <p:cNvSpPr txBox="1">
            <a:spLocks/>
          </p:cNvSpPr>
          <p:nvPr/>
        </p:nvSpPr>
        <p:spPr>
          <a:xfrm>
            <a:off x="468376" y="3178906"/>
            <a:ext cx="24734717" cy="13404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851485" indent="-851485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960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44885" indent="-709571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967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2838285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469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3973599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469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108913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4469" kern="1200">
                <a:solidFill>
                  <a:srgbClr val="183B65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244227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540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854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168" indent="-567657" algn="l" defTabSz="227062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9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600" dirty="0">
                <a:solidFill>
                  <a:schemeClr val="bg1"/>
                </a:solidFill>
              </a:rPr>
              <a:t>W</a:t>
            </a:r>
            <a:r>
              <a:rPr lang="en-AU" sz="5600" dirty="0">
                <a:solidFill>
                  <a:schemeClr val="bg1"/>
                </a:solidFill>
              </a:rPr>
              <a:t>e</a:t>
            </a:r>
            <a:r>
              <a:rPr lang="en-US" sz="5600" dirty="0">
                <a:solidFill>
                  <a:schemeClr val="bg1"/>
                </a:solidFill>
              </a:rPr>
              <a:t>t Whale: </a:t>
            </a:r>
            <a:r>
              <a:rPr lang="en-AU" sz="5600" dirty="0">
                <a:solidFill>
                  <a:schemeClr val="bg1"/>
                </a:solidFill>
              </a:rPr>
              <a:t> </a:t>
            </a:r>
            <a:r>
              <a:rPr lang="en-US" sz="5600" dirty="0">
                <a:solidFill>
                  <a:schemeClr val="bg1"/>
                </a:solidFill>
              </a:rPr>
              <a:t>Asan Adamanov</a:t>
            </a:r>
            <a:r>
              <a:rPr lang="en-AU" sz="5600" baseline="30000" dirty="0">
                <a:solidFill>
                  <a:schemeClr val="bg1"/>
                </a:solidFill>
              </a:rPr>
              <a:t>1</a:t>
            </a:r>
            <a:r>
              <a:rPr lang="en-AU" sz="5600" dirty="0">
                <a:solidFill>
                  <a:schemeClr val="bg1"/>
                </a:solidFill>
              </a:rPr>
              <a:t>, </a:t>
            </a:r>
            <a:r>
              <a:rPr lang="en-US" sz="5600" dirty="0">
                <a:solidFill>
                  <a:schemeClr val="bg1"/>
                </a:solidFill>
              </a:rPr>
              <a:t>Sven </a:t>
            </a:r>
            <a:r>
              <a:rPr lang="en-US" sz="5600" dirty="0" err="1">
                <a:solidFill>
                  <a:schemeClr val="bg1"/>
                </a:solidFill>
              </a:rPr>
              <a:t>Dierfeld</a:t>
            </a:r>
            <a:r>
              <a:rPr lang="en-AU" sz="5600" baseline="30000" dirty="0">
                <a:solidFill>
                  <a:schemeClr val="bg1"/>
                </a:solidFill>
              </a:rPr>
              <a:t>1</a:t>
            </a:r>
            <a:r>
              <a:rPr lang="en-AU" sz="5600" dirty="0">
                <a:solidFill>
                  <a:schemeClr val="bg1"/>
                </a:solidFill>
              </a:rPr>
              <a:t>, </a:t>
            </a:r>
            <a:r>
              <a:rPr lang="en-US" sz="5600" dirty="0">
                <a:solidFill>
                  <a:schemeClr val="bg1"/>
                </a:solidFill>
              </a:rPr>
              <a:t>Tolga Dirikgil</a:t>
            </a:r>
            <a:r>
              <a:rPr lang="en-US" sz="5600" baseline="30000" dirty="0">
                <a:solidFill>
                  <a:schemeClr val="bg1"/>
                </a:solidFill>
              </a:rPr>
              <a:t>1</a:t>
            </a:r>
            <a:r>
              <a:rPr lang="en-AU" sz="5600" dirty="0">
                <a:solidFill>
                  <a:schemeClr val="bg1"/>
                </a:solidFill>
              </a:rPr>
              <a:t>, </a:t>
            </a:r>
            <a:r>
              <a:rPr lang="en-US" sz="5600" dirty="0">
                <a:solidFill>
                  <a:schemeClr val="bg1"/>
                </a:solidFill>
              </a:rPr>
              <a:t>Jonathan </a:t>
            </a:r>
            <a:r>
              <a:rPr lang="en-US" sz="5600" dirty="0" err="1">
                <a:solidFill>
                  <a:schemeClr val="bg1"/>
                </a:solidFill>
              </a:rPr>
              <a:t>Hellwig</a:t>
            </a:r>
            <a:r>
              <a:rPr lang="en-AU" sz="5600" baseline="30000" dirty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endParaRPr lang="en-AU" sz="4800" baseline="30000" dirty="0">
              <a:solidFill>
                <a:schemeClr val="bg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857CBB9-EDE7-47AF-8A37-87C8EE3B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42" y="8670355"/>
            <a:ext cx="8845684" cy="513923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62D3894-0C1B-4D39-BEE2-72C4A4E5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740" y="7611614"/>
            <a:ext cx="5420173" cy="3929890"/>
          </a:xfrm>
          <a:prstGeom prst="rect">
            <a:avLst/>
          </a:prstGeom>
        </p:spPr>
      </p:pic>
      <p:cxnSp>
        <p:nvCxnSpPr>
          <p:cNvPr id="22" name="Gerade Verbindung 9">
            <a:extLst>
              <a:ext uri="{FF2B5EF4-FFF2-40B4-BE49-F238E27FC236}">
                <a16:creationId xmlns:a16="http://schemas.microsoft.com/office/drawing/2014/main" id="{B62098A7-A441-46AA-ABB2-AF2D6BE608E5}"/>
              </a:ext>
            </a:extLst>
          </p:cNvPr>
          <p:cNvCxnSpPr>
            <a:cxnSpLocks/>
          </p:cNvCxnSpPr>
          <p:nvPr/>
        </p:nvCxnSpPr>
        <p:spPr bwMode="auto">
          <a:xfrm>
            <a:off x="17487900" y="7010400"/>
            <a:ext cx="0" cy="33526663"/>
          </a:xfrm>
          <a:prstGeom prst="line">
            <a:avLst/>
          </a:prstGeom>
          <a:noFill/>
          <a:ln w="25400" cap="flat" cmpd="sng" algn="ctr">
            <a:solidFill>
              <a:srgbClr val="183B6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AB249C-5013-1C48-ADE7-CAFF8515DA7B}"/>
              </a:ext>
            </a:extLst>
          </p:cNvPr>
          <p:cNvSpPr txBox="1"/>
          <p:nvPr/>
        </p:nvSpPr>
        <p:spPr>
          <a:xfrm>
            <a:off x="41305714" y="197791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9AFD4-A1D2-7441-B2C5-310DA73DA725}"/>
              </a:ext>
            </a:extLst>
          </p:cNvPr>
          <p:cNvSpPr txBox="1"/>
          <p:nvPr/>
        </p:nvSpPr>
        <p:spPr>
          <a:xfrm>
            <a:off x="4263180" y="6141176"/>
            <a:ext cx="73855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Localization</a:t>
            </a:r>
            <a:endParaRPr lang="en-DE" sz="8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B25906B-1F29-C245-95E2-DD022E172CBB}"/>
              </a:ext>
            </a:extLst>
          </p:cNvPr>
          <p:cNvSpPr/>
          <p:nvPr/>
        </p:nvSpPr>
        <p:spPr>
          <a:xfrm>
            <a:off x="6115851" y="16516842"/>
            <a:ext cx="274180" cy="543796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378CE7-0397-C14C-8B5D-399AC48EB1D2}"/>
              </a:ext>
            </a:extLst>
          </p:cNvPr>
          <p:cNvSpPr/>
          <p:nvPr/>
        </p:nvSpPr>
        <p:spPr>
          <a:xfrm rot="10800000" flipH="1" flipV="1">
            <a:off x="5618255" y="19022698"/>
            <a:ext cx="1269369" cy="72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KF</a:t>
            </a:r>
            <a:endParaRPr lang="en-DE" sz="3200" dirty="0"/>
          </a:p>
        </p:txBody>
      </p:sp>
      <p:pic>
        <p:nvPicPr>
          <p:cNvPr id="42" name="Graphic 42" descr="Funny face with solid fill">
            <a:extLst>
              <a:ext uri="{FF2B5EF4-FFF2-40B4-BE49-F238E27FC236}">
                <a16:creationId xmlns:a16="http://schemas.microsoft.com/office/drawing/2014/main" id="{6901D281-C90E-3A48-90C1-D844E4162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15006" y="22579529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2F2F277-BD7A-9440-88EC-D0F8697ED3FF}"/>
              </a:ext>
            </a:extLst>
          </p:cNvPr>
          <p:cNvSpPr txBox="1"/>
          <p:nvPr/>
        </p:nvSpPr>
        <p:spPr>
          <a:xfrm>
            <a:off x="14283514" y="1911822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D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DBC145-0E40-5B49-8FA3-4B1B9531E340}"/>
              </a:ext>
            </a:extLst>
          </p:cNvPr>
          <p:cNvSpPr txBox="1"/>
          <p:nvPr/>
        </p:nvSpPr>
        <p:spPr>
          <a:xfrm>
            <a:off x="21303856" y="19837438"/>
            <a:ext cx="7657395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Controller</a:t>
            </a:r>
            <a:endParaRPr lang="en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19">
                <a:extLst>
                  <a:ext uri="{FF2B5EF4-FFF2-40B4-BE49-F238E27FC236}">
                    <a16:creationId xmlns:a16="http://schemas.microsoft.com/office/drawing/2014/main" id="{EDEE8094-DFF8-4D16-9DD2-A0CD10B1EAE1}"/>
                  </a:ext>
                </a:extLst>
              </p:cNvPr>
              <p:cNvSpPr txBox="1"/>
              <p:nvPr/>
            </p:nvSpPr>
            <p:spPr>
              <a:xfrm>
                <a:off x="2611390" y="14910830"/>
                <a:ext cx="7385591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2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Tag to ROV distances &amp; with pressure calculated depth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DE" sz="32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sz="32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de-DE" sz="32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sz="32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de-DE" sz="32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sz="32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de-DE" sz="32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32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sz="32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de-DE" sz="32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𝒅𝒆𝒑𝒕𝒉</m:t>
                    </m:r>
                  </m:oMath>
                </a14:m>
                <a:endParaRPr lang="en-DE" sz="32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9" name="TextBox 19">
                <a:extLst>
                  <a:ext uri="{FF2B5EF4-FFF2-40B4-BE49-F238E27FC236}">
                    <a16:creationId xmlns:a16="http://schemas.microsoft.com/office/drawing/2014/main" id="{EDEE8094-DFF8-4D16-9DD2-A0CD10B1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90" y="14910830"/>
                <a:ext cx="7385591" cy="1569660"/>
              </a:xfrm>
              <a:prstGeom prst="rect">
                <a:avLst/>
              </a:prstGeom>
              <a:blipFill>
                <a:blip r:embed="rId7"/>
                <a:stretch>
                  <a:fillRect t="-5837" b="-140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row: Down 24">
            <a:extLst>
              <a:ext uri="{FF2B5EF4-FFF2-40B4-BE49-F238E27FC236}">
                <a16:creationId xmlns:a16="http://schemas.microsoft.com/office/drawing/2014/main" id="{3D10CC7B-3BF6-4372-8BB7-80E87F29C5D8}"/>
              </a:ext>
            </a:extLst>
          </p:cNvPr>
          <p:cNvSpPr/>
          <p:nvPr/>
        </p:nvSpPr>
        <p:spPr>
          <a:xfrm>
            <a:off x="6115850" y="18040660"/>
            <a:ext cx="274180" cy="917720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30">
            <a:extLst>
              <a:ext uri="{FF2B5EF4-FFF2-40B4-BE49-F238E27FC236}">
                <a16:creationId xmlns:a16="http://schemas.microsoft.com/office/drawing/2014/main" id="{D15A817B-D86D-4967-87D2-4ABB4D4FD009}"/>
              </a:ext>
            </a:extLst>
          </p:cNvPr>
          <p:cNvSpPr/>
          <p:nvPr/>
        </p:nvSpPr>
        <p:spPr>
          <a:xfrm rot="10800000" flipH="1" flipV="1">
            <a:off x="5326216" y="17214180"/>
            <a:ext cx="1853450" cy="74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LSE</a:t>
            </a:r>
            <a:endParaRPr lang="en-DE" sz="3200" dirty="0"/>
          </a:p>
        </p:txBody>
      </p:sp>
      <p:sp>
        <p:nvSpPr>
          <p:cNvPr id="68" name="Rectangle 32">
            <a:extLst>
              <a:ext uri="{FF2B5EF4-FFF2-40B4-BE49-F238E27FC236}">
                <a16:creationId xmlns:a16="http://schemas.microsoft.com/office/drawing/2014/main" id="{CA369A92-4EB8-42B7-AF55-3B2E75A9F31E}"/>
              </a:ext>
            </a:extLst>
          </p:cNvPr>
          <p:cNvSpPr/>
          <p:nvPr/>
        </p:nvSpPr>
        <p:spPr>
          <a:xfrm rot="10800000" flipH="1" flipV="1">
            <a:off x="5029948" y="20525154"/>
            <a:ext cx="2446625" cy="63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Evaluation</a:t>
            </a:r>
            <a:endParaRPr lang="en-DE" sz="3200" dirty="0"/>
          </a:p>
        </p:txBody>
      </p:sp>
      <p:sp>
        <p:nvSpPr>
          <p:cNvPr id="69" name="Arrow: Down 24">
            <a:extLst>
              <a:ext uri="{FF2B5EF4-FFF2-40B4-BE49-F238E27FC236}">
                <a16:creationId xmlns:a16="http://schemas.microsoft.com/office/drawing/2014/main" id="{DE732E5C-CDFD-4A80-928A-29DE3EACFB47}"/>
              </a:ext>
            </a:extLst>
          </p:cNvPr>
          <p:cNvSpPr/>
          <p:nvPr/>
        </p:nvSpPr>
        <p:spPr>
          <a:xfrm>
            <a:off x="6115850" y="19827386"/>
            <a:ext cx="274180" cy="543796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Arrow: Down 24">
            <a:extLst>
              <a:ext uri="{FF2B5EF4-FFF2-40B4-BE49-F238E27FC236}">
                <a16:creationId xmlns:a16="http://schemas.microsoft.com/office/drawing/2014/main" id="{112DA5F2-CA94-4608-9940-B7241CC5FC93}"/>
              </a:ext>
            </a:extLst>
          </p:cNvPr>
          <p:cNvSpPr/>
          <p:nvPr/>
        </p:nvSpPr>
        <p:spPr>
          <a:xfrm rot="1601455">
            <a:off x="7744989" y="18462452"/>
            <a:ext cx="274180" cy="1389951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CCFAD6-7DA3-804F-9E79-C218DA3D401F}"/>
              </a:ext>
            </a:extLst>
          </p:cNvPr>
          <p:cNvSpPr/>
          <p:nvPr/>
        </p:nvSpPr>
        <p:spPr>
          <a:xfrm rot="10800000" flipH="1" flipV="1">
            <a:off x="7742841" y="17964906"/>
            <a:ext cx="1702453" cy="75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EKF</a:t>
            </a:r>
            <a:endParaRPr lang="en-DE" sz="3200" dirty="0"/>
          </a:p>
        </p:txBody>
      </p:sp>
      <p:sp>
        <p:nvSpPr>
          <p:cNvPr id="71" name="Arrow: Down 24">
            <a:extLst>
              <a:ext uri="{FF2B5EF4-FFF2-40B4-BE49-F238E27FC236}">
                <a16:creationId xmlns:a16="http://schemas.microsoft.com/office/drawing/2014/main" id="{093C1A21-E1AA-4CD2-890F-9EF28628156A}"/>
              </a:ext>
            </a:extLst>
          </p:cNvPr>
          <p:cNvSpPr/>
          <p:nvPr/>
        </p:nvSpPr>
        <p:spPr>
          <a:xfrm rot="19998545" flipH="1">
            <a:off x="4458208" y="18462452"/>
            <a:ext cx="274180" cy="1389951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1CDEBFBE-72CA-4349-BF25-0F020A2F0AA9}"/>
              </a:ext>
            </a:extLst>
          </p:cNvPr>
          <p:cNvSpPr/>
          <p:nvPr/>
        </p:nvSpPr>
        <p:spPr>
          <a:xfrm rot="10800000" flipH="1" flipV="1">
            <a:off x="2909592" y="17957087"/>
            <a:ext cx="1853450" cy="74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LSE</a:t>
            </a:r>
            <a:endParaRPr lang="en-DE" sz="3200" dirty="0"/>
          </a:p>
        </p:txBody>
      </p:sp>
      <p:sp>
        <p:nvSpPr>
          <p:cNvPr id="72" name="Arrow: Down 24">
            <a:extLst>
              <a:ext uri="{FF2B5EF4-FFF2-40B4-BE49-F238E27FC236}">
                <a16:creationId xmlns:a16="http://schemas.microsoft.com/office/drawing/2014/main" id="{B8CC8542-D1DD-404D-9809-B8033E722980}"/>
              </a:ext>
            </a:extLst>
          </p:cNvPr>
          <p:cNvSpPr/>
          <p:nvPr/>
        </p:nvSpPr>
        <p:spPr>
          <a:xfrm rot="19998545" flipH="1">
            <a:off x="7881583" y="16475813"/>
            <a:ext cx="274180" cy="1389951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Arrow: Down 24">
            <a:extLst>
              <a:ext uri="{FF2B5EF4-FFF2-40B4-BE49-F238E27FC236}">
                <a16:creationId xmlns:a16="http://schemas.microsoft.com/office/drawing/2014/main" id="{C9E687C6-6E9F-42F1-9A81-03E7B7AA12A7}"/>
              </a:ext>
            </a:extLst>
          </p:cNvPr>
          <p:cNvSpPr/>
          <p:nvPr/>
        </p:nvSpPr>
        <p:spPr>
          <a:xfrm rot="1601455">
            <a:off x="4330683" y="16519204"/>
            <a:ext cx="274180" cy="1389951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9C89518D-2B88-44F7-9E0B-67F598BFDD8B}"/>
              </a:ext>
            </a:extLst>
          </p:cNvPr>
          <p:cNvSpPr/>
          <p:nvPr/>
        </p:nvSpPr>
        <p:spPr>
          <a:xfrm rot="10800000" flipH="1" flipV="1">
            <a:off x="2339996" y="22126440"/>
            <a:ext cx="2446625" cy="6391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Method</a:t>
            </a:r>
            <a:endParaRPr lang="en-DE" sz="3200" dirty="0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D65F00B9-1E85-4E35-BE4C-F7D4BB4BF358}"/>
              </a:ext>
            </a:extLst>
          </p:cNvPr>
          <p:cNvSpPr/>
          <p:nvPr/>
        </p:nvSpPr>
        <p:spPr>
          <a:xfrm rot="10800000" flipH="1" flipV="1">
            <a:off x="6769913" y="22126440"/>
            <a:ext cx="3670329" cy="6391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Current Position</a:t>
            </a:r>
            <a:endParaRPr lang="en-DE" sz="3200" dirty="0"/>
          </a:p>
        </p:txBody>
      </p:sp>
      <p:pic>
        <p:nvPicPr>
          <p:cNvPr id="15" name="Grafik 14" descr="Krone">
            <a:extLst>
              <a:ext uri="{FF2B5EF4-FFF2-40B4-BE49-F238E27FC236}">
                <a16:creationId xmlns:a16="http://schemas.microsoft.com/office/drawing/2014/main" id="{2D1C94E5-414F-4E69-A34B-67E977583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91508">
            <a:off x="1938272" y="21469009"/>
            <a:ext cx="914400" cy="914400"/>
          </a:xfrm>
          <a:prstGeom prst="rect">
            <a:avLst/>
          </a:prstGeom>
        </p:spPr>
      </p:pic>
      <p:sp>
        <p:nvSpPr>
          <p:cNvPr id="76" name="Arrow: Down 24">
            <a:extLst>
              <a:ext uri="{FF2B5EF4-FFF2-40B4-BE49-F238E27FC236}">
                <a16:creationId xmlns:a16="http://schemas.microsoft.com/office/drawing/2014/main" id="{8BD94E23-31AD-4364-AC9B-42A1970CB919}"/>
              </a:ext>
            </a:extLst>
          </p:cNvPr>
          <p:cNvSpPr/>
          <p:nvPr/>
        </p:nvSpPr>
        <p:spPr>
          <a:xfrm rot="16200000" flipH="1">
            <a:off x="5641177" y="21751043"/>
            <a:ext cx="274180" cy="1389951"/>
          </a:xfrm>
          <a:prstGeom prst="downArrow">
            <a:avLst>
              <a:gd name="adj1" fmla="val 50000"/>
              <a:gd name="adj2" fmla="val 14094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4C908F5B-9FB0-4BA7-BEC0-C329751F4AD7}"/>
                  </a:ext>
                </a:extLst>
              </p:cNvPr>
              <p:cNvSpPr txBox="1"/>
              <p:nvPr/>
            </p:nvSpPr>
            <p:spPr>
              <a:xfrm>
                <a:off x="6345162" y="18062952"/>
                <a:ext cx="406100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4C908F5B-9FB0-4BA7-BEC0-C329751F4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62" y="18062952"/>
                <a:ext cx="406100" cy="622735"/>
              </a:xfrm>
              <a:prstGeom prst="rect">
                <a:avLst/>
              </a:prstGeom>
              <a:blipFill>
                <a:blip r:embed="rId10"/>
                <a:stretch>
                  <a:fillRect r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05CDC04-73C4-4FEB-8B0A-E1F70423F015}"/>
              </a:ext>
            </a:extLst>
          </p:cNvPr>
          <p:cNvGrpSpPr/>
          <p:nvPr/>
        </p:nvGrpSpPr>
        <p:grpSpPr>
          <a:xfrm>
            <a:off x="11625862" y="19593289"/>
            <a:ext cx="5212251" cy="5016111"/>
            <a:chOff x="24169826" y="9205967"/>
            <a:chExt cx="5212251" cy="5016111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E7E9809E-D476-43E6-A5A7-CCB39DFA7BD8}"/>
                </a:ext>
              </a:extLst>
            </p:cNvPr>
            <p:cNvSpPr/>
            <p:nvPr/>
          </p:nvSpPr>
          <p:spPr>
            <a:xfrm>
              <a:off x="24309395" y="9205967"/>
              <a:ext cx="5072682" cy="501611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Box 46">
              <a:extLst>
                <a:ext uri="{FF2B5EF4-FFF2-40B4-BE49-F238E27FC236}">
                  <a16:creationId xmlns:a16="http://schemas.microsoft.com/office/drawing/2014/main" id="{26CDFB9C-F558-4978-8AB6-BA9B0AFF9EB7}"/>
                </a:ext>
              </a:extLst>
            </p:cNvPr>
            <p:cNvSpPr txBox="1"/>
            <p:nvPr/>
          </p:nvSpPr>
          <p:spPr>
            <a:xfrm>
              <a:off x="25080275" y="9465143"/>
              <a:ext cx="39870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600" dirty="0">
                  <a:solidFill>
                    <a:schemeClr val="bg1"/>
                  </a:solidFill>
                </a:rPr>
                <a:t>Least Square </a:t>
              </a:r>
            </a:p>
            <a:p>
              <a:pPr algn="l"/>
              <a:r>
                <a:rPr lang="en-US" sz="3600" dirty="0">
                  <a:solidFill>
                    <a:schemeClr val="bg1"/>
                  </a:solidFill>
                </a:rPr>
                <a:t>Estimation (LSE)</a:t>
              </a:r>
              <a:endParaRPr lang="en-DE" sz="3600" dirty="0">
                <a:solidFill>
                  <a:schemeClr val="bg1"/>
                </a:solidFill>
              </a:endParaRPr>
            </a:p>
          </p:txBody>
        </p:sp>
        <p:sp>
          <p:nvSpPr>
            <p:cNvPr id="79" name="Flussdiagramm: Alternativer Prozess 78">
              <a:extLst>
                <a:ext uri="{FF2B5EF4-FFF2-40B4-BE49-F238E27FC236}">
                  <a16:creationId xmlns:a16="http://schemas.microsoft.com/office/drawing/2014/main" id="{49DA9726-F02E-45D0-A410-25CD572BF304}"/>
                </a:ext>
              </a:extLst>
            </p:cNvPr>
            <p:cNvSpPr/>
            <p:nvPr/>
          </p:nvSpPr>
          <p:spPr>
            <a:xfrm>
              <a:off x="24725143" y="10796277"/>
              <a:ext cx="4261456" cy="1246967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C227AD67-5D60-4DD3-8777-B6C68A37DDEF}"/>
                    </a:ext>
                  </a:extLst>
                </p:cNvPr>
                <p:cNvSpPr txBox="1"/>
                <p:nvPr/>
              </p:nvSpPr>
              <p:spPr>
                <a:xfrm>
                  <a:off x="24169826" y="10917154"/>
                  <a:ext cx="3363659" cy="1005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C227AD67-5D60-4DD3-8777-B6C68A37D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9826" y="10917154"/>
                  <a:ext cx="3363659" cy="10052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Flussdiagramm: Alternativer Prozess 79">
              <a:extLst>
                <a:ext uri="{FF2B5EF4-FFF2-40B4-BE49-F238E27FC236}">
                  <a16:creationId xmlns:a16="http://schemas.microsoft.com/office/drawing/2014/main" id="{93B78894-623E-45EF-A253-5C4CA252C00D}"/>
                </a:ext>
              </a:extLst>
            </p:cNvPr>
            <p:cNvSpPr/>
            <p:nvPr/>
          </p:nvSpPr>
          <p:spPr>
            <a:xfrm>
              <a:off x="24724882" y="12377096"/>
              <a:ext cx="4261717" cy="1246967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048EC746-2672-4941-83AA-76EC0108B4D8}"/>
                    </a:ext>
                  </a:extLst>
                </p:cNvPr>
                <p:cNvSpPr txBox="1"/>
                <p:nvPr/>
              </p:nvSpPr>
              <p:spPr>
                <a:xfrm>
                  <a:off x="24538731" y="12482199"/>
                  <a:ext cx="4528587" cy="10367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de-D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de-D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de-DE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048EC746-2672-4941-83AA-76EC0108B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8731" y="12482199"/>
                  <a:ext cx="4528587" cy="103675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BC9E2A0E-5A88-4573-8E3B-F4402D70502F}"/>
              </a:ext>
            </a:extLst>
          </p:cNvPr>
          <p:cNvGrpSpPr/>
          <p:nvPr/>
        </p:nvGrpSpPr>
        <p:grpSpPr>
          <a:xfrm>
            <a:off x="346605" y="24448783"/>
            <a:ext cx="12403214" cy="17126129"/>
            <a:chOff x="17780222" y="14756475"/>
            <a:chExt cx="12403214" cy="17126129"/>
          </a:xfrm>
        </p:grpSpPr>
        <p:sp>
          <p:nvSpPr>
            <p:cNvPr id="28" name="Inhaltsplatzhalter 2">
              <a:extLst>
                <a:ext uri="{FF2B5EF4-FFF2-40B4-BE49-F238E27FC236}">
                  <a16:creationId xmlns:a16="http://schemas.microsoft.com/office/drawing/2014/main" id="{B62847DD-D174-4AAD-8C1C-D7243B67AD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87279" y="27533187"/>
              <a:ext cx="6338164" cy="434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851485" indent="-851485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rgbClr val="183B65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1844885" indent="-709571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4967" kern="1200">
                  <a:solidFill>
                    <a:srgbClr val="183B65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2838285" indent="-567657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469" kern="1200">
                  <a:solidFill>
                    <a:srgbClr val="183B65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3973599" indent="-567657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4469" kern="1200">
                  <a:solidFill>
                    <a:srgbClr val="183B65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5108913" indent="-567657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4469" kern="1200">
                  <a:solidFill>
                    <a:srgbClr val="183B65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6244227" indent="-567657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9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79540" indent="-567657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9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14854" indent="-567657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9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0168" indent="-567657" algn="l" defTabSz="2270628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9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4000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F496441B-6312-4661-ABE3-76CD07800306}"/>
                    </a:ext>
                  </a:extLst>
                </p14:cNvPr>
                <p14:cNvContentPartPr/>
                <p14:nvPr/>
              </p14:nvContentPartPr>
              <p14:xfrm>
                <a:off x="26715013" y="26516171"/>
                <a:ext cx="41760" cy="828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F496441B-6312-4661-ABE3-76CD078003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06013" y="26507171"/>
                  <a:ext cx="59400" cy="25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46BBA151-8676-4B3C-BBB5-762C6DD3678A}"/>
                </a:ext>
              </a:extLst>
            </p:cNvPr>
            <p:cNvSpPr/>
            <p:nvPr/>
          </p:nvSpPr>
          <p:spPr>
            <a:xfrm>
              <a:off x="17780222" y="14756475"/>
              <a:ext cx="12333183" cy="1608828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</a:t>
              </a:r>
            </a:p>
          </p:txBody>
        </p:sp>
        <p:sp>
          <p:nvSpPr>
            <p:cNvPr id="98" name="TextBox 46">
              <a:extLst>
                <a:ext uri="{FF2B5EF4-FFF2-40B4-BE49-F238E27FC236}">
                  <a16:creationId xmlns:a16="http://schemas.microsoft.com/office/drawing/2014/main" id="{5409ADBB-949A-4197-9C11-8E37CE7DF3D9}"/>
                </a:ext>
              </a:extLst>
            </p:cNvPr>
            <p:cNvSpPr txBox="1"/>
            <p:nvPr/>
          </p:nvSpPr>
          <p:spPr>
            <a:xfrm>
              <a:off x="19033073" y="14995176"/>
              <a:ext cx="4542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600" dirty="0">
                  <a:solidFill>
                    <a:schemeClr val="bg1"/>
                  </a:solidFill>
                </a:rPr>
                <a:t>Kalman Filter (KF)</a:t>
              </a:r>
              <a:endParaRPr lang="en-DE" sz="3600" dirty="0">
                <a:solidFill>
                  <a:schemeClr val="bg1"/>
                </a:solidFill>
              </a:endParaRPr>
            </a:p>
          </p:txBody>
        </p:sp>
        <p:sp>
          <p:nvSpPr>
            <p:cNvPr id="99" name="Flussdiagramm: Alternativer Prozess 98">
              <a:extLst>
                <a:ext uri="{FF2B5EF4-FFF2-40B4-BE49-F238E27FC236}">
                  <a16:creationId xmlns:a16="http://schemas.microsoft.com/office/drawing/2014/main" id="{033BC36D-2AF7-4BF9-9DF0-014636C38292}"/>
                </a:ext>
              </a:extLst>
            </p:cNvPr>
            <p:cNvSpPr/>
            <p:nvPr/>
          </p:nvSpPr>
          <p:spPr>
            <a:xfrm>
              <a:off x="18505021" y="16204872"/>
              <a:ext cx="4777828" cy="124595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0" name="Flussdiagramm: Alternativer Prozess 99">
              <a:extLst>
                <a:ext uri="{FF2B5EF4-FFF2-40B4-BE49-F238E27FC236}">
                  <a16:creationId xmlns:a16="http://schemas.microsoft.com/office/drawing/2014/main" id="{C4AE5E5A-440F-4F7A-B295-ECE1346A2C9B}"/>
                </a:ext>
              </a:extLst>
            </p:cNvPr>
            <p:cNvSpPr/>
            <p:nvPr/>
          </p:nvSpPr>
          <p:spPr>
            <a:xfrm>
              <a:off x="18505021" y="18306084"/>
              <a:ext cx="4781151" cy="2875833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TextBox 46">
              <a:extLst>
                <a:ext uri="{FF2B5EF4-FFF2-40B4-BE49-F238E27FC236}">
                  <a16:creationId xmlns:a16="http://schemas.microsoft.com/office/drawing/2014/main" id="{094C7E80-D538-4FB9-8AB9-A56BDB117AF5}"/>
                </a:ext>
              </a:extLst>
            </p:cNvPr>
            <p:cNvSpPr txBox="1"/>
            <p:nvPr/>
          </p:nvSpPr>
          <p:spPr>
            <a:xfrm>
              <a:off x="18883321" y="15698445"/>
              <a:ext cx="4542928" cy="581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Prediction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80FF3863-5ED7-4AD4-AC77-E77EA6A62608}"/>
                    </a:ext>
                  </a:extLst>
                </p:cNvPr>
                <p:cNvSpPr txBox="1"/>
                <p:nvPr/>
              </p:nvSpPr>
              <p:spPr>
                <a:xfrm>
                  <a:off x="18854331" y="16379537"/>
                  <a:ext cx="174443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80FF3863-5ED7-4AD4-AC77-E77EA6A62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4331" y="16379537"/>
                  <a:ext cx="174443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B9EC5893-4416-4ABC-A44C-C447F799AB67}"/>
                    </a:ext>
                  </a:extLst>
                </p:cNvPr>
                <p:cNvSpPr txBox="1"/>
                <p:nvPr/>
              </p:nvSpPr>
              <p:spPr>
                <a:xfrm>
                  <a:off x="18690231" y="16893120"/>
                  <a:ext cx="24402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B9EC5893-4416-4ABC-A44C-C447F799A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0231" y="16893120"/>
                  <a:ext cx="244029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11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CF5D7B3E-EAF0-4860-A55B-21909CEBD548}"/>
                    </a:ext>
                  </a:extLst>
                </p:cNvPr>
                <p:cNvSpPr txBox="1"/>
                <p:nvPr/>
              </p:nvSpPr>
              <p:spPr>
                <a:xfrm>
                  <a:off x="18742559" y="18418986"/>
                  <a:ext cx="24402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CF5D7B3E-EAF0-4860-A55B-21909CEBD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2559" y="18418986"/>
                  <a:ext cx="2440298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7705EA25-4FC4-44BE-BD0A-D34A9595DE8C}"/>
                    </a:ext>
                  </a:extLst>
                </p:cNvPr>
                <p:cNvSpPr txBox="1"/>
                <p:nvPr/>
              </p:nvSpPr>
              <p:spPr>
                <a:xfrm>
                  <a:off x="18617612" y="18963919"/>
                  <a:ext cx="3123829" cy="369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7705EA25-4FC4-44BE-BD0A-D34A9595D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17612" y="18963919"/>
                  <a:ext cx="3123829" cy="369331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feld 93">
                  <a:extLst>
                    <a:ext uri="{FF2B5EF4-FFF2-40B4-BE49-F238E27FC236}">
                      <a16:creationId xmlns:a16="http://schemas.microsoft.com/office/drawing/2014/main" id="{CC416951-FD8F-4B7C-BD1A-143BB3D4DFE3}"/>
                    </a:ext>
                  </a:extLst>
                </p:cNvPr>
                <p:cNvSpPr txBox="1"/>
                <p:nvPr/>
              </p:nvSpPr>
              <p:spPr>
                <a:xfrm>
                  <a:off x="19033073" y="19514163"/>
                  <a:ext cx="197831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94" name="Textfeld 93">
                  <a:extLst>
                    <a:ext uri="{FF2B5EF4-FFF2-40B4-BE49-F238E27FC236}">
                      <a16:creationId xmlns:a16="http://schemas.microsoft.com/office/drawing/2014/main" id="{CC416951-FD8F-4B7C-BD1A-143BB3D4D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3073" y="19514163"/>
                  <a:ext cx="197831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83E688FB-D261-40E5-911D-01B2ABA34DB5}"/>
                    </a:ext>
                  </a:extLst>
                </p:cNvPr>
                <p:cNvSpPr txBox="1"/>
                <p:nvPr/>
              </p:nvSpPr>
              <p:spPr>
                <a:xfrm>
                  <a:off x="18755443" y="19991085"/>
                  <a:ext cx="24402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𝐾𝑦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83E688FB-D261-40E5-911D-01B2ABA3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5443" y="19991085"/>
                  <a:ext cx="2440298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606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F4E2EC86-8C96-45CD-A1CC-C5D53E8C379A}"/>
                    </a:ext>
                  </a:extLst>
                </p:cNvPr>
                <p:cNvSpPr txBox="1"/>
                <p:nvPr/>
              </p:nvSpPr>
              <p:spPr>
                <a:xfrm>
                  <a:off x="18739922" y="20519953"/>
                  <a:ext cx="2874720" cy="369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𝐾𝐻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F4E2EC86-8C96-45CD-A1CC-C5D53E8C3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9922" y="20519953"/>
                  <a:ext cx="2874720" cy="369331"/>
                </a:xfrm>
                <a:prstGeom prst="rect">
                  <a:avLst/>
                </a:prstGeom>
                <a:blipFill>
                  <a:blip r:embed="rId2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TextBox 46">
              <a:extLst>
                <a:ext uri="{FF2B5EF4-FFF2-40B4-BE49-F238E27FC236}">
                  <a16:creationId xmlns:a16="http://schemas.microsoft.com/office/drawing/2014/main" id="{1B342D75-74F7-4502-AAAB-B43B72F30800}"/>
                </a:ext>
              </a:extLst>
            </p:cNvPr>
            <p:cNvSpPr txBox="1"/>
            <p:nvPr/>
          </p:nvSpPr>
          <p:spPr>
            <a:xfrm>
              <a:off x="18883321" y="17776017"/>
              <a:ext cx="4256130" cy="59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Measurement update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46">
              <a:extLst>
                <a:ext uri="{FF2B5EF4-FFF2-40B4-BE49-F238E27FC236}">
                  <a16:creationId xmlns:a16="http://schemas.microsoft.com/office/drawing/2014/main" id="{2AEA29CD-0744-482A-9B08-009CA0AC08D2}"/>
                </a:ext>
              </a:extLst>
            </p:cNvPr>
            <p:cNvSpPr txBox="1"/>
            <p:nvPr/>
          </p:nvSpPr>
          <p:spPr>
            <a:xfrm>
              <a:off x="23503215" y="15003486"/>
              <a:ext cx="6680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600" dirty="0">
                  <a:solidFill>
                    <a:schemeClr val="bg1"/>
                  </a:solidFill>
                </a:rPr>
                <a:t>Extended Kalman Filter (EKF)</a:t>
              </a:r>
              <a:endParaRPr lang="en-DE" sz="3600" dirty="0">
                <a:solidFill>
                  <a:schemeClr val="bg1"/>
                </a:solidFill>
              </a:endParaRPr>
            </a:p>
          </p:txBody>
        </p:sp>
        <p:sp>
          <p:nvSpPr>
            <p:cNvPr id="105" name="Flussdiagramm: Alternativer Prozess 104">
              <a:extLst>
                <a:ext uri="{FF2B5EF4-FFF2-40B4-BE49-F238E27FC236}">
                  <a16:creationId xmlns:a16="http://schemas.microsoft.com/office/drawing/2014/main" id="{C4016312-411B-4E3E-9715-B0FF4277A9D1}"/>
                </a:ext>
              </a:extLst>
            </p:cNvPr>
            <p:cNvSpPr/>
            <p:nvPr/>
          </p:nvSpPr>
          <p:spPr>
            <a:xfrm>
              <a:off x="24456074" y="16203864"/>
              <a:ext cx="4777828" cy="1246967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Flussdiagramm: Alternativer Prozess 105">
              <a:extLst>
                <a:ext uri="{FF2B5EF4-FFF2-40B4-BE49-F238E27FC236}">
                  <a16:creationId xmlns:a16="http://schemas.microsoft.com/office/drawing/2014/main" id="{8D62C503-003A-45F8-A0A8-7553F3D7BDAB}"/>
                </a:ext>
              </a:extLst>
            </p:cNvPr>
            <p:cNvSpPr/>
            <p:nvPr/>
          </p:nvSpPr>
          <p:spPr>
            <a:xfrm>
              <a:off x="24452751" y="18280508"/>
              <a:ext cx="4781151" cy="290140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5F505B26-0CB8-4FA6-B052-EE9974F80CA8}"/>
                    </a:ext>
                  </a:extLst>
                </p:cNvPr>
                <p:cNvSpPr txBox="1"/>
                <p:nvPr/>
              </p:nvSpPr>
              <p:spPr>
                <a:xfrm>
                  <a:off x="24892354" y="16374510"/>
                  <a:ext cx="3221805" cy="3785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5F505B26-0CB8-4FA6-B052-EE9974F8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2354" y="16374510"/>
                  <a:ext cx="3221805" cy="378544"/>
                </a:xfrm>
                <a:prstGeom prst="rect">
                  <a:avLst/>
                </a:prstGeom>
                <a:blipFill>
                  <a:blip r:embed="rId22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99623420-7618-44D3-872E-9EA04E2BDFBD}"/>
                    </a:ext>
                  </a:extLst>
                </p:cNvPr>
                <p:cNvSpPr txBox="1"/>
                <p:nvPr/>
              </p:nvSpPr>
              <p:spPr>
                <a:xfrm>
                  <a:off x="24740432" y="16893120"/>
                  <a:ext cx="24402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99623420-7618-44D3-872E-9EA04E2BD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0432" y="16893120"/>
                  <a:ext cx="244029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11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feld 108">
                  <a:extLst>
                    <a:ext uri="{FF2B5EF4-FFF2-40B4-BE49-F238E27FC236}">
                      <a16:creationId xmlns:a16="http://schemas.microsoft.com/office/drawing/2014/main" id="{E86F1CB7-DDFF-4F5C-A87B-E2D8B249FD92}"/>
                    </a:ext>
                  </a:extLst>
                </p:cNvPr>
                <p:cNvSpPr txBox="1"/>
                <p:nvPr/>
              </p:nvSpPr>
              <p:spPr>
                <a:xfrm>
                  <a:off x="24614725" y="18397664"/>
                  <a:ext cx="2440298" cy="4010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09" name="Textfeld 108">
                  <a:extLst>
                    <a:ext uri="{FF2B5EF4-FFF2-40B4-BE49-F238E27FC236}">
                      <a16:creationId xmlns:a16="http://schemas.microsoft.com/office/drawing/2014/main" id="{E86F1CB7-DDFF-4F5C-A87B-E2D8B249F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4725" y="18397664"/>
                  <a:ext cx="2440298" cy="401072"/>
                </a:xfrm>
                <a:prstGeom prst="rect">
                  <a:avLst/>
                </a:prstGeom>
                <a:blipFill>
                  <a:blip r:embed="rId24"/>
                  <a:stretch>
                    <a:fillRect b="-196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28BD103F-FFAB-42F2-AB23-B180867C648A}"/>
                    </a:ext>
                  </a:extLst>
                </p:cNvPr>
                <p:cNvSpPr txBox="1"/>
                <p:nvPr/>
              </p:nvSpPr>
              <p:spPr>
                <a:xfrm>
                  <a:off x="24495303" y="18906791"/>
                  <a:ext cx="3123829" cy="420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sSubSup>
                          <m:sSubSupPr>
                            <m:ctrlPr>
                              <a:rPr lang="de-DE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de-DE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28BD103F-FFAB-42F2-AB23-B180867C6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5303" y="18906791"/>
                  <a:ext cx="3123829" cy="420500"/>
                </a:xfrm>
                <a:prstGeom prst="rect">
                  <a:avLst/>
                </a:prstGeom>
                <a:blipFill>
                  <a:blip r:embed="rId2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4E4BFA3B-95D0-472C-BC5A-8ACB322046D6}"/>
                    </a:ext>
                  </a:extLst>
                </p:cNvPr>
                <p:cNvSpPr txBox="1"/>
                <p:nvPr/>
              </p:nvSpPr>
              <p:spPr>
                <a:xfrm>
                  <a:off x="24804090" y="19465073"/>
                  <a:ext cx="1978313" cy="420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bSup>
                          <m:sSubSupPr>
                            <m:ctrlPr>
                              <a:rPr lang="de-DE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4E4BFA3B-95D0-472C-BC5A-8ACB32204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4090" y="19465073"/>
                  <a:ext cx="1978313" cy="420500"/>
                </a:xfrm>
                <a:prstGeom prst="rect">
                  <a:avLst/>
                </a:prstGeom>
                <a:blipFill>
                  <a:blip r:embed="rId26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29990980-E7BA-4D80-969E-E78271C13652}"/>
                    </a:ext>
                  </a:extLst>
                </p:cNvPr>
                <p:cNvSpPr txBox="1"/>
                <p:nvPr/>
              </p:nvSpPr>
              <p:spPr>
                <a:xfrm>
                  <a:off x="24553569" y="19997117"/>
                  <a:ext cx="24402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𝐾𝑦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29990980-E7BA-4D80-969E-E78271C13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3569" y="19997117"/>
                  <a:ext cx="244029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3606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CBE06653-D071-47E9-9190-EA407D5E8305}"/>
                    </a:ext>
                  </a:extLst>
                </p:cNvPr>
                <p:cNvSpPr txBox="1"/>
                <p:nvPr/>
              </p:nvSpPr>
              <p:spPr>
                <a:xfrm>
                  <a:off x="24614725" y="20490875"/>
                  <a:ext cx="2874720" cy="427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CBE06653-D071-47E9-9190-EA407D5E8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4725" y="20490875"/>
                  <a:ext cx="2874720" cy="42748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TextBox 46">
              <a:extLst>
                <a:ext uri="{FF2B5EF4-FFF2-40B4-BE49-F238E27FC236}">
                  <a16:creationId xmlns:a16="http://schemas.microsoft.com/office/drawing/2014/main" id="{420BEDA3-0E84-4CB5-A960-2FD33160BB51}"/>
                </a:ext>
              </a:extLst>
            </p:cNvPr>
            <p:cNvSpPr txBox="1"/>
            <p:nvPr/>
          </p:nvSpPr>
          <p:spPr>
            <a:xfrm>
              <a:off x="24877389" y="15685629"/>
              <a:ext cx="2091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Prediction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46">
              <a:extLst>
                <a:ext uri="{FF2B5EF4-FFF2-40B4-BE49-F238E27FC236}">
                  <a16:creationId xmlns:a16="http://schemas.microsoft.com/office/drawing/2014/main" id="{9FC6EFCD-D380-4CDC-A9EF-0F29210C8A65}"/>
                </a:ext>
              </a:extLst>
            </p:cNvPr>
            <p:cNvSpPr txBox="1"/>
            <p:nvPr/>
          </p:nvSpPr>
          <p:spPr>
            <a:xfrm>
              <a:off x="24806712" y="17757117"/>
              <a:ext cx="4256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Measurement update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75FB60FE-7D6C-458C-9FA9-CFE03545733D}"/>
                </a:ext>
              </a:extLst>
            </p:cNvPr>
            <p:cNvCxnSpPr/>
            <p:nvPr/>
          </p:nvCxnSpPr>
          <p:spPr>
            <a:xfrm flipV="1">
              <a:off x="26310346" y="16387381"/>
              <a:ext cx="173681" cy="4290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lussdiagramm: Alternativer Prozess 120">
              <a:extLst>
                <a:ext uri="{FF2B5EF4-FFF2-40B4-BE49-F238E27FC236}">
                  <a16:creationId xmlns:a16="http://schemas.microsoft.com/office/drawing/2014/main" id="{5D39721C-4579-4BE5-978F-E79C6D09EBEA}"/>
                </a:ext>
              </a:extLst>
            </p:cNvPr>
            <p:cNvSpPr/>
            <p:nvPr/>
          </p:nvSpPr>
          <p:spPr>
            <a:xfrm>
              <a:off x="18534898" y="22260488"/>
              <a:ext cx="4781151" cy="876505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D9F4F898-6D41-4A25-82CA-33D4CC650F0E}"/>
                    </a:ext>
                  </a:extLst>
                </p:cNvPr>
                <p:cNvSpPr txBox="1"/>
                <p:nvPr/>
              </p:nvSpPr>
              <p:spPr>
                <a:xfrm>
                  <a:off x="19212383" y="22468958"/>
                  <a:ext cx="3272032" cy="413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e-DE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=(|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D9F4F898-6D41-4A25-82CA-33D4CC650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2383" y="22468958"/>
                  <a:ext cx="3272032" cy="41338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TextBox 46">
              <a:extLst>
                <a:ext uri="{FF2B5EF4-FFF2-40B4-BE49-F238E27FC236}">
                  <a16:creationId xmlns:a16="http://schemas.microsoft.com/office/drawing/2014/main" id="{E3D1C57C-C4F8-4AE1-8D56-762185D66B2D}"/>
                </a:ext>
              </a:extLst>
            </p:cNvPr>
            <p:cNvSpPr txBox="1"/>
            <p:nvPr/>
          </p:nvSpPr>
          <p:spPr>
            <a:xfrm>
              <a:off x="18729244" y="21655176"/>
              <a:ext cx="4777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Mapping state to range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p:sp>
          <p:nvSpPr>
            <p:cNvPr id="123" name="Flussdiagramm: Alternativer Prozess 122">
              <a:extLst>
                <a:ext uri="{FF2B5EF4-FFF2-40B4-BE49-F238E27FC236}">
                  <a16:creationId xmlns:a16="http://schemas.microsoft.com/office/drawing/2014/main" id="{9A619662-70B8-4225-8EA4-555F2874E5E7}"/>
                </a:ext>
              </a:extLst>
            </p:cNvPr>
            <p:cNvSpPr/>
            <p:nvPr/>
          </p:nvSpPr>
          <p:spPr>
            <a:xfrm>
              <a:off x="24495303" y="22241676"/>
              <a:ext cx="4781151" cy="876505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7E92FC3-478A-4DAC-A122-28479C5F7911}"/>
                    </a:ext>
                  </a:extLst>
                </p:cNvPr>
                <p:cNvSpPr txBox="1"/>
                <p:nvPr/>
              </p:nvSpPr>
              <p:spPr>
                <a:xfrm>
                  <a:off x="24317143" y="22491406"/>
                  <a:ext cx="523527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0,0,1,0,0,0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7E92FC3-478A-4DAC-A122-28479C5F7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7143" y="22491406"/>
                  <a:ext cx="5235271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TextBox 46">
              <a:extLst>
                <a:ext uri="{FF2B5EF4-FFF2-40B4-BE49-F238E27FC236}">
                  <a16:creationId xmlns:a16="http://schemas.microsoft.com/office/drawing/2014/main" id="{3A6DC69C-7D42-4559-874A-245C0090D841}"/>
                </a:ext>
              </a:extLst>
            </p:cNvPr>
            <p:cNvSpPr txBox="1"/>
            <p:nvPr/>
          </p:nvSpPr>
          <p:spPr>
            <a:xfrm>
              <a:off x="24628946" y="21656901"/>
              <a:ext cx="4777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Mapping state to depth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p:sp>
          <p:nvSpPr>
            <p:cNvPr id="126" name="Flussdiagramm: Alternativer Prozess 125">
              <a:extLst>
                <a:ext uri="{FF2B5EF4-FFF2-40B4-BE49-F238E27FC236}">
                  <a16:creationId xmlns:a16="http://schemas.microsoft.com/office/drawing/2014/main" id="{14651173-C881-4973-B5FF-623E19A24FC0}"/>
                </a:ext>
              </a:extLst>
            </p:cNvPr>
            <p:cNvSpPr/>
            <p:nvPr/>
          </p:nvSpPr>
          <p:spPr>
            <a:xfrm>
              <a:off x="25638964" y="23899230"/>
              <a:ext cx="1711145" cy="2250533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502722D-3D7F-44BA-B803-6A0336B0EB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222" y="21503885"/>
              <a:ext cx="12333183" cy="4388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4718E808-7675-41DA-BF9C-CF99FDC5CABA}"/>
                    </a:ext>
                  </a:extLst>
                </p:cNvPr>
                <p:cNvSpPr txBox="1"/>
                <p:nvPr/>
              </p:nvSpPr>
              <p:spPr>
                <a:xfrm>
                  <a:off x="25586531" y="24018364"/>
                  <a:ext cx="1730385" cy="204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de-DE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4718E808-7675-41DA-BF9C-CF99FDC5C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531" y="24018364"/>
                  <a:ext cx="1730385" cy="204594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Flussdiagramm: Alternativer Prozess 126">
              <a:extLst>
                <a:ext uri="{FF2B5EF4-FFF2-40B4-BE49-F238E27FC236}">
                  <a16:creationId xmlns:a16="http://schemas.microsoft.com/office/drawing/2014/main" id="{D3F07272-2EF3-413D-8197-3C96E72E874B}"/>
                </a:ext>
              </a:extLst>
            </p:cNvPr>
            <p:cNvSpPr/>
            <p:nvPr/>
          </p:nvSpPr>
          <p:spPr>
            <a:xfrm>
              <a:off x="18563381" y="23866334"/>
              <a:ext cx="4781152" cy="2283903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B4090C2D-82F9-4C4C-B1AA-8462E667F407}"/>
                    </a:ext>
                  </a:extLst>
                </p:cNvPr>
                <p:cNvSpPr txBox="1"/>
                <p:nvPr/>
              </p:nvSpPr>
              <p:spPr>
                <a:xfrm>
                  <a:off x="18718483" y="23937416"/>
                  <a:ext cx="4073733" cy="20985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0     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B4090C2D-82F9-4C4C-B1AA-8462E667F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8483" y="23937416"/>
                  <a:ext cx="4073733" cy="209858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TextBox 46">
              <a:extLst>
                <a:ext uri="{FF2B5EF4-FFF2-40B4-BE49-F238E27FC236}">
                  <a16:creationId xmlns:a16="http://schemas.microsoft.com/office/drawing/2014/main" id="{B0A99171-159A-4738-B36D-A76DC30B27F2}"/>
                </a:ext>
              </a:extLst>
            </p:cNvPr>
            <p:cNvSpPr txBox="1"/>
            <p:nvPr/>
          </p:nvSpPr>
          <p:spPr>
            <a:xfrm>
              <a:off x="18727328" y="23316126"/>
              <a:ext cx="4777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Constant velocity model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46">
              <a:extLst>
                <a:ext uri="{FF2B5EF4-FFF2-40B4-BE49-F238E27FC236}">
                  <a16:creationId xmlns:a16="http://schemas.microsoft.com/office/drawing/2014/main" id="{051BB1AA-0395-4CB7-AA16-650859D96694}"/>
                </a:ext>
              </a:extLst>
            </p:cNvPr>
            <p:cNvSpPr txBox="1"/>
            <p:nvPr/>
          </p:nvSpPr>
          <p:spPr>
            <a:xfrm>
              <a:off x="25294612" y="23325135"/>
              <a:ext cx="4777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State vector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  <p:sp>
          <p:nvSpPr>
            <p:cNvPr id="130" name="Flussdiagramm: Alternativer Prozess 129">
              <a:extLst>
                <a:ext uri="{FF2B5EF4-FFF2-40B4-BE49-F238E27FC236}">
                  <a16:creationId xmlns:a16="http://schemas.microsoft.com/office/drawing/2014/main" id="{CE204E59-C4A4-4741-8106-2105B325CAD4}"/>
                </a:ext>
              </a:extLst>
            </p:cNvPr>
            <p:cNvSpPr/>
            <p:nvPr/>
          </p:nvSpPr>
          <p:spPr>
            <a:xfrm>
              <a:off x="20053277" y="26879578"/>
              <a:ext cx="7947113" cy="3831494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731D164B-6E7C-4D2B-AE08-72CBAED1D144}"/>
                    </a:ext>
                  </a:extLst>
                </p:cNvPr>
                <p:cNvSpPr txBox="1"/>
                <p:nvPr/>
              </p:nvSpPr>
              <p:spPr>
                <a:xfrm>
                  <a:off x="20137076" y="27058767"/>
                  <a:ext cx="7990108" cy="34703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e-DE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de-DE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de-DE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  <m:r>
                                                    <a:rPr lang="de-DE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de-DE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 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de-DE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  <m:r>
                                                    <a:rPr lang="de-DE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de-DE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de-DE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de-DE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 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de-DE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de-DE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de-D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de-D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de-DE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d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731D164B-6E7C-4D2B-AE08-72CBAED1D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37076" y="27058767"/>
                  <a:ext cx="7990108" cy="347037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TextBox 46">
              <a:extLst>
                <a:ext uri="{FF2B5EF4-FFF2-40B4-BE49-F238E27FC236}">
                  <a16:creationId xmlns:a16="http://schemas.microsoft.com/office/drawing/2014/main" id="{8BB367AD-A7A9-47C9-B495-C89C2DD73B92}"/>
                </a:ext>
              </a:extLst>
            </p:cNvPr>
            <p:cNvSpPr txBox="1"/>
            <p:nvPr/>
          </p:nvSpPr>
          <p:spPr>
            <a:xfrm>
              <a:off x="19829767" y="26310265"/>
              <a:ext cx="8951312" cy="60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Jacobian of state to range mapping function</a:t>
              </a:r>
              <a:endParaRPr lang="en-DE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25920336-5A21-4519-9756-52D25A07215A}"/>
              </a:ext>
            </a:extLst>
          </p:cNvPr>
          <p:cNvGrpSpPr/>
          <p:nvPr/>
        </p:nvGrpSpPr>
        <p:grpSpPr>
          <a:xfrm>
            <a:off x="18020366" y="6871244"/>
            <a:ext cx="11753326" cy="12047515"/>
            <a:chOff x="386748" y="24104875"/>
            <a:chExt cx="11753326" cy="12047515"/>
          </a:xfrm>
        </p:grpSpPr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3574585A-0B6E-421F-B8CF-BB8031D8C710}"/>
                </a:ext>
              </a:extLst>
            </p:cNvPr>
            <p:cNvSpPr/>
            <p:nvPr/>
          </p:nvSpPr>
          <p:spPr>
            <a:xfrm>
              <a:off x="386748" y="25365082"/>
              <a:ext cx="11753326" cy="1078730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9" name="Picture 66">
              <a:extLst>
                <a:ext uri="{FF2B5EF4-FFF2-40B4-BE49-F238E27FC236}">
                  <a16:creationId xmlns:a16="http://schemas.microsoft.com/office/drawing/2014/main" id="{ECF73C7E-C936-4F67-A9B1-E32732C3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896283" y="27105881"/>
              <a:ext cx="10856216" cy="6097326"/>
            </a:xfrm>
            <a:prstGeom prst="rect">
              <a:avLst/>
            </a:prstGeom>
          </p:spPr>
        </p:pic>
        <p:sp>
          <p:nvSpPr>
            <p:cNvPr id="120" name="TextBox 63">
              <a:extLst>
                <a:ext uri="{FF2B5EF4-FFF2-40B4-BE49-F238E27FC236}">
                  <a16:creationId xmlns:a16="http://schemas.microsoft.com/office/drawing/2014/main" id="{4960FBCA-BFF2-4E69-BB50-D700462656AF}"/>
                </a:ext>
              </a:extLst>
            </p:cNvPr>
            <p:cNvSpPr txBox="1"/>
            <p:nvPr/>
          </p:nvSpPr>
          <p:spPr>
            <a:xfrm>
              <a:off x="3082637" y="24104875"/>
              <a:ext cx="7657395" cy="115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/>
                <a:t>Node Structure</a:t>
              </a:r>
              <a:endParaRPr lang="en-DE" b="1" dirty="0"/>
            </a:p>
          </p:txBody>
        </p:sp>
        <p:sp>
          <p:nvSpPr>
            <p:cNvPr id="138" name="Flussdiagramm: Alternativer Prozess 137">
              <a:extLst>
                <a:ext uri="{FF2B5EF4-FFF2-40B4-BE49-F238E27FC236}">
                  <a16:creationId xmlns:a16="http://schemas.microsoft.com/office/drawing/2014/main" id="{1BBBE6BA-8CC2-418B-BC10-514DE77378A9}"/>
                </a:ext>
              </a:extLst>
            </p:cNvPr>
            <p:cNvSpPr/>
            <p:nvPr/>
          </p:nvSpPr>
          <p:spPr>
            <a:xfrm>
              <a:off x="1110926" y="33525949"/>
              <a:ext cx="10346907" cy="2245488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>
                <a:solidFill>
                  <a:srgbClr val="183B6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DAF69CB3-D991-46FE-84D3-AB5DAB189C38}"/>
                </a:ext>
              </a:extLst>
            </p:cNvPr>
            <p:cNvSpPr/>
            <p:nvPr/>
          </p:nvSpPr>
          <p:spPr>
            <a:xfrm>
              <a:off x="1336479" y="33743244"/>
              <a:ext cx="1742958" cy="483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Flussdiagramm: Verzögerung 134">
              <a:extLst>
                <a:ext uri="{FF2B5EF4-FFF2-40B4-BE49-F238E27FC236}">
                  <a16:creationId xmlns:a16="http://schemas.microsoft.com/office/drawing/2014/main" id="{85C860D9-F7E3-43DD-9AE3-534C52914825}"/>
                </a:ext>
              </a:extLst>
            </p:cNvPr>
            <p:cNvSpPr/>
            <p:nvPr/>
          </p:nvSpPr>
          <p:spPr>
            <a:xfrm>
              <a:off x="2714282" y="34567146"/>
              <a:ext cx="417335" cy="352503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Rechteck: abgerundete Ecken 133">
              <a:extLst>
                <a:ext uri="{FF2B5EF4-FFF2-40B4-BE49-F238E27FC236}">
                  <a16:creationId xmlns:a16="http://schemas.microsoft.com/office/drawing/2014/main" id="{D14F76B3-407F-4042-A467-48C2B2308A91}"/>
                </a:ext>
              </a:extLst>
            </p:cNvPr>
            <p:cNvSpPr/>
            <p:nvPr/>
          </p:nvSpPr>
          <p:spPr>
            <a:xfrm>
              <a:off x="1440519" y="34567146"/>
              <a:ext cx="1457313" cy="352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Flussdiagramm: Verzögerung 135">
              <a:extLst>
                <a:ext uri="{FF2B5EF4-FFF2-40B4-BE49-F238E27FC236}">
                  <a16:creationId xmlns:a16="http://schemas.microsoft.com/office/drawing/2014/main" id="{1B1DA1BF-3B70-43B9-813F-586BF4DDBB8F}"/>
                </a:ext>
              </a:extLst>
            </p:cNvPr>
            <p:cNvSpPr/>
            <p:nvPr/>
          </p:nvSpPr>
          <p:spPr>
            <a:xfrm flipH="1">
              <a:off x="1254243" y="34567146"/>
              <a:ext cx="417335" cy="352503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Pfeil: nach rechts 136">
              <a:extLst>
                <a:ext uri="{FF2B5EF4-FFF2-40B4-BE49-F238E27FC236}">
                  <a16:creationId xmlns:a16="http://schemas.microsoft.com/office/drawing/2014/main" id="{06CA7ADB-5DC5-42F6-B35B-1188A36E55EC}"/>
                </a:ext>
              </a:extLst>
            </p:cNvPr>
            <p:cNvSpPr/>
            <p:nvPr/>
          </p:nvSpPr>
          <p:spPr>
            <a:xfrm>
              <a:off x="1462910" y="35260190"/>
              <a:ext cx="1619718" cy="26760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TextBox 46">
              <a:extLst>
                <a:ext uri="{FF2B5EF4-FFF2-40B4-BE49-F238E27FC236}">
                  <a16:creationId xmlns:a16="http://schemas.microsoft.com/office/drawing/2014/main" id="{163F5FD4-9CE7-40E5-846E-8E5C0D062E05}"/>
                </a:ext>
              </a:extLst>
            </p:cNvPr>
            <p:cNvSpPr txBox="1"/>
            <p:nvPr/>
          </p:nvSpPr>
          <p:spPr>
            <a:xfrm>
              <a:off x="4168324" y="33794838"/>
              <a:ext cx="2091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Package</a:t>
              </a:r>
              <a:endParaRPr lang="en-DE" sz="2400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46">
              <a:extLst>
                <a:ext uri="{FF2B5EF4-FFF2-40B4-BE49-F238E27FC236}">
                  <a16:creationId xmlns:a16="http://schemas.microsoft.com/office/drawing/2014/main" id="{16BA0A35-5662-4FBC-AFD5-67D56D10348C}"/>
                </a:ext>
              </a:extLst>
            </p:cNvPr>
            <p:cNvSpPr txBox="1"/>
            <p:nvPr/>
          </p:nvSpPr>
          <p:spPr>
            <a:xfrm>
              <a:off x="4168324" y="34536095"/>
              <a:ext cx="2091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Node</a:t>
              </a:r>
              <a:endParaRPr lang="en-DE" sz="2400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46">
              <a:extLst>
                <a:ext uri="{FF2B5EF4-FFF2-40B4-BE49-F238E27FC236}">
                  <a16:creationId xmlns:a16="http://schemas.microsoft.com/office/drawing/2014/main" id="{0A00E083-0548-464A-B22A-6966795809ED}"/>
                </a:ext>
              </a:extLst>
            </p:cNvPr>
            <p:cNvSpPr txBox="1"/>
            <p:nvPr/>
          </p:nvSpPr>
          <p:spPr>
            <a:xfrm>
              <a:off x="4183310" y="35153766"/>
              <a:ext cx="3007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Messages sent</a:t>
              </a:r>
              <a:endParaRPr lang="en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24680ADD-CE98-4797-A6A7-609A65FDA046}"/>
              </a:ext>
            </a:extLst>
          </p:cNvPr>
          <p:cNvGrpSpPr/>
          <p:nvPr/>
        </p:nvGrpSpPr>
        <p:grpSpPr>
          <a:xfrm>
            <a:off x="19986192" y="23539203"/>
            <a:ext cx="4838528" cy="4628668"/>
            <a:chOff x="32749843" y="9908250"/>
            <a:chExt cx="4838528" cy="4628668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30F995C8-06B0-4706-88E7-F98ACDCC688C}"/>
                </a:ext>
              </a:extLst>
            </p:cNvPr>
            <p:cNvGrpSpPr/>
            <p:nvPr/>
          </p:nvGrpSpPr>
          <p:grpSpPr>
            <a:xfrm>
              <a:off x="33473571" y="10237837"/>
              <a:ext cx="4114800" cy="4299081"/>
              <a:chOff x="33473571" y="10237837"/>
              <a:chExt cx="4114800" cy="4299081"/>
            </a:xfrm>
          </p:grpSpPr>
          <p:cxnSp>
            <p:nvCxnSpPr>
              <p:cNvPr id="144" name="Gerade Verbindung mit Pfeil 143">
                <a:extLst>
                  <a:ext uri="{FF2B5EF4-FFF2-40B4-BE49-F238E27FC236}">
                    <a16:creationId xmlns:a16="http://schemas.microsoft.com/office/drawing/2014/main" id="{C303CC79-74B9-4DCC-8A97-6423FC7AC37E}"/>
                  </a:ext>
                </a:extLst>
              </p:cNvPr>
              <p:cNvCxnSpPr/>
              <p:nvPr/>
            </p:nvCxnSpPr>
            <p:spPr>
              <a:xfrm>
                <a:off x="34583914" y="13227765"/>
                <a:ext cx="3004457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>
                <a:extLst>
                  <a:ext uri="{FF2B5EF4-FFF2-40B4-BE49-F238E27FC236}">
                    <a16:creationId xmlns:a16="http://schemas.microsoft.com/office/drawing/2014/main" id="{C9D2407C-5EDA-458C-B84F-A6258197C4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103458" y="11740066"/>
                <a:ext cx="3004457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>
                <a:extLst>
                  <a:ext uri="{FF2B5EF4-FFF2-40B4-BE49-F238E27FC236}">
                    <a16:creationId xmlns:a16="http://schemas.microsoft.com/office/drawing/2014/main" id="{B85AADE9-46E0-4A75-96A2-3B50867F4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73571" y="13234606"/>
                <a:ext cx="1180008" cy="13023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Pfeil: nach unten gekrümmt 151">
                <a:extLst>
                  <a:ext uri="{FF2B5EF4-FFF2-40B4-BE49-F238E27FC236}">
                    <a16:creationId xmlns:a16="http://schemas.microsoft.com/office/drawing/2014/main" id="{D5460FBE-FB99-49BA-BA60-4837D36A56D2}"/>
                  </a:ext>
                </a:extLst>
              </p:cNvPr>
              <p:cNvSpPr/>
              <p:nvPr/>
            </p:nvSpPr>
            <p:spPr>
              <a:xfrm>
                <a:off x="33566271" y="11480645"/>
                <a:ext cx="2174615" cy="558818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DB195985-3AD1-495F-BBB4-EB977939B444}"/>
                </a:ext>
              </a:extLst>
            </p:cNvPr>
            <p:cNvSpPr txBox="1"/>
            <p:nvPr/>
          </p:nvSpPr>
          <p:spPr>
            <a:xfrm>
              <a:off x="36808534" y="12428011"/>
              <a:ext cx="779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tx2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4130613A-8A0D-4347-872F-8A144346AB57}"/>
                </a:ext>
              </a:extLst>
            </p:cNvPr>
            <p:cNvSpPr txBox="1"/>
            <p:nvPr/>
          </p:nvSpPr>
          <p:spPr>
            <a:xfrm>
              <a:off x="32749843" y="13885762"/>
              <a:ext cx="816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BA9766A5-F232-497D-B2EA-D1D0D6398049}"/>
                </a:ext>
              </a:extLst>
            </p:cNvPr>
            <p:cNvSpPr txBox="1"/>
            <p:nvPr/>
          </p:nvSpPr>
          <p:spPr>
            <a:xfrm>
              <a:off x="33534750" y="9908250"/>
              <a:ext cx="816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tx2">
                      <a:lumMod val="75000"/>
                    </a:schemeClr>
                  </a:solidFill>
                </a:rPr>
                <a:t>z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C1E5DD7B-5DCC-4A72-9B1B-A849EA939691}"/>
                </a:ext>
              </a:extLst>
            </p:cNvPr>
            <p:cNvSpPr txBox="1"/>
            <p:nvPr/>
          </p:nvSpPr>
          <p:spPr>
            <a:xfrm>
              <a:off x="35423734" y="10779773"/>
              <a:ext cx="1740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err="1">
                  <a:solidFill>
                    <a:schemeClr val="tx2">
                      <a:lumMod val="75000"/>
                    </a:schemeClr>
                  </a:solidFill>
                </a:rPr>
                <a:t>yaw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63" name="TextBox 46">
            <a:extLst>
              <a:ext uri="{FF2B5EF4-FFF2-40B4-BE49-F238E27FC236}">
                <a16:creationId xmlns:a16="http://schemas.microsoft.com/office/drawing/2014/main" id="{E256ADC6-26DB-4FC6-935A-31E353128F99}"/>
              </a:ext>
            </a:extLst>
          </p:cNvPr>
          <p:cNvSpPr txBox="1"/>
          <p:nvPr/>
        </p:nvSpPr>
        <p:spPr>
          <a:xfrm>
            <a:off x="19501423" y="21866694"/>
            <a:ext cx="6680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Expectation:  LQR/LQG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Reality: 4 independent PIDs</a:t>
            </a:r>
            <a:endParaRPr lang="en-DE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4" name="TextBox 46">
            <a:extLst>
              <a:ext uri="{FF2B5EF4-FFF2-40B4-BE49-F238E27FC236}">
                <a16:creationId xmlns:a16="http://schemas.microsoft.com/office/drawing/2014/main" id="{66228DF5-00F1-428C-95A6-EDD2DAF2A734}"/>
              </a:ext>
            </a:extLst>
          </p:cNvPr>
          <p:cNvSpPr txBox="1"/>
          <p:nvPr/>
        </p:nvSpPr>
        <p:spPr>
          <a:xfrm>
            <a:off x="19906387" y="28552638"/>
            <a:ext cx="762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One PID for each of these states</a:t>
            </a:r>
            <a:endParaRPr lang="en-DE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5" name="TextBox 46">
            <a:extLst>
              <a:ext uri="{FF2B5EF4-FFF2-40B4-BE49-F238E27FC236}">
                <a16:creationId xmlns:a16="http://schemas.microsoft.com/office/drawing/2014/main" id="{AEB51497-00C1-4924-90EE-2B1652D246BF}"/>
              </a:ext>
            </a:extLst>
          </p:cNvPr>
          <p:cNvSpPr txBox="1"/>
          <p:nvPr/>
        </p:nvSpPr>
        <p:spPr>
          <a:xfrm>
            <a:off x="19986192" y="29847187"/>
            <a:ext cx="762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Pitch and roll?</a:t>
            </a:r>
            <a:endParaRPr lang="en-DE" sz="3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6" name="TextBox 46">
            <a:extLst>
              <a:ext uri="{FF2B5EF4-FFF2-40B4-BE49-F238E27FC236}">
                <a16:creationId xmlns:a16="http://schemas.microsoft.com/office/drawing/2014/main" id="{E2D952BB-C3B4-47DD-A43A-102DE4E510D4}"/>
              </a:ext>
            </a:extLst>
          </p:cNvPr>
          <p:cNvSpPr txBox="1"/>
          <p:nvPr/>
        </p:nvSpPr>
        <p:spPr>
          <a:xfrm>
            <a:off x="19992451" y="31529441"/>
            <a:ext cx="762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Mechanically stable on their own!</a:t>
            </a:r>
            <a:endParaRPr lang="en-DE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7" name="Arrow: Down 24">
            <a:extLst>
              <a:ext uri="{FF2B5EF4-FFF2-40B4-BE49-F238E27FC236}">
                <a16:creationId xmlns:a16="http://schemas.microsoft.com/office/drawing/2014/main" id="{E22D89B4-1590-4D23-B8C1-3F60F32A092B}"/>
              </a:ext>
            </a:extLst>
          </p:cNvPr>
          <p:cNvSpPr/>
          <p:nvPr/>
        </p:nvSpPr>
        <p:spPr>
          <a:xfrm>
            <a:off x="21109463" y="30553170"/>
            <a:ext cx="274180" cy="917720"/>
          </a:xfrm>
          <a:prstGeom prst="downArrow">
            <a:avLst>
              <a:gd name="adj1" fmla="val 50000"/>
              <a:gd name="adj2" fmla="val 140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Flussdiagramm: Alternativer Prozess 167">
            <a:extLst>
              <a:ext uri="{FF2B5EF4-FFF2-40B4-BE49-F238E27FC236}">
                <a16:creationId xmlns:a16="http://schemas.microsoft.com/office/drawing/2014/main" id="{C060525A-15B9-4DC6-9F50-8EFE63694628}"/>
              </a:ext>
            </a:extLst>
          </p:cNvPr>
          <p:cNvSpPr/>
          <p:nvPr/>
        </p:nvSpPr>
        <p:spPr>
          <a:xfrm>
            <a:off x="17881695" y="35430216"/>
            <a:ext cx="11753333" cy="4011257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solidFill>
                <a:srgbClr val="183B65"/>
              </a:solidFill>
              <a:cs typeface="Arial" panose="020B0604020202020204" pitchFamily="34" charset="0"/>
            </a:endParaRPr>
          </a:p>
        </p:txBody>
      </p:sp>
      <p:sp>
        <p:nvSpPr>
          <p:cNvPr id="169" name="TextBox 63">
            <a:extLst>
              <a:ext uri="{FF2B5EF4-FFF2-40B4-BE49-F238E27FC236}">
                <a16:creationId xmlns:a16="http://schemas.microsoft.com/office/drawing/2014/main" id="{DE3A6AE9-A7E0-4802-8892-A28E07B66AF4}"/>
              </a:ext>
            </a:extLst>
          </p:cNvPr>
          <p:cNvSpPr txBox="1"/>
          <p:nvPr/>
        </p:nvSpPr>
        <p:spPr>
          <a:xfrm>
            <a:off x="20501782" y="34038221"/>
            <a:ext cx="7657395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Final Project?</a:t>
            </a:r>
            <a:endParaRPr lang="en-DE" b="1" dirty="0"/>
          </a:p>
        </p:txBody>
      </p:sp>
      <p:sp>
        <p:nvSpPr>
          <p:cNvPr id="170" name="TextBox 46">
            <a:extLst>
              <a:ext uri="{FF2B5EF4-FFF2-40B4-BE49-F238E27FC236}">
                <a16:creationId xmlns:a16="http://schemas.microsoft.com/office/drawing/2014/main" id="{36219EFB-9F57-4926-AA98-2D7619494FA7}"/>
              </a:ext>
            </a:extLst>
          </p:cNvPr>
          <p:cNvSpPr txBox="1"/>
          <p:nvPr/>
        </p:nvSpPr>
        <p:spPr>
          <a:xfrm>
            <a:off x="19416532" y="36032648"/>
            <a:ext cx="6680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Environment mapping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Obstacle avoidance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Face recognition to be able saying hello to people near the tank</a:t>
            </a:r>
            <a:endParaRPr lang="en-DE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15516"/>
      </p:ext>
    </p:extLst>
  </p:cSld>
  <p:clrMapOvr>
    <a:masterClrMapping/>
  </p:clrMapOvr>
</p:sld>
</file>

<file path=ppt/theme/theme1.xml><?xml version="1.0" encoding="utf-8"?>
<a:theme xmlns:a="http://schemas.openxmlformats.org/drawingml/2006/main" name="MuM-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00090914-19F7-4D7D-8926-2DFA2386FEAC}" vid="{27253CB0-8683-4F44-90DB-4DE2919FE83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13B3C62-9D70-9F43-9F24-998C345E78BF}">
  <we:reference id="wa104380602" version="3.1.0.0" store="en-GB" storeType="OMEX"/>
  <we:alternateReferences>
    <we:reference id="WA104380602" version="3.1.0.0" store="WA1043806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Benutzerdefiniert</PresentationFormat>
  <Paragraphs>70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MuM-Master</vt:lpstr>
      <vt:lpstr>Controller and Localization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Nathalie</dc:creator>
  <cp:lastModifiedBy>tolga dirikgil</cp:lastModifiedBy>
  <cp:revision>50</cp:revision>
  <dcterms:created xsi:type="dcterms:W3CDTF">2020-11-10T09:49:18Z</dcterms:created>
  <dcterms:modified xsi:type="dcterms:W3CDTF">2020-12-14T22:33:37Z</dcterms:modified>
</cp:coreProperties>
</file>