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2" r:id="rId4"/>
    <p:sldId id="273" r:id="rId5"/>
    <p:sldId id="263" r:id="rId6"/>
    <p:sldId id="265" r:id="rId7"/>
    <p:sldId id="275" r:id="rId8"/>
    <p:sldId id="276" r:id="rId9"/>
    <p:sldId id="277" r:id="rId10"/>
    <p:sldId id="259" r:id="rId11"/>
    <p:sldId id="257" r:id="rId12"/>
    <p:sldId id="274" r:id="rId13"/>
    <p:sldId id="272" r:id="rId14"/>
    <p:sldId id="260" r:id="rId15"/>
    <p:sldId id="264" r:id="rId16"/>
    <p:sldId id="261" r:id="rId17"/>
    <p:sldId id="271" r:id="rId18"/>
    <p:sldId id="268" r:id="rId19"/>
    <p:sldId id="267" r:id="rId20"/>
    <p:sldId id="269" r:id="rId21"/>
    <p:sldId id="266" r:id="rId22"/>
    <p:sldId id="278" r:id="rId23"/>
    <p:sldId id="281" r:id="rId24"/>
    <p:sldId id="279" r:id="rId25"/>
    <p:sldId id="293" r:id="rId26"/>
    <p:sldId id="280" r:id="rId27"/>
    <p:sldId id="292" r:id="rId28"/>
    <p:sldId id="284" r:id="rId29"/>
    <p:sldId id="282" r:id="rId30"/>
    <p:sldId id="283" r:id="rId31"/>
    <p:sldId id="285" r:id="rId32"/>
    <p:sldId id="286" r:id="rId33"/>
    <p:sldId id="287" r:id="rId34"/>
    <p:sldId id="289" r:id="rId35"/>
    <p:sldId id="290" r:id="rId36"/>
    <p:sldId id="291" r:id="rId37"/>
    <p:sldId id="288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631"/>
    <a:srgbClr val="0C681F"/>
    <a:srgbClr val="EFEFEF"/>
    <a:srgbClr val="A59633"/>
    <a:srgbClr val="B27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390.00732" units="1/cm"/>
          <inkml:channelProperty channel="F" name="resolution" value="1065.625" units="1/dev"/>
          <inkml:channelProperty channel="T" name="resolution" value="1" units="1/dev"/>
        </inkml:channelProperties>
      </inkml:inkSource>
      <inkml:timestamp xml:id="ts0" timeString="2017-09-19T11:36:41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17442 3335 512 0,'0'0'0'0,"-16"0"0"0,16 0 0 0,0 0 0 0,-18 0 0 0,1 0 0 0,17 0 0 0,-18 0 0 0,18-19 0 32,-16 19 0-32,16 0 0 0,-19-16 0 15,0 16 0-15,19 0 0 16,-18 0 0-1,18 0 0 1,-17 0 0-16,0 16 0 16,-1-16 0-16,1 0 0 15,0 0 0-15,17 0 0 16,-19 0 0-16,3 0 0 16,-3 0 0-16,3 0 0 15,-3 0 0-15,0 0 0 16,19 19 0-16,-16-19 0 0,-3 0 0 15,2 0 0 1,17 0 0-16,-17 0 0 16,-1 0 0-16,1 0 0 31,-2 0 0-31,1 0 0 0,1 0 0 16,-1 0 0-1,18 0 0-15,-17 0 0 0,17 17 0 16,-17-17 0-1,-1 0 0-15,1 0 0 16,17 0 0-16,-17 0 0 0,-2 0 0 16,3 0 0-16,-5 0 0 15,21 17 0 1,-16-17 0-16,-3 0 0 0,2 0 0 16,17 0 0-16,-17 0 0 15,-1 0 0-15,1 19 0 16,17-19 0-16,-17 16 0 15,-1-16 0-15,18 0 0 32,-17 0 0-32,-2 0 0 15,1 17 0-15,1-17 0 16,17 0 0-16,-18 0 0 16,1 0 0-16,17 0 0 15,-17 19 0 1,17-19 0-16,-19 0 0 0,19 0 0 15,0 0 0 1,-17 17 0-16,17-17 0 0,-18 0 0 16,18 0 0-16,0 0 0 15,-17 18 0-15,17-18 0 16,-18 18 0 0,18-18 0-16,-19 0 0 15,19 0 0-15,0 0 0 16,-16 18 0-16,16-18 0 0,-19 0 0 15,19 18 0-15,0-18 0 16,-17 0 0-16,17 17 0 16,0-17 0-1,-17 0 0 1,17 18 0-16,-18-18 0 16,18 18 0-16,0-18 0 15,-17 0 0 1,17 16 0-16,-17-16 0 0,17 19 0 0,0-19 0 15,-18 0 0 1,18 17 0-16,0-17 0 16,-19 18 0-16,19-18 0 15,0 18 0 1,0-18 0-16,0 18 0 0,0-18 0 16,-19 18 0-16,19-18 0 15,0 15 0-15,0-15 0 16,0 19 0-16,-16 0 0 15,16-19 0-15,0 16 0 16,0-16 0 0,0 17 0-1,0 2 0-15,0-19 0 16,0 18 0-16,0-18 0 16,0 17 0-16,0 1 0 15,0-18 0-15,0 18 0 16,0-18 0-16,0 16 0 15,-18 3 0-15,18-19 0 16,0 18 0-16,0-1 0 16,0 1 0-16,0 0 0 15,0-2 0-15,0-16 0 16,0 19 0-16,0-3 0 16,0 2 0-16,-17 0 0 15,17-1 0 1,0 3 0-16,0-4 0 0,-18 2 0 15,18 0 0-15,0 0 0 16,0-2 0-16,-16 3 0 16,16-1 0-16,0 17 0 31,16-35 0-31,-16 34 0 16,-16-15 0-16,16-1 0 15,0-2 0-15,0 3 0 16,16-2 0-16,-16 1 0 15,0-1 0-15,0 2 0 16,0-2 0-16,18 0 0 16,-18 0 0-16,0 2 0 15,17-2 0 1,-17 1 0-16,18 0 0 0,-18-18 0 16,16 16 0-16,3 2 0 15,-19 1 0-15,19-3 0 16,-1-16 0-16,-1 18 0 31,0-18 0-31,1 19 0 16,-1-2 0-16,0-17 0 15,2 17 0-15,-3 1 0 16,3-18 0-16,-1 0 0 16,17 19 0-16,-18-19 0 15,2 0 0-15,15 17 0 16,-16-17 0-16,17 0 0 15,-16 0 0-15,16 0 0 16,-18 0 0-16,18 0 0 16,-1 0 0-16,1 0 0 15,-14 0 0-15,14 0 0 16,-18 0 0-16,35 0 0 16,-35 0 0-16,1 0 0 15,17 0 0-15,-16 0 0 16,16 0 0-16,-18 17 0 15,19-17 0-15,-1 0 0 16,-16 0 0-16,16 0 0 16,-19 0 0-16,20 0 0 31,-1 0 0-31,-1 0 0 16,-16 0 0-16,1 0 0 15,16 0 0-15,-17 0 0 16,17 0 0-16,0 0 0 15,-35 18 0-15,35-18 0 16,-16 0 0-16,16 0 0 16,-19 0 0-16,3 0 0 15,15 0 0-15,1 0 0 16,-16 0 0-16,16 0 0 16,-16 0 0-16,15 0 0 15,-17 0 0-15,17 0 0 16,2 0 0-16,-16 0 0 15,-3 0 0-15,18 0 0 16,-18 0 0-16,35 0 0 31,-33 0 0-31,-3 0 0 16,21 0 0-16,-1 0 0 16,-20 0 0-16,2 0 0 15,17 0 0-15,2 0 0 16,-2 0 0-16,-18 0 0 15,18 0 0-15,-18 0 0 16,35 0 0-16,-33 0 0 16,18 0 0-16,-3 0 0 15,-16 0 0-15,16 0 0 16,1 0 0-16,2 0 0 16,-2 0 0-16,-1 0 0 15,-16 0 0-15,18 0 0 16,-1 0 0-16,19 0 0 15,-38 0 0-15,20 0 0 16,16 0 0-16,-17 0 0 31,2 0 0-31,-2 0 0 16,16 0 0-16,-32 0 0 16,35 0 0-16,-19 0 0 15,-1 0 0-15,20 0 0 16,0-18 0-16,-20 18 0 15,1 0 0-15,16 0 0 16,-15 0 0-16,18-17 0 16,-18 17 0-16,-1 0 0 15,18 0 0-15,-1 0 0 16,-17 0 0-16,1-17 0 0,18 17 0 16,-19 0 0-1,16 0 0-15,-16 0 0 16,0 0 0-16,20 0 0 15,-20 0 0-15,17 0 0 16,-17 0 0-16,2 0 0 31,15 0 0-31,-16 0 0 16,18 17 0-16,-19-17 0 16,-1 0 0-16,18 0 0 15,-17 0 0-15,0 0 0 16,2 0 0-16,16 17 0 15,-18-17 0-15,0 0 0 16,19 0 0-16,-20 0 0 16,1 0 0-16,19 0 0 15,-1 0 0-15,-18 0 0 16,16 0 0-16,3 0 0 16,-18 0 0-16,16 0 0 15,-17 0 0-15,19 0 0 16,-1 0 0-16,-18 0 0 15,19 0 0-15,-1 0 0 16,-19 18 0-16,18-18 0 16,2 0 0-16,-19 0 0 31,18 0 0-31,0 0 0 16,-17 0 0-16,17 0 0 15,-19 0 0-15,20 18 0 16,0-18 0-16,-20 0 0 15,18 0 0-15,1 0 0 16,-17 17 0-16,0-17 0 16,15 0 0-16,-15 18 0 0,17-18 0 31,-18 0 0-31,1 0 0 0,16 18 0 0,-14-18 0 16,13 0 0-1,-17 16 0-15,20-16 0 16,-19 0 0-16,19 0 0 31,-1 18 0-31,-18-18 0 16,19 0 0-16,-3 0 0 15,-17 0 0-15,20 0 0 16,0 0 0-16,-19 0 0 16,18 0 0-16,-2 0 0 0,3 0 0 15,-1 0 0 1,-18-18 0-16,19 18 0 0,16 0 0 15,-36-16 0 1,22 16 0-16,-4-18 0 16,0 18 0-16,0 0 0 15,2-18 0-15,-2 1 0 16,2-1 0-16,0 18 0 16,-2-18 0-16,-18 1 0 15,19 0 0-15,19-20 0 16,-37 20 0-1,17 0 0-15,-17-2 0 0,18 1 0 16,0-17 0-16,-18 17 0 16,0-16 0-16,19 16 0 15,-20 1 0-15,1-19 0 32,3 2 0-32,-20 15 0 15,16-16 0-15,-16 18 0 16,16-18 0-16,-15-2 0 15,-3 3 0-15,3 16 0 16,-3-17 0-16,3 0 0 16,-19-1 0-16,0 18 0 15,0-18 0-15,0 1 0 16,0 1 0-16,0 15 0 16,-19-15 0-16,3-1 0 15,-3-2 0-15,-16 3 0 16,19-1 0-16,-2-2 0 15,-34 20 0-15,15-18 0 16,-17 1 0-16,20-2 0 31,-36 0 0-31,35 19 0 16,-37-18 0-16,2 17 0 16,0 0 0-16,1-17 0 15,-22 17 0-15,21 0 0 0,-18 0 0 16,0 1 0-1,-18-2 0-15,18 2 0 16,-18 17 0-16,17-16 0 16,2-3 0-16,-19 19 0 15,0 0 0-15,16-17 0 16,-14 17 0-16,15 0 0 0,-34-17 0 16,34 17 0-1,-15 0 0-15,15 0 0 0,-17-19 0 16,1 19 0-1,16 0 0-15,1 0 0 16,-36-16 0-16,37 16 0 31,-2 0 0-31,1 0 0 0,-18 0 0 16,19 0 0 0,-20 0 0-16,18 0 0 0,-15 0 0 15,31 0 0-15,-31 0 0 16,15 0 0-1,1 0 0-15,-1 0 0 16,2 0 0-16,-2 0 0 16,3 0 0-16,-3 0 0 15,18 0 0-15,-18 0 0 16,2 0 0-16,16 0 0 0,-17 0 0 16,18 0 0-1,-19 0 0-15,19 16 0 16,17-16 0-16,-35 0 0 15,15 0 0-15,4 19 0 0,-1-19 0 16,0 0 0 0,-2 0 0-1,19 0 0-15,1 17 0 16,-18-17 0 0,15 0 0-16,-14 0 0 0,17 0 0 15,-2 17 0 1,0-17 0-16,19 0 0 15,-17 0 0-15,-2 0 0 16,19 0 0-16,1 0 0 0,-18 0 0 16,15 0 0-1,2 0 0-15,-1 0 0 16,1 0 0-16,18 0 0 16,-35 0 0-16,33-17 0 15,-16 17 0-15,17 17 0 16,0-17 0-16,-17 0 0 0,0 0 0 15,16 0 0 1,-16 0 0-16,19 0 0 16,-3 0 0-16,2 0 0 15,-17 0 0 1,16 0 0 0,1 0 0-16,-3 0 0 15,3 0 0-15,-2 0 0 0,3 0 0 16,-2-17 0-1,18 17 0-15,-17 0 0 0,-1 0 0 16,2 0 0 0,-3 0 0-16,2 17 0 0,-1-17 0 15,-1 0 0 1,3 0 0-16,-3 0 0 0,19 0 0 16,-16 0 0-1,-2 0 0-15,18 0 0 0,-19 0 0 16,19 0 0-1,-16 0 0-15,16 0 0 16,-19 0 0-16,19 0 0 16,-16 0 0-1,-3-17 0-15,19 17 0 16,0 0 0 0,-18 0 0-16,18-17 0 0,-17 17 0 15,17 0 0 1,0 0 0-16,-19 0 0 0,3 0 0 15,16 0 0 1,-18-19 0-16,1 19 0 0,17 0 0 16,-18-16 0-1,2 16 0-15,-3 0 0 16,0 0 0-16,19 0 0 16,0 0 0-16,-18 16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ctal#cite_note-1" TargetMode="External"/><Relationship Id="rId13" Type="http://schemas.openxmlformats.org/officeDocument/2006/relationships/hyperlink" Target="https://en.wikipedia.org/wiki/Avatar_(2009_film)" TargetMode="External"/><Relationship Id="rId3" Type="http://schemas.openxmlformats.org/officeDocument/2006/relationships/hyperlink" Target="Sammenheng%20mellom%202%2010%20og%2016%20tallssystemet.xlsx" TargetMode="External"/><Relationship Id="rId7" Type="http://schemas.openxmlformats.org/officeDocument/2006/relationships/hyperlink" Target="https://en.wikipedia.org/wiki/Pame_language" TargetMode="External"/><Relationship Id="rId12" Type="http://schemas.openxmlformats.org/officeDocument/2006/relationships/hyperlink" Target="https://en.wikipedia.org/w/index.php?title=Octal&amp;action=edit&amp;section=4" TargetMode="External"/><Relationship Id="rId2" Type="http://schemas.openxmlformats.org/officeDocument/2006/relationships/hyperlink" Target="http://matematikk.net/side/Tallsyste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alifornia" TargetMode="External"/><Relationship Id="rId11" Type="http://schemas.openxmlformats.org/officeDocument/2006/relationships/hyperlink" Target="https://en.wikipedia.org/wiki/Octal" TargetMode="External"/><Relationship Id="rId5" Type="http://schemas.openxmlformats.org/officeDocument/2006/relationships/hyperlink" Target="https://en.wikipedia.org/wiki/Yuki_language" TargetMode="External"/><Relationship Id="rId15" Type="http://schemas.openxmlformats.org/officeDocument/2006/relationships/hyperlink" Target="https://en.wikipedia.org/wiki/Octal#cite_note-10" TargetMode="External"/><Relationship Id="rId10" Type="http://schemas.openxmlformats.org/officeDocument/2006/relationships/hyperlink" Target="https://en.wikipedia.org/wiki/Octal#cite_note-2" TargetMode="External"/><Relationship Id="rId4" Type="http://schemas.openxmlformats.org/officeDocument/2006/relationships/hyperlink" Target="https://en.wikipedia.org/w/index.php?title=Octal&amp;action=edit&amp;section=2" TargetMode="External"/><Relationship Id="rId9" Type="http://schemas.openxmlformats.org/officeDocument/2006/relationships/hyperlink" Target="https://en.wikipedia.org/wiki/Mexico" TargetMode="External"/><Relationship Id="rId14" Type="http://schemas.openxmlformats.org/officeDocument/2006/relationships/hyperlink" Target="https://en.wikipedia.org/wiki/Pandoran_biosphere#Na.CA.BCv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qPzHEDzvo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elithecomputerguy" TargetMode="External"/><Relationship Id="rId2" Type="http://schemas.openxmlformats.org/officeDocument/2006/relationships/hyperlink" Target="https://www.youtube.com/watch?v=PpsEaqJV_A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5e_gsGoNOf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uBmOufbls" TargetMode="External"/><Relationship Id="rId2" Type="http://schemas.openxmlformats.org/officeDocument/2006/relationships/hyperlink" Target="https://www.youtube.com/watch?v=Ofjsh_E4HF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zhlMLRNY5-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uBmOufbls" TargetMode="External"/><Relationship Id="rId2" Type="http://schemas.openxmlformats.org/officeDocument/2006/relationships/hyperlink" Target="https://no.wikipedia.org/wiki/IPv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create.kahoot.it/create#/edit/c352e730-6a6c-4449-a87e-fd76412acfe1/overview" TargetMode="External"/><Relationship Id="rId4" Type="http://schemas.openxmlformats.org/officeDocument/2006/relationships/hyperlink" Target="https://www.youtube.com/watch?v=zhlMLRNY5-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A7EE8-7309-410F-84C4-FBBC66D56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Datanettverk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54622ED-C6A4-48D0-A027-A8D7F705F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TCP/IP. OSI</a:t>
            </a:r>
          </a:p>
        </p:txBody>
      </p:sp>
    </p:spTree>
    <p:extLst>
      <p:ext uri="{BB962C8B-B14F-4D97-AF65-F5344CB8AC3E}">
        <p14:creationId xmlns:p14="http://schemas.microsoft.com/office/powerpoint/2010/main" val="16361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kingenerert alternativ tekst:&#10;An IPv4 address (dotted-decimal notation) &#10;172 . &#10;16 . 254 &#10;One byte —Eight bits &#10;Thifty-two bits (4 x 8), or 4 bytes &#10;Decomposition of an IPW address from dot- &#10;decimal notation to its binary value. ">
            <a:extLst>
              <a:ext uri="{FF2B5EF4-FFF2-40B4-BE49-F238E27FC236}">
                <a16:creationId xmlns:a16="http://schemas.microsoft.com/office/drawing/2014/main" id="{5BFD0C56-6706-465B-8DA7-4CA99531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140006"/>
            <a:ext cx="6466386" cy="48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C686240B-DBA8-4B75-B105-F14C38AE89E8}"/>
              </a:ext>
            </a:extLst>
          </p:cNvPr>
          <p:cNvSpPr/>
          <p:nvPr/>
        </p:nvSpPr>
        <p:spPr>
          <a:xfrm>
            <a:off x="716280" y="1237847"/>
            <a:ext cx="7957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800" b="1" dirty="0">
                <a:latin typeface="Calibri" panose="020F0502020204030204" pitchFamily="34" charset="0"/>
              </a:rPr>
              <a:t>IPv4</a:t>
            </a:r>
            <a:r>
              <a:rPr lang="nb-NO" sz="2000" b="1" dirty="0">
                <a:latin typeface="Calibri" panose="020F0502020204030204" pitchFamily="34" charset="0"/>
              </a:rPr>
              <a:t> har 4 byte (=32 bit) adresse. Skrives som "</a:t>
            </a:r>
            <a:r>
              <a:rPr lang="nb-NO" sz="2000" b="1" dirty="0" err="1">
                <a:latin typeface="Calibri" panose="020F0502020204030204" pitchFamily="34" charset="0"/>
              </a:rPr>
              <a:t>dotted</a:t>
            </a:r>
            <a:r>
              <a:rPr lang="nb-NO" sz="2000" b="1" dirty="0">
                <a:latin typeface="Calibri" panose="020F0502020204030204" pitchFamily="34" charset="0"/>
              </a:rPr>
              <a:t> </a:t>
            </a:r>
            <a:r>
              <a:rPr lang="nb-NO" sz="2000" b="1" dirty="0" err="1">
                <a:latin typeface="Calibri" panose="020F0502020204030204" pitchFamily="34" charset="0"/>
              </a:rPr>
              <a:t>decimal</a:t>
            </a:r>
            <a:r>
              <a:rPr lang="nb-NO" sz="2000" b="1" dirty="0">
                <a:latin typeface="Calibri" panose="020F0502020204030204" pitchFamily="34" charset="0"/>
              </a:rPr>
              <a:t> </a:t>
            </a:r>
            <a:r>
              <a:rPr lang="nb-NO" sz="2000" b="1" dirty="0" err="1">
                <a:latin typeface="Calibri" panose="020F0502020204030204" pitchFamily="34" charset="0"/>
              </a:rPr>
              <a:t>notation</a:t>
            </a:r>
            <a:r>
              <a:rPr lang="nb-NO" sz="2000" b="1" dirty="0">
                <a:latin typeface="Calibri" panose="020F0502020204030204" pitchFamily="34" charset="0"/>
              </a:rPr>
              <a:t>"</a:t>
            </a:r>
          </a:p>
          <a:p>
            <a:r>
              <a:rPr lang="nb-NO" sz="2000" b="1" dirty="0">
                <a:latin typeface="Calibri" panose="020F0502020204030204" pitchFamily="34" charset="0"/>
              </a:rPr>
              <a:t> , som 4 desimaltall med punktum mellom hvert tall. Eks. 192.168.2.92</a:t>
            </a:r>
            <a:endParaRPr lang="nb-NO" sz="2000" b="1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ED8828-9729-4FA1-8C60-850742A4830B}"/>
              </a:ext>
            </a:extLst>
          </p:cNvPr>
          <p:cNvSpPr txBox="1"/>
          <p:nvPr/>
        </p:nvSpPr>
        <p:spPr>
          <a:xfrm>
            <a:off x="716280" y="2318657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>
                <a:solidFill>
                  <a:srgbClr val="FF0000"/>
                </a:solidFill>
              </a:rPr>
              <a:t>1100 0000</a:t>
            </a:r>
            <a:r>
              <a:rPr lang="nb-NO" sz="2000" b="1" dirty="0"/>
              <a:t>    </a:t>
            </a:r>
            <a:r>
              <a:rPr lang="nb-NO" sz="2000" b="1" dirty="0">
                <a:solidFill>
                  <a:srgbClr val="FFFF00"/>
                </a:solidFill>
              </a:rPr>
              <a:t>1010 1000</a:t>
            </a:r>
            <a:r>
              <a:rPr lang="nb-NO" sz="2000" b="1" dirty="0"/>
              <a:t>     </a:t>
            </a:r>
            <a:r>
              <a:rPr lang="nb-NO" sz="2000" b="1" dirty="0">
                <a:solidFill>
                  <a:srgbClr val="00B050"/>
                </a:solidFill>
              </a:rPr>
              <a:t>0000 0010</a:t>
            </a:r>
            <a:r>
              <a:rPr lang="nb-NO" sz="2000" b="1" dirty="0"/>
              <a:t>     </a:t>
            </a:r>
            <a:r>
              <a:rPr lang="nb-NO" sz="2000" b="1" dirty="0">
                <a:solidFill>
                  <a:srgbClr val="0070C0"/>
                </a:solidFill>
              </a:rPr>
              <a:t>0101 1100		</a:t>
            </a:r>
            <a:r>
              <a:rPr lang="nb-NO" sz="2000" dirty="0">
                <a:latin typeface="Calibri" panose="020F0502020204030204" pitchFamily="34" charset="0"/>
              </a:rPr>
              <a:t>Slik lagres det i datamaskina</a:t>
            </a:r>
            <a:endParaRPr lang="nb-NO" sz="2000" b="1" dirty="0">
              <a:solidFill>
                <a:srgbClr val="0070C0"/>
              </a:solidFill>
            </a:endParaRPr>
          </a:p>
          <a:p>
            <a:endParaRPr lang="nb-NO" sz="2000" b="1" dirty="0"/>
          </a:p>
          <a:p>
            <a:endParaRPr lang="nb-NO" sz="2000" b="1" dirty="0"/>
          </a:p>
          <a:p>
            <a:r>
              <a:rPr lang="nb-NO" sz="2000" b="1" dirty="0"/>
              <a:t>     </a:t>
            </a:r>
            <a:r>
              <a:rPr lang="nb-NO" sz="2000" b="1" dirty="0">
                <a:solidFill>
                  <a:srgbClr val="FF0000"/>
                </a:solidFill>
              </a:rPr>
              <a:t>192</a:t>
            </a:r>
            <a:r>
              <a:rPr lang="nb-NO" sz="2000" b="1" dirty="0"/>
              <a:t>       .       </a:t>
            </a:r>
            <a:r>
              <a:rPr lang="nb-NO" sz="2000" b="1" dirty="0">
                <a:solidFill>
                  <a:srgbClr val="FFFF00"/>
                </a:solidFill>
              </a:rPr>
              <a:t>168</a:t>
            </a:r>
            <a:r>
              <a:rPr lang="nb-NO" sz="2000" b="1" dirty="0"/>
              <a:t>         .           </a:t>
            </a:r>
            <a:r>
              <a:rPr lang="nb-NO" sz="2000" b="1" dirty="0">
                <a:solidFill>
                  <a:srgbClr val="00B050"/>
                </a:solidFill>
              </a:rPr>
              <a:t>2 </a:t>
            </a:r>
            <a:r>
              <a:rPr lang="nb-NO" sz="2000" b="1" dirty="0"/>
              <a:t>      .        </a:t>
            </a:r>
            <a:r>
              <a:rPr lang="nb-NO" sz="2000" b="1" dirty="0">
                <a:solidFill>
                  <a:srgbClr val="0070C0"/>
                </a:solidFill>
              </a:rPr>
              <a:t>92</a:t>
            </a:r>
            <a:r>
              <a:rPr lang="nb-NO" sz="2000" b="1" dirty="0"/>
              <a:t> 			</a:t>
            </a:r>
            <a:r>
              <a:rPr lang="nb-NO" sz="2000" dirty="0">
                <a:latin typeface="Calibri" panose="020F0502020204030204" pitchFamily="34" charset="0"/>
              </a:rPr>
              <a:t>Slik vises det vanligvis på PC-skjermen </a:t>
            </a:r>
            <a:endParaRPr lang="nb-NO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28E86FE2-AF78-4244-840D-6253E22CC256}"/>
                  </a:ext>
                </a:extLst>
              </p14:cNvPr>
              <p14:cNvContentPartPr/>
              <p14:nvPr/>
            </p14:nvContentPartPr>
            <p14:xfrm>
              <a:off x="5816520" y="1188000"/>
              <a:ext cx="3085920" cy="577800"/>
            </p14:xfrm>
          </p:contentPart>
        </mc:Choice>
        <mc:Fallback xmlns=""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28E86FE2-AF78-4244-840D-6253E22CC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7160" y="1178640"/>
                <a:ext cx="3104640" cy="596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kstSylinder 4"/>
          <p:cNvSpPr txBox="1"/>
          <p:nvPr/>
        </p:nvSpPr>
        <p:spPr>
          <a:xfrm>
            <a:off x="939800" y="4622800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IP-adressen er adressene til PCer og servere på internett </a:t>
            </a:r>
          </a:p>
        </p:txBody>
      </p:sp>
    </p:spTree>
    <p:extLst>
      <p:ext uri="{BB962C8B-B14F-4D97-AF65-F5344CB8AC3E}">
        <p14:creationId xmlns:p14="http://schemas.microsoft.com/office/powerpoint/2010/main" val="3601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889000" y="1402395"/>
            <a:ext cx="9618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hlinkClick r:id="rId2"/>
              </a:rPr>
              <a:t>Tallsystemer</a:t>
            </a:r>
            <a:endParaRPr lang="nb-NO" sz="2400" b="1" dirty="0"/>
          </a:p>
          <a:p>
            <a:endParaRPr lang="nb-NO" dirty="0"/>
          </a:p>
          <a:p>
            <a:r>
              <a:rPr lang="nb-NO" dirty="0">
                <a:hlinkClick r:id="rId3" action="ppaction://hlinkfile"/>
              </a:rPr>
              <a:t>Regneark</a:t>
            </a:r>
            <a:r>
              <a:rPr lang="nb-NO" dirty="0"/>
              <a:t> som viser forskjellen mellom 2, 10 og 16 talls systemene</a:t>
            </a:r>
          </a:p>
        </p:txBody>
      </p:sp>
      <p:sp>
        <p:nvSpPr>
          <p:cNvPr id="3" name="Rektangel 2"/>
          <p:cNvSpPr/>
          <p:nvPr/>
        </p:nvSpPr>
        <p:spPr>
          <a:xfrm>
            <a:off x="962896" y="2708352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By Native Americans[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hlinkClick r:id="rId4"/>
              </a:rPr>
              <a:t>edit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]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hlinkClick r:id="rId5"/>
              </a:rPr>
              <a:t>Yuki language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in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hlinkClick r:id="rId6"/>
              </a:rPr>
              <a:t>California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and the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hlinkClick r:id="rId7"/>
              </a:rPr>
              <a:t>Pamean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hlinkClick r:id="rId7"/>
              </a:rPr>
              <a:t> languages</a:t>
            </a:r>
            <a:r>
              <a:rPr lang="en-US" baseline="30000" dirty="0">
                <a:solidFill>
                  <a:srgbClr val="0070C0"/>
                </a:solidFill>
                <a:latin typeface="Calibri" panose="020F0502020204030204" pitchFamily="34" charset="0"/>
                <a:hlinkClick r:id="rId8"/>
              </a:rPr>
              <a:t>[1]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in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hlinkClick r:id="rId9"/>
              </a:rPr>
              <a:t>Mexico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have octal systems because the speakers count using the spaces between their fingers rather than the fingers themselves.</a:t>
            </a:r>
            <a:r>
              <a:rPr lang="en-US" baseline="30000" dirty="0">
                <a:solidFill>
                  <a:srgbClr val="0070C0"/>
                </a:solidFill>
                <a:latin typeface="Calibri" panose="020F0502020204030204" pitchFamily="34" charset="0"/>
                <a:hlinkClick r:id="rId10"/>
              </a:rPr>
              <a:t>[2]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</a:rPr>
              <a:t>Fra &lt;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hlinkClick r:id="rId11"/>
              </a:rPr>
              <a:t>https://en.wikipedia.org/wiki/Octal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</a:rPr>
              <a:t>&gt; </a:t>
            </a:r>
          </a:p>
          <a:p>
            <a:r>
              <a:rPr lang="nb-NO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In fiction[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hlinkClick r:id="rId12"/>
              </a:rPr>
              <a:t>edit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]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In the 2009 film </a:t>
            </a:r>
            <a:r>
              <a:rPr lang="en-US" i="1" dirty="0">
                <a:solidFill>
                  <a:srgbClr val="0070C0"/>
                </a:solidFill>
                <a:latin typeface="Calibri" panose="020F0502020204030204" pitchFamily="34" charset="0"/>
                <a:hlinkClick r:id="rId13"/>
              </a:rPr>
              <a:t>Avatar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, the language of the extraterrestrial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hlinkClick r:id="rId14"/>
              </a:rPr>
              <a:t>Na'vi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race employs an octal numeral system, probably due to the fact that they have four fingers on each hand.</a:t>
            </a:r>
            <a:r>
              <a:rPr lang="en-US" baseline="30000" dirty="0">
                <a:solidFill>
                  <a:srgbClr val="0070C0"/>
                </a:solidFill>
                <a:latin typeface="Calibri" panose="020F0502020204030204" pitchFamily="34" charset="0"/>
                <a:hlinkClick r:id="rId15"/>
              </a:rPr>
              <a:t>[10]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889000" y="577586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7484534" y="305770"/>
            <a:ext cx="3996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nb-NO" dirty="0">
                <a:solidFill>
                  <a:srgbClr val="FF0000"/>
                </a:solidFill>
                <a:latin typeface="Calibri" panose="020F0502020204030204" pitchFamily="34" charset="0"/>
              </a:rPr>
              <a:t>Tallsystemer. 2 til 10, 2 til </a:t>
            </a:r>
            <a:r>
              <a:rPr lang="nb-NO" dirty="0" err="1">
                <a:solidFill>
                  <a:srgbClr val="FF0000"/>
                </a:solidFill>
                <a:latin typeface="Calibri" panose="020F0502020204030204" pitchFamily="34" charset="0"/>
              </a:rPr>
              <a:t>hex</a:t>
            </a:r>
            <a:r>
              <a:rPr lang="nb-NO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b-NO" dirty="0">
                <a:solidFill>
                  <a:srgbClr val="FF0000"/>
                </a:solidFill>
                <a:latin typeface="Calibri" panose="020F0502020204030204" pitchFamily="34" charset="0"/>
              </a:rPr>
              <a:t>Bit = </a:t>
            </a:r>
            <a:r>
              <a:rPr lang="nb-NO" b="1" dirty="0" err="1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nb-NO" dirty="0" err="1">
                <a:solidFill>
                  <a:srgbClr val="FF0000"/>
                </a:solidFill>
                <a:latin typeface="Calibri" panose="020F0502020204030204" pitchFamily="34" charset="0"/>
              </a:rPr>
              <a:t>inary</a:t>
            </a:r>
            <a:r>
              <a:rPr lang="nb-NO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latin typeface="Calibri" panose="020F0502020204030204" pitchFamily="34" charset="0"/>
              </a:rPr>
              <a:t>dig</a:t>
            </a:r>
            <a:r>
              <a:rPr lang="nb-NO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it</a:t>
            </a:r>
            <a:endParaRPr lang="nb-NO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b-NO" dirty="0">
                <a:solidFill>
                  <a:srgbClr val="FF0000"/>
                </a:solidFill>
                <a:latin typeface="Calibri" panose="020F0502020204030204" pitchFamily="34" charset="0"/>
              </a:rPr>
              <a:t>1 byte = 8 bit</a:t>
            </a:r>
            <a:endParaRPr lang="nb-NO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6FE76DE3-C026-408D-B810-38B6F09C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38175"/>
            <a:ext cx="109347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7965659B-2516-48B6-8F46-F81ABC46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57" y="2263548"/>
            <a:ext cx="9963150" cy="220027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454A984-2DB0-46DB-B8AD-35EAAD4A3869}"/>
              </a:ext>
            </a:extLst>
          </p:cNvPr>
          <p:cNvSpPr txBox="1"/>
          <p:nvPr/>
        </p:nvSpPr>
        <p:spPr>
          <a:xfrm>
            <a:off x="2272938" y="522514"/>
            <a:ext cx="447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De 32 bitene i IPv4 kan deles i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b="1" dirty="0"/>
              <a:t>En nettverksdel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b="1" dirty="0"/>
              <a:t>En host-del</a:t>
            </a:r>
          </a:p>
        </p:txBody>
      </p:sp>
    </p:spTree>
    <p:extLst>
      <p:ext uri="{BB962C8B-B14F-4D97-AF65-F5344CB8AC3E}">
        <p14:creationId xmlns:p14="http://schemas.microsoft.com/office/powerpoint/2010/main" val="38327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skingenerert alternativ tekst:&#10;A &#10;B &#10;c &#10;O Ill &#10;1000 &#10;loti &#10;0000 &#10;0000 &#10;lag- &#10;ICI I &#10;a 23 &#10;as 5 &#10;00 0000 &#10;0 0000 &#10;0 00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96" y="1085397"/>
            <a:ext cx="73914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/>
          <p:cNvSpPr txBox="1"/>
          <p:nvPr/>
        </p:nvSpPr>
        <p:spPr>
          <a:xfrm>
            <a:off x="253093" y="1616529"/>
            <a:ext cx="3380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 en klasseoppdelt IPv4 adresse, kan vi se på de første biten i den første byten om det er et A, B eller C nettverk</a:t>
            </a:r>
          </a:p>
        </p:txBody>
      </p:sp>
    </p:spTree>
    <p:extLst>
      <p:ext uri="{BB962C8B-B14F-4D97-AF65-F5344CB8AC3E}">
        <p14:creationId xmlns:p14="http://schemas.microsoft.com/office/powerpoint/2010/main" val="9401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400050" y="2057398"/>
            <a:ext cx="10267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CIDR - </a:t>
            </a:r>
            <a:r>
              <a:rPr lang="nb-NO" dirty="0" err="1"/>
              <a:t>Classless</a:t>
            </a:r>
            <a:r>
              <a:rPr lang="nb-NO" dirty="0"/>
              <a:t> </a:t>
            </a:r>
            <a:r>
              <a:rPr lang="nb-NO" dirty="0" err="1"/>
              <a:t>Interdomain</a:t>
            </a:r>
            <a:r>
              <a:rPr lang="nb-NO" dirty="0"/>
              <a:t> Routing</a:t>
            </a:r>
          </a:p>
          <a:p>
            <a:endParaRPr lang="nb-NO" dirty="0"/>
          </a:p>
          <a:p>
            <a:r>
              <a:rPr lang="nb-NO" dirty="0"/>
              <a:t>I den klasseløse oppdelinga, kan dette skillet gå hvor som helst, midt i en byte. </a:t>
            </a:r>
          </a:p>
          <a:p>
            <a:endParaRPr lang="nb-NO" dirty="0"/>
          </a:p>
          <a:p>
            <a:r>
              <a:rPr lang="nb-NO" dirty="0"/>
              <a:t>Det angis med /</a:t>
            </a:r>
            <a:r>
              <a:rPr lang="nb-NO" dirty="0" err="1"/>
              <a:t>nn</a:t>
            </a:r>
            <a:r>
              <a:rPr lang="nb-NO" dirty="0"/>
              <a:t> etter </a:t>
            </a:r>
            <a:r>
              <a:rPr lang="nb-NO" dirty="0" err="1"/>
              <a:t>ip</a:t>
            </a:r>
            <a:r>
              <a:rPr lang="nb-NO" dirty="0"/>
              <a:t>-adressa, og </a:t>
            </a:r>
            <a:r>
              <a:rPr lang="nb-NO" dirty="0" err="1"/>
              <a:t>nn</a:t>
            </a:r>
            <a:r>
              <a:rPr lang="nb-NO" dirty="0"/>
              <a:t> angir hvor mange bit som tilhører nettverksdelen. Eks.</a:t>
            </a:r>
          </a:p>
          <a:p>
            <a:r>
              <a:rPr lang="nb-NO" dirty="0"/>
              <a:t>192.168.2.54 / 23</a:t>
            </a:r>
          </a:p>
          <a:p>
            <a:r>
              <a:rPr lang="nb-NO" dirty="0"/>
              <a:t>Av den 32 bit lange IPv4 adressa, så utgjør de 23 første bitene nettverksdelen. Da blir det igjen 32-23 = 9 bit til hostdelen.</a:t>
            </a:r>
          </a:p>
          <a:p>
            <a:endParaRPr lang="nb-NO" dirty="0"/>
          </a:p>
          <a:p>
            <a:r>
              <a:rPr lang="nb-NO" dirty="0" err="1"/>
              <a:t>Subnetmask</a:t>
            </a:r>
            <a:r>
              <a:rPr lang="nb-NO" dirty="0"/>
              <a:t> er en annen måte å angi hvor mange bit som utgjør nettverksdelen av adressen.</a:t>
            </a:r>
          </a:p>
          <a:p>
            <a:endParaRPr lang="nb-NO" dirty="0"/>
          </a:p>
          <a:p>
            <a:r>
              <a:rPr lang="nb-NO" dirty="0" err="1"/>
              <a:t>Subnetmask</a:t>
            </a:r>
            <a:r>
              <a:rPr lang="nb-NO" dirty="0"/>
              <a:t> 255.255.254.0 er det samme som /23</a:t>
            </a:r>
          </a:p>
        </p:txBody>
      </p:sp>
      <p:sp>
        <p:nvSpPr>
          <p:cNvPr id="3" name="TekstSylinder 2"/>
          <p:cNvSpPr txBox="1"/>
          <p:nvPr/>
        </p:nvSpPr>
        <p:spPr>
          <a:xfrm>
            <a:off x="253092" y="669471"/>
            <a:ext cx="6155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 de klasseoppdelte IPv4 adressene går alltid grensa mellom nettverksdelen av </a:t>
            </a:r>
            <a:r>
              <a:rPr lang="nb-NO" dirty="0" err="1"/>
              <a:t>ip</a:t>
            </a:r>
            <a:r>
              <a:rPr lang="nb-NO" dirty="0"/>
              <a:t>-adressa og hostdelen ved hele byte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965659B-2516-48B6-8F46-F81ABC46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27" y="631711"/>
            <a:ext cx="4685822" cy="103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26533" y="13580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latin typeface="Calibri" panose="020F0502020204030204" pitchFamily="34" charset="0"/>
              </a:rPr>
              <a:t>IPv4 </a:t>
            </a:r>
            <a:r>
              <a:rPr lang="nb-NO" dirty="0" err="1">
                <a:latin typeface="Calibri" panose="020F0502020204030204" pitchFamily="34" charset="0"/>
              </a:rPr>
              <a:t>vs</a:t>
            </a:r>
            <a:r>
              <a:rPr lang="nb-NO" dirty="0">
                <a:latin typeface="Calibri" panose="020F0502020204030204" pitchFamily="34" charset="0"/>
              </a:rPr>
              <a:t> IPv6 (5 kokte bort i kålen). IPv4 4 byte. 32 bit. Antall kombinasjoner = </a:t>
            </a:r>
            <a:r>
              <a:rPr lang="nb-NO" sz="3200" dirty="0">
                <a:latin typeface="Calibri" panose="020F0502020204030204" pitchFamily="34" charset="0"/>
              </a:rPr>
              <a:t>2</a:t>
            </a:r>
            <a:r>
              <a:rPr lang="nb-NO" sz="3600" baseline="30000" dirty="0">
                <a:latin typeface="Calibri" panose="020F0502020204030204" pitchFamily="34" charset="0"/>
              </a:rPr>
              <a:t>32 </a:t>
            </a:r>
            <a:r>
              <a:rPr lang="nb-NO" sz="3600" dirty="0">
                <a:latin typeface="Calibri" panose="020F0502020204030204" pitchFamily="34" charset="0"/>
              </a:rPr>
              <a:t>= </a:t>
            </a:r>
            <a:r>
              <a:rPr lang="nb-NO" sz="3200" dirty="0">
                <a:latin typeface="Calibri" panose="020F0502020204030204" pitchFamily="34" charset="0"/>
              </a:rPr>
              <a:t>4.294.967.296</a:t>
            </a:r>
            <a:endParaRPr lang="nb-NO" dirty="0">
              <a:latin typeface="Calibri" panose="020F0502020204030204" pitchFamily="34" charset="0"/>
            </a:endParaRPr>
          </a:p>
          <a:p>
            <a:r>
              <a:rPr lang="nb-NO" dirty="0">
                <a:latin typeface="Calibri" panose="020F0502020204030204" pitchFamily="34" charset="0"/>
              </a:rPr>
              <a:t>Sett kalkulatoren i modus PROGRAMMERING. Tast inn </a:t>
            </a:r>
            <a:r>
              <a:rPr lang="nb-NO" dirty="0" err="1">
                <a:latin typeface="Calibri" panose="020F0502020204030204" pitchFamily="34" charset="0"/>
              </a:rPr>
              <a:t>hex</a:t>
            </a:r>
            <a:r>
              <a:rPr lang="nb-NO" dirty="0">
                <a:latin typeface="Calibri" panose="020F0502020204030204" pitchFamily="34" charset="0"/>
              </a:rPr>
              <a:t> 1 0000 0000. Det blir det samme desimale tallet. Tilfeldig? NEPPE.</a:t>
            </a:r>
          </a:p>
        </p:txBody>
      </p:sp>
      <p:sp>
        <p:nvSpPr>
          <p:cNvPr id="3" name="TekstSylinder 2"/>
          <p:cNvSpPr txBox="1"/>
          <p:nvPr/>
        </p:nvSpPr>
        <p:spPr>
          <a:xfrm>
            <a:off x="770467" y="3970867"/>
            <a:ext cx="808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 </a:t>
            </a:r>
            <a:r>
              <a:rPr lang="nb-NO" dirty="0" err="1"/>
              <a:t>mekansimer</a:t>
            </a:r>
            <a:r>
              <a:rPr lang="nb-NO" dirty="0"/>
              <a:t> som for å bøte på at IPv4 har for få adresser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Classless</a:t>
            </a:r>
            <a:r>
              <a:rPr lang="nb-NO" dirty="0"/>
              <a:t> </a:t>
            </a:r>
            <a:r>
              <a:rPr lang="nb-NO" dirty="0" err="1"/>
              <a:t>Interdomain</a:t>
            </a:r>
            <a:r>
              <a:rPr lang="nb-NO" dirty="0"/>
              <a:t> Routing - CIDR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Private IP-adresser med </a:t>
            </a:r>
            <a:r>
              <a:rPr lang="nb-NO" dirty="0" err="1" smtClean="0"/>
              <a:t>NATing</a:t>
            </a:r>
            <a:r>
              <a:rPr lang="nb-NO" dirty="0" smtClean="0"/>
              <a:t>. 10 min. </a:t>
            </a:r>
            <a:r>
              <a:rPr lang="nb-NO" dirty="0">
                <a:hlinkClick r:id="rId2"/>
              </a:rPr>
              <a:t>VIDEO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18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491066" y="745067"/>
            <a:ext cx="4013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/>
              <a:t>IPv6</a:t>
            </a:r>
            <a:endParaRPr lang="nb-NO" b="1" dirty="0"/>
          </a:p>
          <a:p>
            <a:endParaRPr lang="nb-NO" dirty="0"/>
          </a:p>
          <a:p>
            <a:r>
              <a:rPr lang="nb-NO" dirty="0"/>
              <a:t>128 bit = 16 byte</a:t>
            </a:r>
          </a:p>
          <a:p>
            <a:r>
              <a:rPr lang="nb-NO" dirty="0"/>
              <a:t>8 grupper a 4 </a:t>
            </a:r>
            <a:r>
              <a:rPr lang="nb-NO" dirty="0" err="1"/>
              <a:t>hex</a:t>
            </a:r>
            <a:r>
              <a:rPr lang="nb-NO" dirty="0"/>
              <a:t>-siffer</a:t>
            </a:r>
          </a:p>
        </p:txBody>
      </p:sp>
      <p:sp>
        <p:nvSpPr>
          <p:cNvPr id="3" name="TekstSylinder 2"/>
          <p:cNvSpPr txBox="1"/>
          <p:nvPr/>
        </p:nvSpPr>
        <p:spPr>
          <a:xfrm>
            <a:off x="491066" y="2921000"/>
            <a:ext cx="2226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Unicast</a:t>
            </a:r>
            <a:endParaRPr lang="nb-NO" dirty="0"/>
          </a:p>
          <a:p>
            <a:r>
              <a:rPr lang="nb-NO" dirty="0" err="1"/>
              <a:t>Anycast</a:t>
            </a:r>
            <a:endParaRPr lang="nb-NO" dirty="0"/>
          </a:p>
          <a:p>
            <a:r>
              <a:rPr lang="nb-NO" dirty="0"/>
              <a:t>Multicast</a:t>
            </a:r>
          </a:p>
        </p:txBody>
      </p:sp>
      <p:sp>
        <p:nvSpPr>
          <p:cNvPr id="5" name="Rektangel 4"/>
          <p:cNvSpPr/>
          <p:nvPr/>
        </p:nvSpPr>
        <p:spPr>
          <a:xfrm>
            <a:off x="491066" y="44320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packet that is sent to a multicast address is delivered to all interfaces that have joined the corresponding multicast 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9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464733" y="1354667"/>
            <a:ext cx="751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OSI lag 4: TCP = </a:t>
            </a:r>
            <a:r>
              <a:rPr lang="nb-NO" dirty="0" err="1"/>
              <a:t>Transmission</a:t>
            </a:r>
            <a:r>
              <a:rPr lang="nb-NO" dirty="0"/>
              <a:t> Control </a:t>
            </a:r>
            <a:r>
              <a:rPr lang="nb-NO" dirty="0" err="1"/>
              <a:t>Protocol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Oppretter en forbindelse</a:t>
            </a:r>
          </a:p>
          <a:p>
            <a:pPr marL="285750" indent="-285750">
              <a:buFontTx/>
              <a:buChar char="-"/>
            </a:pPr>
            <a:r>
              <a:rPr lang="nb-NO" dirty="0"/>
              <a:t>Feildeteksjon, spør om igjen dersom ei pakke blir borte eller det er feil på den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48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9144727" y="2773778"/>
            <a:ext cx="3055878" cy="698667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nettverk</a:t>
            </a:r>
            <a:endParaRPr lang="en-US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6544C368-A51A-4A58-BBE1-6DED57435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09247"/>
              </p:ext>
            </p:extLst>
          </p:nvPr>
        </p:nvGraphicFramePr>
        <p:xfrm>
          <a:off x="67733" y="826532"/>
          <a:ext cx="9694334" cy="600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Slide" r:id="rId3" imgW="6094361" imgH="3427618" progId="PowerPoint.Slide.12">
                  <p:embed/>
                </p:oleObj>
              </mc:Choice>
              <mc:Fallback>
                <p:oleObj name="Slide" r:id="rId3" imgW="6094361" imgH="3427618" progId="PowerPoint.Slide.12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6544C368-A51A-4A58-BBE1-6DED57435D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" y="826532"/>
                        <a:ext cx="9694334" cy="6007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32833" y="1396869"/>
            <a:ext cx="6096000" cy="948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på 6 min som forklarer TCP/IP bra. Litt animasjon, klar tale. Minus: Reklame for en </a:t>
            </a:r>
            <a:r>
              <a:rPr lang="nb-N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på slutten. </a:t>
            </a:r>
            <a:r>
              <a:rPr lang="nb-NO" sz="1600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https://www.youtube.com/watch?v=PpsEaqJV_A0</a:t>
            </a:r>
            <a:endParaRPr lang="nb-N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7069666" y="118534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>
                <a:solidFill>
                  <a:schemeClr val="accent6">
                    <a:lumMod val="50000"/>
                  </a:schemeClr>
                </a:solidFill>
              </a:rPr>
              <a:t>VIDEOER</a:t>
            </a:r>
          </a:p>
        </p:txBody>
      </p:sp>
      <p:sp>
        <p:nvSpPr>
          <p:cNvPr id="4" name="Rektangel 3"/>
          <p:cNvSpPr/>
          <p:nvPr/>
        </p:nvSpPr>
        <p:spPr>
          <a:xfrm>
            <a:off x="232832" y="2633489"/>
            <a:ext cx="1112096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 </a:t>
            </a:r>
            <a:r>
              <a:rPr lang="nb-N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computer </a:t>
            </a:r>
            <a:r>
              <a:rPr lang="nb-N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guy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Har mange </a:t>
            </a:r>
            <a:r>
              <a:rPr lang="nb-N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videoer, mange temaer. Snakker tydelig, ofte 30 – 60 minutter.  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VIDEO</a:t>
            </a:r>
            <a:endParaRPr lang="nb-N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32832" y="3234076"/>
            <a:ext cx="3209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 </a:t>
            </a:r>
            <a:r>
              <a:rPr lang="nb-N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computer </a:t>
            </a:r>
            <a:r>
              <a:rPr lang="nb-N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guy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VPN video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30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075266" y="804333"/>
            <a:ext cx="10619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19.12.2017 DAG 2</a:t>
            </a:r>
          </a:p>
          <a:p>
            <a:endParaRPr lang="nb-NO" dirty="0"/>
          </a:p>
          <a:p>
            <a:r>
              <a:rPr lang="nb-NO" dirty="0"/>
              <a:t>Link </a:t>
            </a:r>
            <a:r>
              <a:rPr lang="nb-NO" dirty="0" err="1"/>
              <a:t>local</a:t>
            </a:r>
            <a:r>
              <a:rPr lang="nb-NO" dirty="0"/>
              <a:t> IPv4: 169.....</a:t>
            </a:r>
          </a:p>
          <a:p>
            <a:r>
              <a:rPr lang="nb-NO" dirty="0" err="1"/>
              <a:t>Portnr</a:t>
            </a:r>
            <a:r>
              <a:rPr lang="nb-NO" dirty="0"/>
              <a:t> ulik </a:t>
            </a:r>
            <a:r>
              <a:rPr lang="nb-NO" dirty="0" err="1"/>
              <a:t>default</a:t>
            </a:r>
            <a:r>
              <a:rPr lang="nb-NO" dirty="0"/>
              <a:t> angis med :</a:t>
            </a:r>
            <a:r>
              <a:rPr lang="nb-NO" dirty="0" err="1"/>
              <a:t>portnr</a:t>
            </a:r>
            <a:endParaRPr lang="nb-NO" dirty="0"/>
          </a:p>
          <a:p>
            <a:r>
              <a:rPr lang="nb-NO" dirty="0"/>
              <a:t>For hver bit vi legger til dobler antall adresser seg (antall kombinasjoner)</a:t>
            </a:r>
          </a:p>
          <a:p>
            <a:r>
              <a:rPr lang="nb-NO" dirty="0"/>
              <a:t>Vis fram kalkulator i PROGRAMMERINGS modus</a:t>
            </a:r>
          </a:p>
          <a:p>
            <a:endParaRPr lang="nb-NO" dirty="0"/>
          </a:p>
          <a:p>
            <a:r>
              <a:rPr lang="nb-NO" dirty="0"/>
              <a:t>Repetere litt</a:t>
            </a:r>
          </a:p>
          <a:p>
            <a:r>
              <a:rPr lang="nb-NO" dirty="0"/>
              <a:t>Noen flere videoer: UDP </a:t>
            </a:r>
            <a:r>
              <a:rPr lang="nb-NO" dirty="0" err="1"/>
              <a:t>vs</a:t>
            </a:r>
            <a:r>
              <a:rPr lang="nb-NO" dirty="0"/>
              <a:t> TCP</a:t>
            </a:r>
          </a:p>
          <a:p>
            <a:r>
              <a:rPr lang="nb-NO" dirty="0"/>
              <a:t>Noen flere protokoll-</a:t>
            </a:r>
            <a:r>
              <a:rPr lang="nb-NO" dirty="0" err="1"/>
              <a:t>headere</a:t>
            </a:r>
            <a:r>
              <a:rPr lang="nb-NO" dirty="0"/>
              <a:t>?</a:t>
            </a:r>
          </a:p>
          <a:p>
            <a:endParaRPr lang="nb-NO" dirty="0"/>
          </a:p>
          <a:p>
            <a:r>
              <a:rPr lang="nb-NO" dirty="0"/>
              <a:t>Vise fram Cisco </a:t>
            </a:r>
            <a:r>
              <a:rPr lang="nb-NO" dirty="0" err="1" smtClean="0"/>
              <a:t>Packet</a:t>
            </a:r>
            <a:r>
              <a:rPr lang="nb-NO" dirty="0" smtClean="0"/>
              <a:t>-tracer</a:t>
            </a:r>
            <a:endParaRPr lang="nb-NO" dirty="0"/>
          </a:p>
          <a:p>
            <a:r>
              <a:rPr lang="nb-NO" dirty="0"/>
              <a:t>Vise fram </a:t>
            </a:r>
            <a:r>
              <a:rPr lang="nb-NO" dirty="0" err="1"/>
              <a:t>Wireshark</a:t>
            </a:r>
            <a:endParaRPr lang="nb-NO" dirty="0"/>
          </a:p>
          <a:p>
            <a:r>
              <a:rPr lang="nb-NO" dirty="0"/>
              <a:t>Hva med oppgaver i disse? Tar for lang tid å bli kjent med disse programmene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05" y="2492938"/>
            <a:ext cx="7324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54" y="2057401"/>
            <a:ext cx="9096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olidFill>
                  <a:srgbClr val="EFEFEF"/>
                </a:solidFill>
              </a:rPr>
              <a:t>innføring av ipv6</a:t>
            </a:r>
            <a:endParaRPr lang="nb-NO" dirty="0">
              <a:solidFill>
                <a:srgbClr val="EFEFEF"/>
              </a:solidFill>
            </a:endParaRP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02475" y="2958413"/>
            <a:ext cx="4629150" cy="3467100"/>
          </a:xfrm>
          <a:prstGeom prst="rect">
            <a:avLst/>
          </a:prstGeom>
          <a:pattFill prst="narVert">
            <a:fgClr>
              <a:srgbClr val="A59633"/>
            </a:fgClr>
            <a:bgClr>
              <a:schemeClr val="bg1"/>
            </a:bgClr>
          </a:pattFill>
          <a:effectLst>
            <a:glow rad="127000">
              <a:schemeClr val="accent1">
                <a:alpha val="23000"/>
              </a:schemeClr>
            </a:glow>
            <a:reflection stA="64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09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Antall teoretiske adresser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18" y="2662830"/>
            <a:ext cx="8480401" cy="28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20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328737"/>
            <a:ext cx="8953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733425"/>
            <a:ext cx="91725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kingenerert alternativ tekst:&#10;Structure of a packet &#10;E.g. HTTP &#10;UDP and TCP &#10;E.g. Ethernet or WiFi &#10;E.g. coaxial Ethernet cable &#10;Application &#10;Transport &#10;Network &#10;Link &#10;Physica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39" y="901019"/>
            <a:ext cx="52578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557893" y="42597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1" dirty="0">
                <a:latin typeface="Calibri" panose="020F0502020204030204" pitchFamily="34" charset="0"/>
              </a:rPr>
              <a:t>IP </a:t>
            </a:r>
            <a:r>
              <a:rPr lang="nb-NO" dirty="0">
                <a:latin typeface="Calibri" panose="020F0502020204030204" pitchFamily="34" charset="0"/>
              </a:rPr>
              <a:t>= </a:t>
            </a:r>
            <a:r>
              <a:rPr lang="nb-NO" dirty="0" err="1">
                <a:latin typeface="Calibri" panose="020F0502020204030204" pitchFamily="34" charset="0"/>
              </a:rPr>
              <a:t>Internet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Protocol</a:t>
            </a:r>
            <a:endParaRPr lang="nb-NO" dirty="0">
              <a:latin typeface="Calibri" panose="020F0502020204030204" pitchFamily="34" charset="0"/>
            </a:endParaRPr>
          </a:p>
          <a:p>
            <a:endParaRPr lang="nb-NO" dirty="0">
              <a:latin typeface="Calibri" panose="020F0502020204030204" pitchFamily="34" charset="0"/>
            </a:endParaRPr>
          </a:p>
          <a:p>
            <a:r>
              <a:rPr lang="nb-NO" b="1" dirty="0">
                <a:latin typeface="Calibri" panose="020F0502020204030204" pitchFamily="34" charset="0"/>
              </a:rPr>
              <a:t>TCP</a:t>
            </a:r>
            <a:r>
              <a:rPr lang="nb-NO" dirty="0">
                <a:latin typeface="Calibri" panose="020F0502020204030204" pitchFamily="34" charset="0"/>
              </a:rPr>
              <a:t> = Transport Control </a:t>
            </a:r>
            <a:r>
              <a:rPr lang="nb-NO" dirty="0" err="1">
                <a:latin typeface="Calibri" panose="020F0502020204030204" pitchFamily="34" charset="0"/>
              </a:rPr>
              <a:t>Protocol</a:t>
            </a:r>
            <a:endParaRPr lang="nb-NO" dirty="0">
              <a:latin typeface="Calibri" panose="020F0502020204030204" pitchFamily="34" charset="0"/>
            </a:endParaRPr>
          </a:p>
          <a:p>
            <a:endParaRPr lang="nb-NO" dirty="0">
              <a:latin typeface="Calibri" panose="020F0502020204030204" pitchFamily="34" charset="0"/>
            </a:endParaRPr>
          </a:p>
          <a:p>
            <a:r>
              <a:rPr lang="nb-NO" b="1" dirty="0">
                <a:latin typeface="Calibri" panose="020F0502020204030204" pitchFamily="34" charset="0"/>
              </a:rPr>
              <a:t>UDP</a:t>
            </a:r>
            <a:r>
              <a:rPr lang="nb-NO" dirty="0">
                <a:latin typeface="Calibri" panose="020F0502020204030204" pitchFamily="34" charset="0"/>
              </a:rPr>
              <a:t> = User Datagram </a:t>
            </a:r>
            <a:r>
              <a:rPr lang="nb-NO" dirty="0" err="1">
                <a:latin typeface="Calibri" panose="020F0502020204030204" pitchFamily="34" charset="0"/>
              </a:rPr>
              <a:t>Protocol</a:t>
            </a:r>
            <a:r>
              <a:rPr lang="nb-NO" dirty="0">
                <a:latin typeface="Calibri" panose="020F0502020204030204" pitchFamily="34" charset="0"/>
              </a:rPr>
              <a:t>. Garanterer IKKE levering. Krever liten båndbredde/bruker mindre kapasitet enn TCP</a:t>
            </a:r>
            <a:endParaRPr lang="nb-NO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57893" y="547007"/>
            <a:ext cx="3654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  <a:p>
            <a:r>
              <a:rPr lang="nb-NO" dirty="0"/>
              <a:t>Det er litt forskjellige utgaver av TCP/IP </a:t>
            </a:r>
            <a:r>
              <a:rPr lang="nb-NO" dirty="0" err="1"/>
              <a:t>stacken</a:t>
            </a:r>
            <a:r>
              <a:rPr lang="nb-NO" dirty="0"/>
              <a:t> ute og går. Her er det 5 lag. Noen viser 4 lag, der er de 2 nederste slått sammen </a:t>
            </a:r>
          </a:p>
        </p:txBody>
      </p:sp>
    </p:spTree>
    <p:extLst>
      <p:ext uri="{BB962C8B-B14F-4D97-AF65-F5344CB8AC3E}">
        <p14:creationId xmlns:p14="http://schemas.microsoft.com/office/powerpoint/2010/main" val="42717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409575"/>
            <a:ext cx="65246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262187"/>
            <a:ext cx="5191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04" y="2079568"/>
            <a:ext cx="7000875" cy="39624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40138" y="1014153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20 til 60 byte lang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75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3" y="1225001"/>
            <a:ext cx="6953250" cy="543877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5095702" y="623455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40 byte lang header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58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085850"/>
            <a:ext cx="8515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3048000" y="1813173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2400" b="1" dirty="0" err="1">
                <a:solidFill>
                  <a:srgbClr val="FFFF00"/>
                </a:solidFill>
                <a:latin typeface="Arial-BoldMT"/>
              </a:rPr>
              <a:t>Extension</a:t>
            </a:r>
            <a:r>
              <a:rPr lang="nb-NO" sz="2400" b="1" dirty="0">
                <a:solidFill>
                  <a:srgbClr val="FFFF00"/>
                </a:solidFill>
                <a:latin typeface="Arial-BoldMT"/>
              </a:rPr>
              <a:t> </a:t>
            </a:r>
            <a:r>
              <a:rPr lang="nb-NO" sz="2400" b="1" dirty="0" err="1">
                <a:solidFill>
                  <a:srgbClr val="FFFF00"/>
                </a:solidFill>
                <a:latin typeface="Arial-BoldMT"/>
              </a:rPr>
              <a:t>Headers</a:t>
            </a:r>
            <a:endParaRPr lang="nb-NO" sz="2400" b="1" dirty="0">
              <a:solidFill>
                <a:srgbClr val="FFFF00"/>
              </a:solidFill>
              <a:latin typeface="Arial-BoldMT"/>
            </a:endParaRPr>
          </a:p>
          <a:p>
            <a:r>
              <a:rPr lang="nb-NO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Hop-by-Hop Options: Information som må undersøkes av alle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routere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på</a:t>
            </a:r>
          </a:p>
          <a:p>
            <a:r>
              <a:rPr lang="nb-NO" dirty="0">
                <a:solidFill>
                  <a:srgbClr val="FFFF00"/>
                </a:solidFill>
                <a:latin typeface="ArialMT"/>
              </a:rPr>
              <a:t>veien</a:t>
            </a:r>
          </a:p>
          <a:p>
            <a:r>
              <a:rPr lang="nb-NO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Routing: For Source Routing.</a:t>
            </a:r>
          </a:p>
          <a:p>
            <a:r>
              <a:rPr lang="nb-NO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Fragment: Pakker kan ikke lenger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fragmeteres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underveis.</a:t>
            </a:r>
          </a:p>
          <a:p>
            <a:r>
              <a:rPr lang="nb-NO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Destination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Options: Informasjon som kun angår mottaker.</a:t>
            </a:r>
          </a:p>
          <a:p>
            <a:r>
              <a:rPr lang="nb-NO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Authentication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: AH - IPSEC, se RFC 4302.</a:t>
            </a:r>
          </a:p>
          <a:p>
            <a:r>
              <a:rPr lang="en-US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en-US" dirty="0">
                <a:solidFill>
                  <a:srgbClr val="FFFF00"/>
                </a:solidFill>
                <a:latin typeface="ArialMT"/>
              </a:rPr>
              <a:t>Encapsulating Security Payload: ESP header - IPSEC, se RFC 4303.</a:t>
            </a:r>
            <a:endParaRPr lang="nb-N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3048000" y="2674948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2000" dirty="0">
                <a:solidFill>
                  <a:srgbClr val="FFFF00"/>
                </a:solidFill>
                <a:latin typeface="ArialMT"/>
              </a:rPr>
              <a:t>Nabo (</a:t>
            </a:r>
            <a:r>
              <a:rPr lang="nb-NO" sz="2000" dirty="0" err="1">
                <a:solidFill>
                  <a:srgbClr val="FFFF00"/>
                </a:solidFill>
                <a:latin typeface="ArialMT"/>
              </a:rPr>
              <a:t>neighbor</a:t>
            </a:r>
            <a:r>
              <a:rPr lang="nb-NO" sz="2000" dirty="0">
                <a:solidFill>
                  <a:srgbClr val="FFFF00"/>
                </a:solidFill>
                <a:latin typeface="ArialMT"/>
              </a:rPr>
              <a:t>)</a:t>
            </a:r>
          </a:p>
          <a:p>
            <a:r>
              <a:rPr lang="nb-NO" sz="1400" dirty="0">
                <a:solidFill>
                  <a:srgbClr val="FFFF00"/>
                </a:solidFill>
                <a:latin typeface="OpenSymbol"/>
              </a:rPr>
              <a:t>–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Neighbor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Discovery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(ND)</a:t>
            </a:r>
          </a:p>
          <a:p>
            <a:r>
              <a:rPr lang="nb-NO" sz="1400" dirty="0">
                <a:solidFill>
                  <a:srgbClr val="FFFF00"/>
                </a:solidFill>
                <a:latin typeface="OpenSymbol"/>
              </a:rPr>
              <a:t>–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Erstatter ARP</a:t>
            </a:r>
          </a:p>
          <a:p>
            <a:r>
              <a:rPr lang="nb-NO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ICMPv6 og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multicast</a:t>
            </a:r>
            <a:endParaRPr lang="nb-NO" dirty="0">
              <a:solidFill>
                <a:srgbClr val="FFFF00"/>
              </a:solidFill>
              <a:latin typeface="ArialMT"/>
            </a:endParaRPr>
          </a:p>
          <a:p>
            <a:r>
              <a:rPr lang="nb-NO" sz="800" dirty="0">
                <a:solidFill>
                  <a:srgbClr val="FFFF00"/>
                </a:solidFill>
                <a:latin typeface="OpenSymbol"/>
              </a:rPr>
              <a:t>●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«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neighbor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solicitation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» </a:t>
            </a:r>
            <a:r>
              <a:rPr lang="nb-NO" dirty="0">
                <a:solidFill>
                  <a:srgbClr val="FFFF00"/>
                </a:solidFill>
                <a:latin typeface="CantarellRegular"/>
              </a:rPr>
              <a:t>➡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«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neighbour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advertise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»</a:t>
            </a:r>
            <a:endParaRPr lang="nb-NO" dirty="0">
              <a:solidFill>
                <a:srgbClr val="FFFF0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948247" y="4552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solidFill>
                  <a:srgbClr val="FFFF00"/>
                </a:solidFill>
                <a:latin typeface="ArialMT"/>
              </a:rPr>
              <a:t>Windows</a:t>
            </a:r>
          </a:p>
          <a:p>
            <a:r>
              <a:rPr lang="en-US" dirty="0" err="1">
                <a:solidFill>
                  <a:srgbClr val="FFFF00"/>
                </a:solidFill>
                <a:latin typeface="DejaVuSansMono"/>
              </a:rPr>
              <a:t>netsh</a:t>
            </a:r>
            <a:r>
              <a:rPr lang="en-US" dirty="0">
                <a:solidFill>
                  <a:srgbClr val="FFFF00"/>
                </a:solidFill>
                <a:latin typeface="DejaVuSansMono"/>
              </a:rPr>
              <a:t> interface ipv6 show neighbors</a:t>
            </a:r>
            <a:endParaRPr lang="nb-N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3048000" y="2536448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2000" dirty="0" err="1">
                <a:solidFill>
                  <a:srgbClr val="FFFF00"/>
                </a:solidFill>
                <a:latin typeface="ArialMT"/>
              </a:rPr>
              <a:t>Router</a:t>
            </a:r>
            <a:r>
              <a:rPr lang="nb-NO" sz="2000" dirty="0">
                <a:solidFill>
                  <a:srgbClr val="FFFF00"/>
                </a:solidFill>
                <a:latin typeface="ArialMT"/>
              </a:rPr>
              <a:t> </a:t>
            </a:r>
            <a:r>
              <a:rPr lang="nb-NO" sz="2000" dirty="0" err="1">
                <a:solidFill>
                  <a:srgbClr val="FFFF00"/>
                </a:solidFill>
                <a:latin typeface="ArialMT"/>
              </a:rPr>
              <a:t>Discovery</a:t>
            </a:r>
            <a:r>
              <a:rPr lang="nb-NO" sz="2000" dirty="0">
                <a:solidFill>
                  <a:srgbClr val="FFFF00"/>
                </a:solidFill>
                <a:latin typeface="ArialMT"/>
              </a:rPr>
              <a:t> (RD)</a:t>
            </a:r>
          </a:p>
          <a:p>
            <a:r>
              <a:rPr lang="nb-NO" sz="1400" dirty="0">
                <a:solidFill>
                  <a:srgbClr val="FFFF00"/>
                </a:solidFill>
                <a:latin typeface="OpenSymbol"/>
              </a:rPr>
              <a:t>–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ICMPv6 og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multicast</a:t>
            </a:r>
            <a:endParaRPr lang="nb-NO" dirty="0">
              <a:solidFill>
                <a:srgbClr val="FFFF00"/>
              </a:solidFill>
              <a:latin typeface="ArialMT"/>
            </a:endParaRPr>
          </a:p>
          <a:p>
            <a:r>
              <a:rPr lang="nb-NO" sz="1400" dirty="0">
                <a:solidFill>
                  <a:srgbClr val="FFFF00"/>
                </a:solidFill>
                <a:latin typeface="OpenSymbol"/>
              </a:rPr>
              <a:t>–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«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router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solicitation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» </a:t>
            </a:r>
            <a:r>
              <a:rPr lang="nb-NO" dirty="0">
                <a:solidFill>
                  <a:srgbClr val="FFFF00"/>
                </a:solidFill>
                <a:latin typeface="CantarellRegular"/>
              </a:rPr>
              <a:t>➡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«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router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advertise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»</a:t>
            </a:r>
          </a:p>
          <a:p>
            <a:r>
              <a:rPr lang="nb-NO" sz="1400" dirty="0">
                <a:solidFill>
                  <a:srgbClr val="FFFF00"/>
                </a:solidFill>
                <a:latin typeface="OpenSymbol"/>
              </a:rPr>
              <a:t>– 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Alle </a:t>
            </a:r>
            <a:r>
              <a:rPr lang="nb-NO" dirty="0" err="1">
                <a:solidFill>
                  <a:srgbClr val="FFFF00"/>
                </a:solidFill>
                <a:latin typeface="ArialMT"/>
              </a:rPr>
              <a:t>routere</a:t>
            </a:r>
            <a:r>
              <a:rPr lang="nb-NO" dirty="0">
                <a:solidFill>
                  <a:srgbClr val="FFFF00"/>
                </a:solidFill>
                <a:latin typeface="ArialMT"/>
              </a:rPr>
              <a:t> sender automatisk RA med jevne mellomrom</a:t>
            </a:r>
          </a:p>
          <a:p>
            <a:r>
              <a:rPr lang="nb-NO" dirty="0">
                <a:solidFill>
                  <a:srgbClr val="FFFF00"/>
                </a:solidFill>
                <a:latin typeface="ArialMT"/>
              </a:rPr>
              <a:t>(typisk 3-10 minutter)</a:t>
            </a:r>
            <a:endParaRPr lang="nb-NO" dirty="0">
              <a:solidFill>
                <a:srgbClr val="FFFF0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964873" y="4603431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solidFill>
                  <a:srgbClr val="FFFF00"/>
                </a:solidFill>
                <a:latin typeface="ArialMT"/>
              </a:rPr>
              <a:t>Windows</a:t>
            </a:r>
          </a:p>
          <a:p>
            <a:r>
              <a:rPr lang="en-US" dirty="0" err="1">
                <a:solidFill>
                  <a:srgbClr val="FFFF00"/>
                </a:solidFill>
                <a:latin typeface="DejaVuSansMono"/>
              </a:rPr>
              <a:t>netsh</a:t>
            </a:r>
            <a:r>
              <a:rPr lang="en-US" dirty="0">
                <a:solidFill>
                  <a:srgbClr val="FFFF00"/>
                </a:solidFill>
                <a:latin typeface="DejaVuSansMono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DejaVuSansMono"/>
              </a:rPr>
              <a:t>int</a:t>
            </a:r>
            <a:r>
              <a:rPr lang="en-US" dirty="0">
                <a:solidFill>
                  <a:srgbClr val="FFFF00"/>
                </a:solidFill>
                <a:latin typeface="DejaVuSansMono"/>
              </a:rPr>
              <a:t> ipv6 show route</a:t>
            </a:r>
          </a:p>
          <a:p>
            <a:r>
              <a:rPr lang="nb-NO" dirty="0" err="1">
                <a:solidFill>
                  <a:srgbClr val="FFFF00"/>
                </a:solidFill>
                <a:latin typeface="DejaVuSansMono"/>
              </a:rPr>
              <a:t>route</a:t>
            </a:r>
            <a:r>
              <a:rPr lang="nb-NO" dirty="0">
                <a:solidFill>
                  <a:srgbClr val="FFFF00"/>
                </a:solidFill>
                <a:latin typeface="DejaVuSansMono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DejaVuSansMono"/>
              </a:rPr>
              <a:t>print</a:t>
            </a:r>
            <a:r>
              <a:rPr lang="nb-NO" dirty="0">
                <a:solidFill>
                  <a:srgbClr val="FFFF00"/>
                </a:solidFill>
                <a:latin typeface="DejaVuSansMono"/>
              </a:rPr>
              <a:t> -6</a:t>
            </a:r>
          </a:p>
          <a:p>
            <a:r>
              <a:rPr lang="nb-NO" sz="1100" b="1" dirty="0">
                <a:solidFill>
                  <a:srgbClr val="FFFF00"/>
                </a:solidFill>
                <a:latin typeface="Arial-BoldMT"/>
              </a:rPr>
              <a:t>36 </a:t>
            </a:r>
            <a:r>
              <a:rPr lang="nb-NO" sz="1000" dirty="0" err="1">
                <a:solidFill>
                  <a:srgbClr val="FFFF00"/>
                </a:solidFill>
                <a:latin typeface="DejaVuSans"/>
              </a:rPr>
              <a:t>Title</a:t>
            </a:r>
            <a:endParaRPr lang="nb-N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2095314"/>
            <a:ext cx="8859486" cy="2667372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1580562" y="1587473"/>
            <a:ext cx="520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solidFill>
                  <a:srgbClr val="D29631"/>
                </a:solidFill>
                <a:latin typeface="Calibri" panose="020F0502020204030204" pitchFamily="34" charset="0"/>
              </a:rPr>
              <a:t>BRANNMUR: For </a:t>
            </a:r>
            <a:r>
              <a:rPr lang="nb-NO" dirty="0">
                <a:solidFill>
                  <a:srgbClr val="D29631"/>
                </a:solidFill>
                <a:latin typeface="Calibri" panose="020F0502020204030204" pitchFamily="34" charset="0"/>
              </a:rPr>
              <a:t>at PING skal virke må en tillate ICMP</a:t>
            </a:r>
          </a:p>
        </p:txBody>
      </p:sp>
    </p:spTree>
    <p:extLst>
      <p:ext uri="{BB962C8B-B14F-4D97-AF65-F5344CB8AC3E}">
        <p14:creationId xmlns:p14="http://schemas.microsoft.com/office/powerpoint/2010/main" val="34649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0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Maskingenerert alternativ tekst:&#10;Common TCP/IP Protocols &#10;Application &#10;SMTP &#10;FTP &#10;HTTP &#10;DNS &#10;TFTP &#10;RIP &#10;UDP &#10;SNMP &#10;Transport &#10;Layer &#10;Internet &#10;Layer &#10;Network &#10;ARP &#10;TCP &#10;RARP &#10;802.11 &#10;IGMP ICMP &#10;Ethernet Wireless &#10;Frame &#10;Relay &#10;ATM &#10;Interface Layer &#10;LA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3" y="626533"/>
            <a:ext cx="890587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09" y="555172"/>
            <a:ext cx="4466768" cy="6115050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623207" y="1988267"/>
            <a:ext cx="43080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Open System Interconnection.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OSI model is a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reference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model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DEA22A-2F40-4BFA-8CA9-BA93EF46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771" y="861814"/>
            <a:ext cx="5474228" cy="867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nb-NO" altLang="nb-NO" sz="50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900" b="0" i="1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nb-NO" altLang="nb-N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900" b="0" i="1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nb-NO" altLang="nb-N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900" b="0" i="1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07.09.2016 20.43 – skjermutklipp</a:t>
            </a:r>
            <a:endParaRPr kumimoji="0" lang="nb-NO" altLang="nb-N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pic>
        <p:nvPicPr>
          <p:cNvPr id="1026" name="Picture 2" descr="Maskingenerert alternativ tekst:&#10;NETWORK MODELS &#10;OSI Model &#10;Application &#10;Session &#10;Transport &#10;Network &#10;Data Link &#10;Physical &#10;TCP/IP Model &#10;Application &#10;Transport &#10;Intemet &#10;Network Access &#10;ARP &#10;Logical Protocols &#10;TCP &#10;RARP &#10;UDP &#10;GMP ICE &#10;Physical Protocols ">
            <a:extLst>
              <a:ext uri="{FF2B5EF4-FFF2-40B4-BE49-F238E27FC236}">
                <a16:creationId xmlns:a16="http://schemas.microsoft.com/office/drawing/2014/main" id="{C97B3593-A588-4E10-8803-65C171CB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15" y="465591"/>
            <a:ext cx="7426140" cy="639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9C10594C-E533-41C4-BE3D-8DC14CC5632C}"/>
              </a:ext>
            </a:extLst>
          </p:cNvPr>
          <p:cNvSpPr txBox="1"/>
          <p:nvPr/>
        </p:nvSpPr>
        <p:spPr>
          <a:xfrm>
            <a:off x="0" y="1358537"/>
            <a:ext cx="3744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En sammenligning av OSI-modellen og TCP/IP-</a:t>
            </a:r>
            <a:r>
              <a:rPr lang="nb-NO" dirty="0" err="1"/>
              <a:t>stacken</a:t>
            </a:r>
            <a:r>
              <a:rPr lang="nb-NO" dirty="0"/>
              <a:t>, med tilhørende protokoller. </a:t>
            </a:r>
          </a:p>
          <a:p>
            <a:endParaRPr lang="nb-NO" dirty="0"/>
          </a:p>
          <a:p>
            <a:r>
              <a:rPr lang="nb-NO" dirty="0"/>
              <a:t>I TCP/IP </a:t>
            </a:r>
            <a:r>
              <a:rPr lang="nb-NO" dirty="0" err="1"/>
              <a:t>stacken</a:t>
            </a:r>
            <a:r>
              <a:rPr lang="nb-NO" dirty="0"/>
              <a:t> (som er den som brukes i praksis), er det øverste 3 lagene i OSI-modellen slått sammen, og de 2 nederste er slått sammen i den praktiske implementeringa.</a:t>
            </a:r>
          </a:p>
        </p:txBody>
      </p:sp>
    </p:spTree>
    <p:extLst>
      <p:ext uri="{BB962C8B-B14F-4D97-AF65-F5344CB8AC3E}">
        <p14:creationId xmlns:p14="http://schemas.microsoft.com/office/powerpoint/2010/main" val="7114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397932" y="1457867"/>
            <a:ext cx="6857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Video 7,6 min: </a:t>
            </a:r>
            <a:r>
              <a:rPr lang="nb-NO" dirty="0">
                <a:hlinkClick r:id="rId2"/>
              </a:rPr>
              <a:t>HUB, Switch eller </a:t>
            </a:r>
            <a:r>
              <a:rPr lang="nb-NO" dirty="0" err="1">
                <a:hlinkClick r:id="rId2"/>
              </a:rPr>
              <a:t>Router</a:t>
            </a:r>
            <a:endParaRPr lang="nb-NO" dirty="0"/>
          </a:p>
          <a:p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397932" y="2422548"/>
            <a:ext cx="10600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How </a:t>
            </a:r>
            <a:r>
              <a:rPr lang="nb-NO" dirty="0" err="1"/>
              <a:t>Packet</a:t>
            </a:r>
            <a:r>
              <a:rPr lang="nb-NO" dirty="0"/>
              <a:t> Travels in Network 3D </a:t>
            </a:r>
            <a:r>
              <a:rPr lang="nb-NO" dirty="0" err="1" smtClean="0"/>
              <a:t>Animation</a:t>
            </a:r>
            <a:r>
              <a:rPr lang="nb-NO" dirty="0" smtClean="0"/>
              <a:t>. 13 minutter </a:t>
            </a:r>
          </a:p>
          <a:p>
            <a:r>
              <a:rPr lang="nb-NO" dirty="0" smtClean="0">
                <a:solidFill>
                  <a:srgbClr val="000000"/>
                </a:solidFill>
                <a:hlinkClick r:id="rId3"/>
              </a:rPr>
              <a:t>https://www.youtube.com/watch?v=xIuBmOufbls</a:t>
            </a:r>
            <a:endParaRPr lang="nb-NO" dirty="0">
              <a:solidFill>
                <a:srgbClr val="000000"/>
              </a:solidFill>
            </a:endParaRPr>
          </a:p>
          <a:p>
            <a:r>
              <a:rPr lang="nb-NO" dirty="0" smtClean="0">
                <a:solidFill>
                  <a:srgbClr val="595959"/>
                </a:solidFill>
              </a:rPr>
              <a:t>Selve </a:t>
            </a:r>
            <a:r>
              <a:rPr lang="nb-NO" dirty="0">
                <a:solidFill>
                  <a:srgbClr val="595959"/>
                </a:solidFill>
              </a:rPr>
              <a:t>animasjonen er fin. Den viser ikke sammenhenger så godt, men tar seeren igjennom mange av stegene til ei </a:t>
            </a:r>
            <a:r>
              <a:rPr lang="nb-NO" dirty="0" err="1">
                <a:solidFill>
                  <a:srgbClr val="595959"/>
                </a:solidFill>
              </a:rPr>
              <a:t>ip</a:t>
            </a:r>
            <a:r>
              <a:rPr lang="nb-NO" dirty="0">
                <a:solidFill>
                  <a:srgbClr val="595959"/>
                </a:solidFill>
              </a:rPr>
              <a:t>-pakke</a:t>
            </a:r>
            <a:endParaRPr lang="nb-NO" dirty="0">
              <a:solidFill>
                <a:srgbClr val="595959"/>
              </a:solidFill>
              <a:effectLst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97931" y="4090369"/>
            <a:ext cx="10862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latin typeface="Calibri" panose="020F0502020204030204" pitchFamily="34" charset="0"/>
              </a:rPr>
              <a:t>Packets</a:t>
            </a:r>
            <a:r>
              <a:rPr lang="nb-NO" dirty="0">
                <a:latin typeface="Calibri" panose="020F0502020204030204" pitchFamily="34" charset="0"/>
              </a:rPr>
              <a:t> to </a:t>
            </a:r>
            <a:r>
              <a:rPr lang="nb-NO" dirty="0" err="1">
                <a:latin typeface="Calibri" panose="020F0502020204030204" pitchFamily="34" charset="0"/>
              </a:rPr>
              <a:t>frames</a:t>
            </a:r>
            <a:r>
              <a:rPr lang="nb-NO" dirty="0">
                <a:latin typeface="Calibri" panose="020F0502020204030204" pitchFamily="34" charset="0"/>
              </a:rPr>
              <a:t>: </a:t>
            </a:r>
            <a:r>
              <a:rPr lang="nb-NO" dirty="0" err="1">
                <a:latin typeface="Calibri" panose="020F0502020204030204" pitchFamily="34" charset="0"/>
                <a:hlinkClick r:id="rId4"/>
              </a:rPr>
              <a:t>Routers</a:t>
            </a:r>
            <a:r>
              <a:rPr lang="nb-NO" dirty="0">
                <a:latin typeface="Calibri" panose="020F0502020204030204" pitchFamily="34" charset="0"/>
                <a:hlinkClick r:id="rId4"/>
              </a:rPr>
              <a:t>, </a:t>
            </a:r>
            <a:r>
              <a:rPr lang="nb-NO" dirty="0" err="1">
                <a:latin typeface="Calibri" panose="020F0502020204030204" pitchFamily="34" charset="0"/>
                <a:hlinkClick r:id="rId4"/>
              </a:rPr>
              <a:t>Switches</a:t>
            </a:r>
            <a:r>
              <a:rPr lang="nb-NO" dirty="0">
                <a:latin typeface="Calibri" panose="020F0502020204030204" pitchFamily="34" charset="0"/>
                <a:hlinkClick r:id="rId4"/>
              </a:rPr>
              <a:t>, </a:t>
            </a:r>
            <a:r>
              <a:rPr lang="nb-NO" dirty="0" err="1">
                <a:latin typeface="Calibri" panose="020F0502020204030204" pitchFamily="34" charset="0"/>
                <a:hlinkClick r:id="rId4"/>
              </a:rPr>
              <a:t>Packets</a:t>
            </a:r>
            <a:r>
              <a:rPr lang="nb-NO" dirty="0">
                <a:latin typeface="Calibri" panose="020F0502020204030204" pitchFamily="34" charset="0"/>
                <a:hlinkClick r:id="rId4"/>
              </a:rPr>
              <a:t> and </a:t>
            </a:r>
            <a:r>
              <a:rPr lang="nb-NO" dirty="0" err="1">
                <a:latin typeface="Calibri" panose="020F0502020204030204" pitchFamily="34" charset="0"/>
                <a:hlinkClick r:id="rId4"/>
              </a:rPr>
              <a:t>Frames</a:t>
            </a:r>
            <a:endParaRPr lang="nb-NO" dirty="0">
              <a:latin typeface="Calibri" panose="020F0502020204030204" pitchFamily="34" charset="0"/>
            </a:endParaRPr>
          </a:p>
          <a:p>
            <a:r>
              <a:rPr lang="nb-NO" dirty="0">
                <a:latin typeface="Calibri" panose="020F0502020204030204" pitchFamily="34" charset="0"/>
              </a:rPr>
              <a:t>Ganske veldig detaljert forklaring på hvordan MAC og IP-adresser brukes av </a:t>
            </a:r>
            <a:r>
              <a:rPr lang="nb-NO" dirty="0" err="1">
                <a:latin typeface="Calibri" panose="020F0502020204030204" pitchFamily="34" charset="0"/>
              </a:rPr>
              <a:t>switch</a:t>
            </a:r>
            <a:r>
              <a:rPr lang="nb-NO" dirty="0">
                <a:latin typeface="Calibri" panose="020F0502020204030204" pitchFamily="34" charset="0"/>
              </a:rPr>
              <a:t> og </a:t>
            </a:r>
            <a:r>
              <a:rPr lang="nb-NO" dirty="0" err="1">
                <a:latin typeface="Calibri" panose="020F0502020204030204" pitchFamily="34" charset="0"/>
              </a:rPr>
              <a:t>router</a:t>
            </a:r>
            <a:r>
              <a:rPr lang="nb-NO" dirty="0">
                <a:latin typeface="Calibri" panose="020F0502020204030204" pitchFamily="34" charset="0"/>
              </a:rPr>
              <a:t>. Lite animasjon, men ei bra tegning</a:t>
            </a:r>
            <a:endParaRPr lang="nb-NO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6612467" y="562684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2"/>
              </a:rPr>
              <a:t>IP protokollen og forskjellige adresser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279400" y="1530516"/>
            <a:ext cx="115739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solidFill>
                  <a:srgbClr val="0070C0"/>
                </a:solidFill>
                <a:latin typeface="YouTube Noto"/>
                <a:hlinkClick r:id="rId3"/>
              </a:rPr>
              <a:t>How </a:t>
            </a:r>
            <a:r>
              <a:rPr lang="nb-NO" sz="2400" dirty="0" err="1">
                <a:solidFill>
                  <a:srgbClr val="0070C0"/>
                </a:solidFill>
                <a:latin typeface="YouTube Noto"/>
                <a:hlinkClick r:id="rId3"/>
              </a:rPr>
              <a:t>Packet</a:t>
            </a:r>
            <a:r>
              <a:rPr lang="nb-NO" sz="2400" dirty="0">
                <a:solidFill>
                  <a:srgbClr val="0070C0"/>
                </a:solidFill>
                <a:latin typeface="YouTube Noto"/>
                <a:hlinkClick r:id="rId3"/>
              </a:rPr>
              <a:t> Travels in Network ( 3D </a:t>
            </a:r>
            <a:r>
              <a:rPr lang="nb-NO" sz="2400" dirty="0" err="1">
                <a:solidFill>
                  <a:srgbClr val="0070C0"/>
                </a:solidFill>
                <a:latin typeface="YouTube Noto"/>
                <a:hlinkClick r:id="rId3"/>
              </a:rPr>
              <a:t>Animation</a:t>
            </a:r>
            <a:r>
              <a:rPr lang="nb-NO" sz="2400" dirty="0">
                <a:solidFill>
                  <a:srgbClr val="0070C0"/>
                </a:solidFill>
                <a:latin typeface="YouTube Noto"/>
                <a:hlinkClick r:id="rId3"/>
              </a:rPr>
              <a:t>) </a:t>
            </a:r>
            <a:r>
              <a:rPr lang="nb-NO" sz="4000" dirty="0">
                <a:solidFill>
                  <a:srgbClr val="000000"/>
                </a:solidFill>
                <a:latin typeface="YouTube Noto"/>
              </a:rPr>
              <a:t>) </a:t>
            </a:r>
            <a:r>
              <a:rPr lang="nb-NO" sz="2000" dirty="0">
                <a:latin typeface="YouTube Noto"/>
              </a:rPr>
              <a:t>VIDEO. </a:t>
            </a:r>
            <a:r>
              <a:rPr lang="nb-NO" dirty="0">
                <a:latin typeface="Calibri" panose="020F0502020204030204" pitchFamily="34" charset="0"/>
              </a:rPr>
              <a:t>Selve animasjonen er fin. Viser ikke  sammenhenger så godt, men tar seeren igjennom mange av stegene til ei </a:t>
            </a:r>
            <a:r>
              <a:rPr lang="nb-NO" dirty="0" err="1">
                <a:latin typeface="Calibri" panose="020F0502020204030204" pitchFamily="34" charset="0"/>
              </a:rPr>
              <a:t>ip</a:t>
            </a:r>
            <a:r>
              <a:rPr lang="nb-NO" dirty="0">
                <a:latin typeface="Calibri" panose="020F0502020204030204" pitchFamily="34" charset="0"/>
              </a:rPr>
              <a:t>-pakke</a:t>
            </a:r>
            <a:endParaRPr lang="nb-NO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279400" y="2963334"/>
            <a:ext cx="55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Video 9 min lag 1, 2 og 3: </a:t>
            </a:r>
            <a:r>
              <a:rPr lang="nb-NO" dirty="0" err="1">
                <a:hlinkClick r:id="rId4"/>
              </a:rPr>
              <a:t>Packets</a:t>
            </a:r>
            <a:r>
              <a:rPr lang="nb-NO" dirty="0">
                <a:hlinkClick r:id="rId4"/>
              </a:rPr>
              <a:t> to </a:t>
            </a:r>
            <a:r>
              <a:rPr lang="nb-NO" dirty="0" err="1">
                <a:hlinkClick r:id="rId4"/>
              </a:rPr>
              <a:t>frames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660400" y="4529667"/>
            <a:ext cx="1085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pic>
        <p:nvPicPr>
          <p:cNvPr id="8" name="Bild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1258" y="5140854"/>
            <a:ext cx="1590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5EF1D50-AE10-4B8C-A2A9-C44611CA987C}"/>
              </a:ext>
            </a:extLst>
          </p:cNvPr>
          <p:cNvSpPr/>
          <p:nvPr/>
        </p:nvSpPr>
        <p:spPr>
          <a:xfrm>
            <a:off x="0" y="1506647"/>
            <a:ext cx="9944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600" b="1" dirty="0">
                <a:latin typeface="DejaVuSans-Bold"/>
              </a:rPr>
              <a:t>IPv4 Header</a:t>
            </a:r>
          </a:p>
          <a:p>
            <a:r>
              <a:rPr lang="nb-NO" dirty="0">
                <a:latin typeface="DejaVuSansMono"/>
              </a:rPr>
              <a:t>0 			      1				   2				3</a:t>
            </a:r>
          </a:p>
          <a:p>
            <a:r>
              <a:rPr lang="nb-NO" dirty="0">
                <a:latin typeface="DejaVuSansMono"/>
              </a:rPr>
              <a:t>0 1 2 3 4 5 6 7 8 9 0 1 2 3 4 5 6 7 8 9 0 1 2 3 4 5 6 7 8 9 0 1</a:t>
            </a:r>
          </a:p>
          <a:p>
            <a:r>
              <a:rPr lang="nb-NO" dirty="0">
                <a:latin typeface="DejaVuSansMono"/>
              </a:rPr>
              <a:t>+-+-+-+-+-+-+-+-+-+-+-+-+-+-+-+-+-+-+-+-+-+-+-+-+-+-+-+-+-+-+-+-+</a:t>
            </a:r>
          </a:p>
          <a:p>
            <a:r>
              <a:rPr lang="en-US" dirty="0">
                <a:latin typeface="DejaVuSansMono"/>
              </a:rPr>
              <a:t>|Version| IHL |Type of Service| Total Length |</a:t>
            </a:r>
          </a:p>
          <a:p>
            <a:r>
              <a:rPr lang="nb-NO" dirty="0">
                <a:latin typeface="DejaVuSansMono"/>
              </a:rPr>
              <a:t>+-+-+-+-+-+-+-+-+-+-+-+-+-+-+-+-+-+-+-+-+-+-+-+-+-+-+-+-+-+-+-+-+</a:t>
            </a:r>
          </a:p>
          <a:p>
            <a:r>
              <a:rPr lang="nb-NO" dirty="0">
                <a:latin typeface="DejaVuSansMono"/>
              </a:rPr>
              <a:t>| </a:t>
            </a:r>
            <a:r>
              <a:rPr lang="nb-NO" dirty="0" err="1">
                <a:latin typeface="DejaVuSansMono"/>
              </a:rPr>
              <a:t>Identification</a:t>
            </a:r>
            <a:r>
              <a:rPr lang="nb-NO" dirty="0">
                <a:latin typeface="DejaVuSansMono"/>
              </a:rPr>
              <a:t> |Flags| Fragment Offset |</a:t>
            </a:r>
          </a:p>
          <a:p>
            <a:r>
              <a:rPr lang="nb-NO" dirty="0">
                <a:latin typeface="DejaVuSansMono"/>
              </a:rPr>
              <a:t>+-+-+-+-+-+-+-+-+-+-+-+-+-+-+-+-+-+-+-+-+-+-+-+-+-+-+-+-+-+-+-+-+</a:t>
            </a:r>
          </a:p>
          <a:p>
            <a:r>
              <a:rPr lang="en-US" dirty="0">
                <a:latin typeface="DejaVuSansMono"/>
              </a:rPr>
              <a:t>| Time to Live | Protocol | Header Checksum |</a:t>
            </a:r>
          </a:p>
          <a:p>
            <a:r>
              <a:rPr lang="nb-NO" dirty="0">
                <a:latin typeface="DejaVuSansMono"/>
              </a:rPr>
              <a:t>+-+-+-+-+-+-+-+-+-+-+-+-+-+-+-+-+-+-+-+-+-+-+-+-+-+-+-+-+-+-+-+-+</a:t>
            </a:r>
          </a:p>
          <a:p>
            <a:r>
              <a:rPr lang="nb-NO" dirty="0">
                <a:latin typeface="DejaVuSansMono"/>
              </a:rPr>
              <a:t>| Source </a:t>
            </a:r>
            <a:r>
              <a:rPr lang="nb-NO" dirty="0" err="1">
                <a:latin typeface="DejaVuSansMono"/>
              </a:rPr>
              <a:t>Address</a:t>
            </a:r>
            <a:r>
              <a:rPr lang="nb-NO" dirty="0">
                <a:latin typeface="DejaVuSansMono"/>
              </a:rPr>
              <a:t> |</a:t>
            </a:r>
          </a:p>
          <a:p>
            <a:r>
              <a:rPr lang="nb-NO" dirty="0">
                <a:latin typeface="DejaVuSansMono"/>
              </a:rPr>
              <a:t>+-+-+-+-+-+-+-+-+-+-+-+-+-+-+-+-+-+-+-+-+-+-+-+-+-+-+-+-+-+-+-+-+</a:t>
            </a:r>
          </a:p>
          <a:p>
            <a:r>
              <a:rPr lang="nb-NO" dirty="0">
                <a:latin typeface="DejaVuSansMono"/>
              </a:rPr>
              <a:t>| </a:t>
            </a:r>
            <a:r>
              <a:rPr lang="nb-NO" dirty="0" err="1">
                <a:latin typeface="DejaVuSansMono"/>
              </a:rPr>
              <a:t>Destination</a:t>
            </a:r>
            <a:r>
              <a:rPr lang="nb-NO" dirty="0">
                <a:latin typeface="DejaVuSansMono"/>
              </a:rPr>
              <a:t> </a:t>
            </a:r>
            <a:r>
              <a:rPr lang="nb-NO" dirty="0" err="1">
                <a:latin typeface="DejaVuSansMono"/>
              </a:rPr>
              <a:t>Address</a:t>
            </a:r>
            <a:r>
              <a:rPr lang="nb-NO" dirty="0">
                <a:latin typeface="DejaVuSansMono"/>
              </a:rPr>
              <a:t> |</a:t>
            </a:r>
          </a:p>
          <a:p>
            <a:r>
              <a:rPr lang="nb-NO" dirty="0">
                <a:latin typeface="DejaVuSansMono"/>
              </a:rPr>
              <a:t>+-+-+-+-+-+-+-+-+-+-+-+-+-+-+-+-+-+-+-+-+-+-+-+-+-+-+-+-+-+-+-+-+</a:t>
            </a:r>
          </a:p>
          <a:p>
            <a:r>
              <a:rPr lang="nb-NO" dirty="0">
                <a:latin typeface="DejaVuSansMono"/>
              </a:rPr>
              <a:t>| Options | </a:t>
            </a:r>
            <a:r>
              <a:rPr lang="nb-NO" dirty="0" err="1">
                <a:latin typeface="DejaVuSansMono"/>
              </a:rPr>
              <a:t>Padding</a:t>
            </a:r>
            <a:r>
              <a:rPr lang="nb-NO" dirty="0">
                <a:latin typeface="DejaVuSansMono"/>
              </a:rPr>
              <a:t> |</a:t>
            </a:r>
          </a:p>
          <a:p>
            <a:r>
              <a:rPr lang="nb-NO" dirty="0">
                <a:latin typeface="DejaVuSansMono"/>
              </a:rPr>
              <a:t>+-+-+-+-+-+-+-+-+-+-+-+-+-+-+-+-+-+-+-+-+-+-+-+-+-+-+-+-+-+-+-+-+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76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sstrip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TM04033937[[fn=Kondensstripe]]</Template>
  <TotalTime>17371</TotalTime>
  <Words>1428</Words>
  <Application>Microsoft Office PowerPoint</Application>
  <PresentationFormat>Widescreen</PresentationFormat>
  <Paragraphs>144</Paragraphs>
  <Slides>39</Slides>
  <Notes>0</Notes>
  <HiddenSlides>0</HiddenSlides>
  <MMClips>0</MMClips>
  <ScaleCrop>false</ScaleCrop>
  <HeadingPairs>
    <vt:vector size="8" baseType="variant">
      <vt:variant>
        <vt:lpstr>Brukte skrifter</vt:lpstr>
      </vt:variant>
      <vt:variant>
        <vt:i4>12</vt:i4>
      </vt:variant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39</vt:i4>
      </vt:variant>
    </vt:vector>
  </HeadingPairs>
  <TitlesOfParts>
    <vt:vector size="53" baseType="lpstr">
      <vt:lpstr>Arial</vt:lpstr>
      <vt:lpstr>Arial-BoldMT</vt:lpstr>
      <vt:lpstr>ArialMT</vt:lpstr>
      <vt:lpstr>Calibri</vt:lpstr>
      <vt:lpstr>CantarellRegular</vt:lpstr>
      <vt:lpstr>Century Gothic</vt:lpstr>
      <vt:lpstr>DejaVuSans</vt:lpstr>
      <vt:lpstr>DejaVuSans-Bold</vt:lpstr>
      <vt:lpstr>DejaVuSansMono</vt:lpstr>
      <vt:lpstr>OpenSymbol</vt:lpstr>
      <vt:lpstr>Times New Roman</vt:lpstr>
      <vt:lpstr>YouTube Noto</vt:lpstr>
      <vt:lpstr>Kondensstripe</vt:lpstr>
      <vt:lpstr>Slide</vt:lpstr>
      <vt:lpstr>Datanettverk</vt:lpstr>
      <vt:lpstr>2 nettverk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innføring av ipv6</vt:lpstr>
      <vt:lpstr>PowerPoint-presentasjon</vt:lpstr>
      <vt:lpstr>Antall teoretiske adresser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Jan Erik Haug</dc:creator>
  <cp:lastModifiedBy>Jan Erik Haug</cp:lastModifiedBy>
  <cp:revision>118</cp:revision>
  <dcterms:created xsi:type="dcterms:W3CDTF">2017-09-19T08:27:59Z</dcterms:created>
  <dcterms:modified xsi:type="dcterms:W3CDTF">2021-10-22T09:45:33Z</dcterms:modified>
</cp:coreProperties>
</file>