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embeddedFontLst>
    <p:embeddedFont>
      <p:font typeface="Gruppo"/>
      <p:regular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551C435-A770-4C0A-85C2-69DBDE53F87D}">
  <a:tblStyle styleId="{F551C435-A770-4C0A-85C2-69DBDE53F87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schemas.openxmlformats.org/officeDocument/2006/relationships/font" Target="fonts/Gruppo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356be99437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356be99437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23b180ddc4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23b180ddc4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23b180ddc4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23b180ddc4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3466cf594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3466cf594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23b180ddc4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23b180ddc4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3466cf5944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3466cf5944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3466cf5944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3466cf5944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239a7a1c56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239a7a1c56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239a7a1c56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239a7a1c56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239a7a1c56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239a7a1c56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239a7a1c56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239a7a1c56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239a7a1c56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239a7a1c56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239a7a1c56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239a7a1c56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239a7a1c56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239a7a1c56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239a7a1c56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239a7a1c56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23b180ddc4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23b180ddc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356be9943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356be9943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keras.io/api/datasets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11708" y="24757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rgbClr val="FFFFFF"/>
                </a:solidFill>
                <a:latin typeface="Gruppo"/>
                <a:ea typeface="Gruppo"/>
                <a:cs typeface="Gruppo"/>
                <a:sym typeface="Gruppo"/>
              </a:rPr>
              <a:t>Image Classification for Clothing Articles</a:t>
            </a:r>
            <a:endParaRPr b="1" sz="6000">
              <a:solidFill>
                <a:srgbClr val="FFFFFF"/>
              </a:solidFill>
              <a:latin typeface="Gruppo"/>
              <a:ea typeface="Gruppo"/>
              <a:cs typeface="Gruppo"/>
              <a:sym typeface="Gruppo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81400" y="422375"/>
            <a:ext cx="2556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Gruppo"/>
                <a:ea typeface="Gruppo"/>
                <a:cs typeface="Gruppo"/>
                <a:sym typeface="Gruppo"/>
              </a:rPr>
              <a:t>Adam Astor</a:t>
            </a:r>
            <a:endParaRPr sz="1800">
              <a:solidFill>
                <a:srgbClr val="FFFFFF"/>
              </a:solidFill>
              <a:latin typeface="Gruppo"/>
              <a:ea typeface="Gruppo"/>
              <a:cs typeface="Gruppo"/>
              <a:sym typeface="Grupp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/>
        </p:nvSpPr>
        <p:spPr>
          <a:xfrm>
            <a:off x="381400" y="422375"/>
            <a:ext cx="2556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Gruppo"/>
                <a:ea typeface="Gruppo"/>
                <a:cs typeface="Gruppo"/>
                <a:sym typeface="Gruppo"/>
              </a:rPr>
              <a:t>Adam Astor</a:t>
            </a:r>
            <a:endParaRPr sz="1800">
              <a:solidFill>
                <a:srgbClr val="FFFFFF"/>
              </a:solidFill>
              <a:latin typeface="Gruppo"/>
              <a:ea typeface="Gruppo"/>
              <a:cs typeface="Gruppo"/>
              <a:sym typeface="Gruppo"/>
            </a:endParaRPr>
          </a:p>
        </p:txBody>
      </p:sp>
      <p:sp>
        <p:nvSpPr>
          <p:cNvPr id="132" name="Google Shape;132;p22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2"/>
                </a:solidFill>
                <a:latin typeface="Gruppo"/>
                <a:ea typeface="Gruppo"/>
                <a:cs typeface="Gruppo"/>
                <a:sym typeface="Gruppo"/>
              </a:rPr>
              <a:t>Image Classification for Clothing Articles</a:t>
            </a:r>
            <a:endParaRPr b="1" sz="1800">
              <a:solidFill>
                <a:srgbClr val="212121"/>
              </a:solidFill>
              <a:latin typeface="Gruppo"/>
              <a:ea typeface="Gruppo"/>
              <a:cs typeface="Gruppo"/>
              <a:sym typeface="Gruppo"/>
            </a:endParaRPr>
          </a:p>
        </p:txBody>
      </p:sp>
      <p:sp>
        <p:nvSpPr>
          <p:cNvPr id="133" name="Google Shape;133;p22"/>
          <p:cNvSpPr txBox="1"/>
          <p:nvPr/>
        </p:nvSpPr>
        <p:spPr>
          <a:xfrm>
            <a:off x="871350" y="1664225"/>
            <a:ext cx="3383400" cy="30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Gruppo"/>
              <a:buChar char="●"/>
            </a:pPr>
            <a:r>
              <a:rPr b="1" lang="en" sz="2100">
                <a:latin typeface="Gruppo"/>
                <a:ea typeface="Gruppo"/>
                <a:cs typeface="Gruppo"/>
                <a:sym typeface="Gruppo"/>
              </a:rPr>
              <a:t>Through 30 iterations of tuning hyperparameters I </a:t>
            </a:r>
            <a:r>
              <a:rPr b="1" lang="en" sz="2100">
                <a:latin typeface="Gruppo"/>
                <a:ea typeface="Gruppo"/>
                <a:cs typeface="Gruppo"/>
                <a:sym typeface="Gruppo"/>
              </a:rPr>
              <a:t>concluded that the model shown is the best model based on a balance of accuracy and run time. </a:t>
            </a:r>
            <a:endParaRPr b="1" sz="2100">
              <a:latin typeface="Gruppo"/>
              <a:ea typeface="Gruppo"/>
              <a:cs typeface="Gruppo"/>
              <a:sym typeface="Gruppo"/>
            </a:endParaRPr>
          </a:p>
        </p:txBody>
      </p:sp>
      <p:sp>
        <p:nvSpPr>
          <p:cNvPr id="134" name="Google Shape;134;p22"/>
          <p:cNvSpPr txBox="1"/>
          <p:nvPr/>
        </p:nvSpPr>
        <p:spPr>
          <a:xfrm>
            <a:off x="871350" y="1017725"/>
            <a:ext cx="5497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Gruppo"/>
                <a:ea typeface="Gruppo"/>
                <a:cs typeface="Gruppo"/>
                <a:sym typeface="Gruppo"/>
              </a:rPr>
              <a:t>Deep Learning Modeling</a:t>
            </a:r>
            <a:endParaRPr b="1" sz="3000">
              <a:latin typeface="Gruppo"/>
              <a:ea typeface="Gruppo"/>
              <a:cs typeface="Gruppo"/>
              <a:sym typeface="Gruppo"/>
            </a:endParaRPr>
          </a:p>
        </p:txBody>
      </p:sp>
      <p:pic>
        <p:nvPicPr>
          <p:cNvPr id="135" name="Google Shape;13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7850" y="1869500"/>
            <a:ext cx="4584452" cy="23233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/>
          <p:nvPr/>
        </p:nvSpPr>
        <p:spPr>
          <a:xfrm>
            <a:off x="381400" y="422375"/>
            <a:ext cx="2556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Gruppo"/>
                <a:ea typeface="Gruppo"/>
                <a:cs typeface="Gruppo"/>
                <a:sym typeface="Gruppo"/>
              </a:rPr>
              <a:t>Adam Astor</a:t>
            </a:r>
            <a:endParaRPr sz="1800">
              <a:solidFill>
                <a:srgbClr val="FFFFFF"/>
              </a:solidFill>
              <a:latin typeface="Gruppo"/>
              <a:ea typeface="Gruppo"/>
              <a:cs typeface="Gruppo"/>
              <a:sym typeface="Gruppo"/>
            </a:endParaRPr>
          </a:p>
        </p:txBody>
      </p:sp>
      <p:sp>
        <p:nvSpPr>
          <p:cNvPr id="141" name="Google Shape;141;p23"/>
          <p:cNvSpPr txBox="1"/>
          <p:nvPr/>
        </p:nvSpPr>
        <p:spPr>
          <a:xfrm>
            <a:off x="311708" y="24757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rgbClr val="FFFFFF"/>
                </a:solidFill>
                <a:latin typeface="Gruppo"/>
                <a:ea typeface="Gruppo"/>
                <a:cs typeface="Gruppo"/>
                <a:sym typeface="Gruppo"/>
              </a:rPr>
              <a:t>Predicting real estate prices in California</a:t>
            </a:r>
            <a:endParaRPr b="1" sz="6000">
              <a:solidFill>
                <a:srgbClr val="FFFFFF"/>
              </a:solidFill>
              <a:latin typeface="Gruppo"/>
              <a:ea typeface="Gruppo"/>
              <a:cs typeface="Gruppo"/>
              <a:sym typeface="Gruppo"/>
            </a:endParaRPr>
          </a:p>
        </p:txBody>
      </p:sp>
      <p:sp>
        <p:nvSpPr>
          <p:cNvPr id="142" name="Google Shape;142;p23"/>
          <p:cNvSpPr txBox="1"/>
          <p:nvPr/>
        </p:nvSpPr>
        <p:spPr>
          <a:xfrm>
            <a:off x="381400" y="422375"/>
            <a:ext cx="2556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Gruppo"/>
                <a:ea typeface="Gruppo"/>
                <a:cs typeface="Gruppo"/>
                <a:sym typeface="Gruppo"/>
              </a:rPr>
              <a:t>Adam Astor</a:t>
            </a:r>
            <a:endParaRPr sz="1800">
              <a:solidFill>
                <a:srgbClr val="FFFFFF"/>
              </a:solidFill>
              <a:latin typeface="Gruppo"/>
              <a:ea typeface="Gruppo"/>
              <a:cs typeface="Gruppo"/>
              <a:sym typeface="Gruppo"/>
            </a:endParaRPr>
          </a:p>
        </p:txBody>
      </p:sp>
      <p:sp>
        <p:nvSpPr>
          <p:cNvPr id="143" name="Google Shape;143;p23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accent2"/>
                </a:solidFill>
                <a:latin typeface="Gruppo"/>
                <a:ea typeface="Gruppo"/>
                <a:cs typeface="Gruppo"/>
                <a:sym typeface="Gruppo"/>
              </a:rPr>
              <a:t>Image Classification for Clothing Articles</a:t>
            </a:r>
            <a:endParaRPr b="1" sz="1800">
              <a:solidFill>
                <a:srgbClr val="212121"/>
              </a:solidFill>
              <a:latin typeface="Gruppo"/>
              <a:ea typeface="Gruppo"/>
              <a:cs typeface="Gruppo"/>
              <a:sym typeface="Gruppo"/>
            </a:endParaRPr>
          </a:p>
        </p:txBody>
      </p:sp>
      <p:sp>
        <p:nvSpPr>
          <p:cNvPr id="144" name="Google Shape;144;p23"/>
          <p:cNvSpPr txBox="1"/>
          <p:nvPr/>
        </p:nvSpPr>
        <p:spPr>
          <a:xfrm>
            <a:off x="871350" y="1781750"/>
            <a:ext cx="7401300" cy="2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Gruppo"/>
              <a:buChar char="●"/>
            </a:pPr>
            <a:r>
              <a:rPr b="1" lang="en" sz="2200">
                <a:latin typeface="Gruppo"/>
                <a:ea typeface="Gruppo"/>
                <a:cs typeface="Gruppo"/>
                <a:sym typeface="Gruppo"/>
              </a:rPr>
              <a:t>5-layer model with 256, 128, 128, 64, and 10 Neurons</a:t>
            </a:r>
            <a:endParaRPr b="1" sz="2200">
              <a:latin typeface="Gruppo"/>
              <a:ea typeface="Gruppo"/>
              <a:cs typeface="Gruppo"/>
              <a:sym typeface="Grupp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Gruppo"/>
              <a:buChar char="●"/>
            </a:pPr>
            <a:r>
              <a:rPr b="1" lang="en" sz="2200">
                <a:latin typeface="Gruppo"/>
                <a:ea typeface="Gruppo"/>
                <a:cs typeface="Gruppo"/>
                <a:sym typeface="Gruppo"/>
              </a:rPr>
              <a:t>All 5 layers are Dense layers</a:t>
            </a:r>
            <a:endParaRPr b="1" sz="2200">
              <a:latin typeface="Gruppo"/>
              <a:ea typeface="Gruppo"/>
              <a:cs typeface="Gruppo"/>
              <a:sym typeface="Grupp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Gruppo"/>
              <a:buChar char="●"/>
            </a:pPr>
            <a:r>
              <a:rPr b="1" lang="en" sz="2200">
                <a:latin typeface="Gruppo"/>
                <a:ea typeface="Gruppo"/>
                <a:cs typeface="Gruppo"/>
                <a:sym typeface="Gruppo"/>
              </a:rPr>
              <a:t>Hyperbolic tangent activation function</a:t>
            </a:r>
            <a:endParaRPr b="1" sz="2200">
              <a:latin typeface="Gruppo"/>
              <a:ea typeface="Gruppo"/>
              <a:cs typeface="Gruppo"/>
              <a:sym typeface="Grupp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Gruppo"/>
              <a:buChar char="●"/>
            </a:pPr>
            <a:r>
              <a:rPr b="1" lang="en" sz="2200">
                <a:latin typeface="Gruppo"/>
                <a:ea typeface="Gruppo"/>
                <a:cs typeface="Gruppo"/>
                <a:sym typeface="Gruppo"/>
              </a:rPr>
              <a:t>SGD Optimizer with learning rate of 0.5</a:t>
            </a:r>
            <a:endParaRPr b="1" sz="2200">
              <a:latin typeface="Gruppo"/>
              <a:ea typeface="Gruppo"/>
              <a:cs typeface="Gruppo"/>
              <a:sym typeface="Grupp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Gruppo"/>
              <a:buChar char="●"/>
            </a:pPr>
            <a:r>
              <a:rPr b="1" lang="en" sz="2200">
                <a:latin typeface="Gruppo"/>
                <a:ea typeface="Gruppo"/>
                <a:cs typeface="Gruppo"/>
                <a:sym typeface="Gruppo"/>
              </a:rPr>
              <a:t>Categorical Hinge loss function</a:t>
            </a:r>
            <a:endParaRPr b="1" sz="2200">
              <a:latin typeface="Gruppo"/>
              <a:ea typeface="Gruppo"/>
              <a:cs typeface="Gruppo"/>
              <a:sym typeface="Grupp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Gruppo"/>
              <a:buChar char="●"/>
            </a:pPr>
            <a:r>
              <a:rPr b="1" lang="en" sz="2200">
                <a:latin typeface="Gruppo"/>
                <a:ea typeface="Gruppo"/>
                <a:cs typeface="Gruppo"/>
                <a:sym typeface="Gruppo"/>
              </a:rPr>
              <a:t>128 batch size, 20 epochs</a:t>
            </a:r>
            <a:endParaRPr b="1" sz="2200">
              <a:latin typeface="Gruppo"/>
              <a:ea typeface="Gruppo"/>
              <a:cs typeface="Gruppo"/>
              <a:sym typeface="Gruppo"/>
            </a:endParaRPr>
          </a:p>
        </p:txBody>
      </p:sp>
      <p:sp>
        <p:nvSpPr>
          <p:cNvPr id="145" name="Google Shape;145;p23"/>
          <p:cNvSpPr txBox="1"/>
          <p:nvPr/>
        </p:nvSpPr>
        <p:spPr>
          <a:xfrm>
            <a:off x="871350" y="1017725"/>
            <a:ext cx="74013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latin typeface="Gruppo"/>
                <a:ea typeface="Gruppo"/>
                <a:cs typeface="Gruppo"/>
                <a:sym typeface="Gruppo"/>
              </a:rPr>
              <a:t>Deep</a:t>
            </a:r>
            <a:r>
              <a:rPr b="1" lang="en" sz="2700">
                <a:latin typeface="Gruppo"/>
                <a:ea typeface="Gruppo"/>
                <a:cs typeface="Gruppo"/>
                <a:sym typeface="Gruppo"/>
              </a:rPr>
              <a:t> Learning Modeling Hyperparameters</a:t>
            </a:r>
            <a:endParaRPr b="1" sz="2700">
              <a:latin typeface="Gruppo"/>
              <a:ea typeface="Gruppo"/>
              <a:cs typeface="Gruppo"/>
              <a:sym typeface="Grupp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/>
        </p:nvSpPr>
        <p:spPr>
          <a:xfrm>
            <a:off x="381400" y="422375"/>
            <a:ext cx="2556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Gruppo"/>
                <a:ea typeface="Gruppo"/>
                <a:cs typeface="Gruppo"/>
                <a:sym typeface="Gruppo"/>
              </a:rPr>
              <a:t>Adam Astor</a:t>
            </a:r>
            <a:endParaRPr sz="1800">
              <a:solidFill>
                <a:srgbClr val="FFFFFF"/>
              </a:solidFill>
              <a:latin typeface="Gruppo"/>
              <a:ea typeface="Gruppo"/>
              <a:cs typeface="Gruppo"/>
              <a:sym typeface="Gruppo"/>
            </a:endParaRPr>
          </a:p>
        </p:txBody>
      </p:sp>
      <p:sp>
        <p:nvSpPr>
          <p:cNvPr id="151" name="Google Shape;151;p24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accent2"/>
                </a:solidFill>
                <a:latin typeface="Gruppo"/>
                <a:ea typeface="Gruppo"/>
                <a:cs typeface="Gruppo"/>
                <a:sym typeface="Gruppo"/>
              </a:rPr>
              <a:t>Image Classification for Clothing Articles</a:t>
            </a:r>
            <a:endParaRPr b="1" sz="1800">
              <a:solidFill>
                <a:srgbClr val="212121"/>
              </a:solidFill>
              <a:latin typeface="Gruppo"/>
              <a:ea typeface="Gruppo"/>
              <a:cs typeface="Gruppo"/>
              <a:sym typeface="Gruppo"/>
            </a:endParaRPr>
          </a:p>
        </p:txBody>
      </p:sp>
      <p:sp>
        <p:nvSpPr>
          <p:cNvPr id="152" name="Google Shape;152;p24"/>
          <p:cNvSpPr txBox="1"/>
          <p:nvPr/>
        </p:nvSpPr>
        <p:spPr>
          <a:xfrm>
            <a:off x="871350" y="1781750"/>
            <a:ext cx="7330200" cy="18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Gruppo"/>
              <a:buChar char="●"/>
            </a:pPr>
            <a:r>
              <a:rPr b="1" lang="en" sz="2100">
                <a:latin typeface="Gruppo"/>
                <a:ea typeface="Gruppo"/>
                <a:cs typeface="Gruppo"/>
                <a:sym typeface="Gruppo"/>
              </a:rPr>
              <a:t>K folds cross </a:t>
            </a:r>
            <a:r>
              <a:rPr b="1" lang="en" sz="2100">
                <a:latin typeface="Gruppo"/>
                <a:ea typeface="Gruppo"/>
                <a:cs typeface="Gruppo"/>
                <a:sym typeface="Gruppo"/>
              </a:rPr>
              <a:t>validation</a:t>
            </a:r>
            <a:r>
              <a:rPr b="1" lang="en" sz="2100">
                <a:latin typeface="Gruppo"/>
                <a:ea typeface="Gruppo"/>
                <a:cs typeface="Gruppo"/>
                <a:sym typeface="Gruppo"/>
              </a:rPr>
              <a:t> with ten folds</a:t>
            </a:r>
            <a:endParaRPr b="1" sz="2100">
              <a:latin typeface="Gruppo"/>
              <a:ea typeface="Gruppo"/>
              <a:cs typeface="Gruppo"/>
              <a:sym typeface="Gruppo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Gruppo"/>
              <a:buChar char="●"/>
            </a:pPr>
            <a:r>
              <a:rPr b="1" lang="en" sz="2100">
                <a:latin typeface="Gruppo"/>
                <a:ea typeface="Gruppo"/>
                <a:cs typeface="Gruppo"/>
                <a:sym typeface="Gruppo"/>
              </a:rPr>
              <a:t>Accuracy (ratio of the number of correctly classified cases to the total of cases under evaluation): 86.14%</a:t>
            </a:r>
            <a:endParaRPr b="1" sz="2100">
              <a:latin typeface="Gruppo"/>
              <a:ea typeface="Gruppo"/>
              <a:cs typeface="Gruppo"/>
              <a:sym typeface="Gruppo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Gruppo"/>
              <a:buChar char="●"/>
            </a:pPr>
            <a:r>
              <a:rPr b="1" lang="en" sz="2100">
                <a:latin typeface="Gruppo"/>
                <a:ea typeface="Gruppo"/>
                <a:cs typeface="Gruppo"/>
                <a:sym typeface="Gruppo"/>
              </a:rPr>
              <a:t>Weakest at predicting class 6 (shirt), strongest at predicting class 1 (trouser)</a:t>
            </a:r>
            <a:endParaRPr b="1" sz="2100">
              <a:latin typeface="Gruppo"/>
              <a:ea typeface="Gruppo"/>
              <a:cs typeface="Gruppo"/>
              <a:sym typeface="Gruppo"/>
            </a:endParaRPr>
          </a:p>
        </p:txBody>
      </p:sp>
      <p:sp>
        <p:nvSpPr>
          <p:cNvPr id="153" name="Google Shape;153;p24"/>
          <p:cNvSpPr txBox="1"/>
          <p:nvPr/>
        </p:nvSpPr>
        <p:spPr>
          <a:xfrm>
            <a:off x="871350" y="1017725"/>
            <a:ext cx="6630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Gruppo"/>
                <a:ea typeface="Gruppo"/>
                <a:cs typeface="Gruppo"/>
                <a:sym typeface="Gruppo"/>
              </a:rPr>
              <a:t>Deep</a:t>
            </a:r>
            <a:r>
              <a:rPr b="1" lang="en" sz="3000">
                <a:latin typeface="Gruppo"/>
                <a:ea typeface="Gruppo"/>
                <a:cs typeface="Gruppo"/>
                <a:sym typeface="Gruppo"/>
              </a:rPr>
              <a:t> Learning Model Evaluation</a:t>
            </a:r>
            <a:endParaRPr b="1" sz="3000">
              <a:latin typeface="Gruppo"/>
              <a:ea typeface="Gruppo"/>
              <a:cs typeface="Gruppo"/>
              <a:sym typeface="Grupp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/>
        </p:nvSpPr>
        <p:spPr>
          <a:xfrm>
            <a:off x="381400" y="422375"/>
            <a:ext cx="2556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Gruppo"/>
                <a:ea typeface="Gruppo"/>
                <a:cs typeface="Gruppo"/>
                <a:sym typeface="Gruppo"/>
              </a:rPr>
              <a:t>Adam Astor</a:t>
            </a:r>
            <a:endParaRPr sz="1800">
              <a:solidFill>
                <a:srgbClr val="FFFFFF"/>
              </a:solidFill>
              <a:latin typeface="Gruppo"/>
              <a:ea typeface="Gruppo"/>
              <a:cs typeface="Gruppo"/>
              <a:sym typeface="Gruppo"/>
            </a:endParaRPr>
          </a:p>
        </p:txBody>
      </p:sp>
      <p:sp>
        <p:nvSpPr>
          <p:cNvPr id="159" name="Google Shape;159;p25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2"/>
                </a:solidFill>
                <a:latin typeface="Gruppo"/>
                <a:ea typeface="Gruppo"/>
                <a:cs typeface="Gruppo"/>
                <a:sym typeface="Gruppo"/>
              </a:rPr>
              <a:t>Image Classification for Clothing Articles</a:t>
            </a:r>
            <a:endParaRPr b="1" sz="1800">
              <a:solidFill>
                <a:srgbClr val="212121"/>
              </a:solidFill>
              <a:latin typeface="Gruppo"/>
              <a:ea typeface="Gruppo"/>
              <a:cs typeface="Gruppo"/>
              <a:sym typeface="Gruppo"/>
            </a:endParaRPr>
          </a:p>
        </p:txBody>
      </p:sp>
      <p:sp>
        <p:nvSpPr>
          <p:cNvPr id="160" name="Google Shape;160;p25"/>
          <p:cNvSpPr txBox="1"/>
          <p:nvPr/>
        </p:nvSpPr>
        <p:spPr>
          <a:xfrm>
            <a:off x="871350" y="1664225"/>
            <a:ext cx="3383400" cy="24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Gruppo"/>
              <a:buChar char="●"/>
            </a:pPr>
            <a:r>
              <a:rPr b="1" lang="en" sz="2100">
                <a:latin typeface="Gruppo"/>
                <a:ea typeface="Gruppo"/>
                <a:cs typeface="Gruppo"/>
                <a:sym typeface="Gruppo"/>
              </a:rPr>
              <a:t>To test the model, we had it predict which class </a:t>
            </a:r>
            <a:r>
              <a:rPr b="1" lang="en" sz="2100">
                <a:latin typeface="Gruppo"/>
                <a:ea typeface="Gruppo"/>
                <a:cs typeface="Gruppo"/>
                <a:sym typeface="Gruppo"/>
              </a:rPr>
              <a:t>this image of a pullover belonged to. It accurately classified the image as class 2 (Pullover).</a:t>
            </a:r>
            <a:endParaRPr b="1" sz="2100">
              <a:latin typeface="Gruppo"/>
              <a:ea typeface="Gruppo"/>
              <a:cs typeface="Gruppo"/>
              <a:sym typeface="Gruppo"/>
            </a:endParaRPr>
          </a:p>
        </p:txBody>
      </p:sp>
      <p:sp>
        <p:nvSpPr>
          <p:cNvPr id="161" name="Google Shape;161;p25"/>
          <p:cNvSpPr txBox="1"/>
          <p:nvPr/>
        </p:nvSpPr>
        <p:spPr>
          <a:xfrm>
            <a:off x="871350" y="1017725"/>
            <a:ext cx="5497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Gruppo"/>
                <a:ea typeface="Gruppo"/>
                <a:cs typeface="Gruppo"/>
                <a:sym typeface="Gruppo"/>
              </a:rPr>
              <a:t>Prediction</a:t>
            </a:r>
            <a:endParaRPr b="1" sz="3000">
              <a:latin typeface="Gruppo"/>
              <a:ea typeface="Gruppo"/>
              <a:cs typeface="Gruppo"/>
              <a:sym typeface="Gruppo"/>
            </a:endParaRPr>
          </a:p>
        </p:txBody>
      </p:sp>
      <p:pic>
        <p:nvPicPr>
          <p:cNvPr id="162" name="Google Shape;16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0875" y="1017713"/>
            <a:ext cx="3174474" cy="3174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 txBox="1"/>
          <p:nvPr/>
        </p:nvSpPr>
        <p:spPr>
          <a:xfrm>
            <a:off x="381400" y="422375"/>
            <a:ext cx="2556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Gruppo"/>
                <a:ea typeface="Gruppo"/>
                <a:cs typeface="Gruppo"/>
                <a:sym typeface="Gruppo"/>
              </a:rPr>
              <a:t>Adam Astor</a:t>
            </a:r>
            <a:endParaRPr sz="1800">
              <a:solidFill>
                <a:srgbClr val="FFFFFF"/>
              </a:solidFill>
              <a:latin typeface="Gruppo"/>
              <a:ea typeface="Gruppo"/>
              <a:cs typeface="Gruppo"/>
              <a:sym typeface="Gruppo"/>
            </a:endParaRPr>
          </a:p>
        </p:txBody>
      </p:sp>
      <p:sp>
        <p:nvSpPr>
          <p:cNvPr id="168" name="Google Shape;168;p26"/>
          <p:cNvSpPr txBox="1"/>
          <p:nvPr/>
        </p:nvSpPr>
        <p:spPr>
          <a:xfrm>
            <a:off x="311708" y="24757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rgbClr val="FFFFFF"/>
                </a:solidFill>
                <a:latin typeface="Gruppo"/>
                <a:ea typeface="Gruppo"/>
                <a:cs typeface="Gruppo"/>
                <a:sym typeface="Gruppo"/>
              </a:rPr>
              <a:t>Predicting real estate prices in California</a:t>
            </a:r>
            <a:endParaRPr b="1" sz="6000">
              <a:solidFill>
                <a:srgbClr val="FFFFFF"/>
              </a:solidFill>
              <a:latin typeface="Gruppo"/>
              <a:ea typeface="Gruppo"/>
              <a:cs typeface="Gruppo"/>
              <a:sym typeface="Gruppo"/>
            </a:endParaRPr>
          </a:p>
        </p:txBody>
      </p:sp>
      <p:sp>
        <p:nvSpPr>
          <p:cNvPr id="169" name="Google Shape;169;p26"/>
          <p:cNvSpPr txBox="1"/>
          <p:nvPr/>
        </p:nvSpPr>
        <p:spPr>
          <a:xfrm>
            <a:off x="381400" y="422375"/>
            <a:ext cx="2556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Gruppo"/>
                <a:ea typeface="Gruppo"/>
                <a:cs typeface="Gruppo"/>
                <a:sym typeface="Gruppo"/>
              </a:rPr>
              <a:t>Adam Astor</a:t>
            </a:r>
            <a:endParaRPr sz="1800">
              <a:solidFill>
                <a:srgbClr val="FFFFFF"/>
              </a:solidFill>
              <a:latin typeface="Gruppo"/>
              <a:ea typeface="Gruppo"/>
              <a:cs typeface="Gruppo"/>
              <a:sym typeface="Gruppo"/>
            </a:endParaRPr>
          </a:p>
        </p:txBody>
      </p:sp>
      <p:sp>
        <p:nvSpPr>
          <p:cNvPr id="170" name="Google Shape;170;p26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accent2"/>
                </a:solidFill>
                <a:latin typeface="Gruppo"/>
                <a:ea typeface="Gruppo"/>
                <a:cs typeface="Gruppo"/>
                <a:sym typeface="Gruppo"/>
              </a:rPr>
              <a:t>Image Classification for Clothing Articles</a:t>
            </a:r>
            <a:endParaRPr b="1" sz="1800">
              <a:solidFill>
                <a:srgbClr val="212121"/>
              </a:solidFill>
              <a:latin typeface="Gruppo"/>
              <a:ea typeface="Gruppo"/>
              <a:cs typeface="Gruppo"/>
              <a:sym typeface="Gruppo"/>
            </a:endParaRPr>
          </a:p>
        </p:txBody>
      </p:sp>
      <p:sp>
        <p:nvSpPr>
          <p:cNvPr id="171" name="Google Shape;171;p26"/>
          <p:cNvSpPr txBox="1"/>
          <p:nvPr/>
        </p:nvSpPr>
        <p:spPr>
          <a:xfrm>
            <a:off x="871350" y="1888450"/>
            <a:ext cx="74013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Gruppo"/>
                <a:ea typeface="Gruppo"/>
                <a:cs typeface="Gruppo"/>
                <a:sym typeface="Gruppo"/>
              </a:rPr>
              <a:t>We can conclude that we have made a robust image classification model that can accurately identify images of clothing articles.</a:t>
            </a:r>
            <a:endParaRPr b="1" sz="2400">
              <a:latin typeface="Gruppo"/>
              <a:ea typeface="Gruppo"/>
              <a:cs typeface="Gruppo"/>
              <a:sym typeface="Gruppo"/>
            </a:endParaRPr>
          </a:p>
        </p:txBody>
      </p:sp>
      <p:sp>
        <p:nvSpPr>
          <p:cNvPr id="172" name="Google Shape;172;p26"/>
          <p:cNvSpPr txBox="1"/>
          <p:nvPr/>
        </p:nvSpPr>
        <p:spPr>
          <a:xfrm>
            <a:off x="871350" y="1017725"/>
            <a:ext cx="5497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Gruppo"/>
                <a:ea typeface="Gruppo"/>
                <a:cs typeface="Gruppo"/>
                <a:sym typeface="Gruppo"/>
              </a:rPr>
              <a:t>Conclusion</a:t>
            </a:r>
            <a:endParaRPr b="1" sz="3000">
              <a:latin typeface="Gruppo"/>
              <a:ea typeface="Gruppo"/>
              <a:cs typeface="Gruppo"/>
              <a:sym typeface="Grupp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"/>
          <p:cNvSpPr txBox="1"/>
          <p:nvPr/>
        </p:nvSpPr>
        <p:spPr>
          <a:xfrm>
            <a:off x="381400" y="422375"/>
            <a:ext cx="2556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Gruppo"/>
                <a:ea typeface="Gruppo"/>
                <a:cs typeface="Gruppo"/>
                <a:sym typeface="Gruppo"/>
              </a:rPr>
              <a:t>Adam Astor</a:t>
            </a:r>
            <a:endParaRPr sz="1800">
              <a:solidFill>
                <a:srgbClr val="FFFFFF"/>
              </a:solidFill>
              <a:latin typeface="Gruppo"/>
              <a:ea typeface="Gruppo"/>
              <a:cs typeface="Gruppo"/>
              <a:sym typeface="Gruppo"/>
            </a:endParaRPr>
          </a:p>
        </p:txBody>
      </p:sp>
      <p:sp>
        <p:nvSpPr>
          <p:cNvPr id="178" name="Google Shape;178;p27"/>
          <p:cNvSpPr txBox="1"/>
          <p:nvPr/>
        </p:nvSpPr>
        <p:spPr>
          <a:xfrm>
            <a:off x="311708" y="24757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rgbClr val="FFFFFF"/>
                </a:solidFill>
                <a:latin typeface="Gruppo"/>
                <a:ea typeface="Gruppo"/>
                <a:cs typeface="Gruppo"/>
                <a:sym typeface="Gruppo"/>
              </a:rPr>
              <a:t>Predicting real estate prices in California</a:t>
            </a:r>
            <a:endParaRPr b="1" sz="6000">
              <a:solidFill>
                <a:srgbClr val="FFFFFF"/>
              </a:solidFill>
              <a:latin typeface="Gruppo"/>
              <a:ea typeface="Gruppo"/>
              <a:cs typeface="Gruppo"/>
              <a:sym typeface="Gruppo"/>
            </a:endParaRPr>
          </a:p>
        </p:txBody>
      </p:sp>
      <p:sp>
        <p:nvSpPr>
          <p:cNvPr id="179" name="Google Shape;179;p27"/>
          <p:cNvSpPr txBox="1"/>
          <p:nvPr/>
        </p:nvSpPr>
        <p:spPr>
          <a:xfrm>
            <a:off x="381400" y="422375"/>
            <a:ext cx="2556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Gruppo"/>
                <a:ea typeface="Gruppo"/>
                <a:cs typeface="Gruppo"/>
                <a:sym typeface="Gruppo"/>
              </a:rPr>
              <a:t>Adam Astor</a:t>
            </a:r>
            <a:endParaRPr sz="1800">
              <a:solidFill>
                <a:srgbClr val="FFFFFF"/>
              </a:solidFill>
              <a:latin typeface="Gruppo"/>
              <a:ea typeface="Gruppo"/>
              <a:cs typeface="Gruppo"/>
              <a:sym typeface="Gruppo"/>
            </a:endParaRPr>
          </a:p>
        </p:txBody>
      </p:sp>
      <p:sp>
        <p:nvSpPr>
          <p:cNvPr id="180" name="Google Shape;180;p27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accent2"/>
                </a:solidFill>
                <a:latin typeface="Gruppo"/>
                <a:ea typeface="Gruppo"/>
                <a:cs typeface="Gruppo"/>
                <a:sym typeface="Gruppo"/>
              </a:rPr>
              <a:t>Image Classification for Clothing Articles</a:t>
            </a:r>
            <a:endParaRPr b="1" sz="1800">
              <a:solidFill>
                <a:srgbClr val="212121"/>
              </a:solidFill>
              <a:latin typeface="Gruppo"/>
              <a:ea typeface="Gruppo"/>
              <a:cs typeface="Gruppo"/>
              <a:sym typeface="Gruppo"/>
            </a:endParaRPr>
          </a:p>
        </p:txBody>
      </p:sp>
      <p:sp>
        <p:nvSpPr>
          <p:cNvPr id="181" name="Google Shape;181;p27"/>
          <p:cNvSpPr txBox="1"/>
          <p:nvPr/>
        </p:nvSpPr>
        <p:spPr>
          <a:xfrm>
            <a:off x="871350" y="1888450"/>
            <a:ext cx="74013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Gruppo"/>
                <a:ea typeface="Gruppo"/>
                <a:cs typeface="Gruppo"/>
                <a:sym typeface="Gruppo"/>
              </a:rPr>
              <a:t>To implement this model in a business use-case to begin reaping the </a:t>
            </a:r>
            <a:r>
              <a:rPr b="1" lang="en" sz="2400">
                <a:latin typeface="Gruppo"/>
                <a:ea typeface="Gruppo"/>
                <a:cs typeface="Gruppo"/>
                <a:sym typeface="Gruppo"/>
              </a:rPr>
              <a:t>benefits</a:t>
            </a:r>
            <a:r>
              <a:rPr b="1" lang="en" sz="2400">
                <a:latin typeface="Gruppo"/>
                <a:ea typeface="Gruppo"/>
                <a:cs typeface="Gruppo"/>
                <a:sym typeface="Gruppo"/>
              </a:rPr>
              <a:t> of image classification</a:t>
            </a:r>
            <a:r>
              <a:rPr b="1" lang="en" sz="2400">
                <a:latin typeface="Gruppo"/>
                <a:ea typeface="Gruppo"/>
                <a:cs typeface="Gruppo"/>
                <a:sym typeface="Gruppo"/>
              </a:rPr>
              <a:t>.</a:t>
            </a:r>
            <a:endParaRPr b="1" sz="2400">
              <a:latin typeface="Gruppo"/>
              <a:ea typeface="Gruppo"/>
              <a:cs typeface="Gruppo"/>
              <a:sym typeface="Gruppo"/>
            </a:endParaRPr>
          </a:p>
        </p:txBody>
      </p:sp>
      <p:sp>
        <p:nvSpPr>
          <p:cNvPr id="182" name="Google Shape;182;p27"/>
          <p:cNvSpPr txBox="1"/>
          <p:nvPr/>
        </p:nvSpPr>
        <p:spPr>
          <a:xfrm>
            <a:off x="871350" y="1017725"/>
            <a:ext cx="5497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Gruppo"/>
                <a:ea typeface="Gruppo"/>
                <a:cs typeface="Gruppo"/>
                <a:sym typeface="Gruppo"/>
              </a:rPr>
              <a:t>Recommendations</a:t>
            </a:r>
            <a:endParaRPr b="1" sz="3000">
              <a:latin typeface="Gruppo"/>
              <a:ea typeface="Gruppo"/>
              <a:cs typeface="Gruppo"/>
              <a:sym typeface="Grupp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8"/>
          <p:cNvSpPr txBox="1"/>
          <p:nvPr/>
        </p:nvSpPr>
        <p:spPr>
          <a:xfrm>
            <a:off x="381400" y="422375"/>
            <a:ext cx="2556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Gruppo"/>
                <a:ea typeface="Gruppo"/>
                <a:cs typeface="Gruppo"/>
                <a:sym typeface="Gruppo"/>
              </a:rPr>
              <a:t>Adam Astor</a:t>
            </a:r>
            <a:endParaRPr sz="1800">
              <a:solidFill>
                <a:srgbClr val="FFFFFF"/>
              </a:solidFill>
              <a:latin typeface="Gruppo"/>
              <a:ea typeface="Gruppo"/>
              <a:cs typeface="Gruppo"/>
              <a:sym typeface="Gruppo"/>
            </a:endParaRPr>
          </a:p>
        </p:txBody>
      </p:sp>
      <p:sp>
        <p:nvSpPr>
          <p:cNvPr id="188" name="Google Shape;188;p28"/>
          <p:cNvSpPr txBox="1"/>
          <p:nvPr/>
        </p:nvSpPr>
        <p:spPr>
          <a:xfrm>
            <a:off x="311708" y="24757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rgbClr val="FFFFFF"/>
                </a:solidFill>
                <a:latin typeface="Gruppo"/>
                <a:ea typeface="Gruppo"/>
                <a:cs typeface="Gruppo"/>
                <a:sym typeface="Gruppo"/>
              </a:rPr>
              <a:t>Predicting real estate prices in California</a:t>
            </a:r>
            <a:endParaRPr b="1" sz="6000">
              <a:solidFill>
                <a:srgbClr val="FFFFFF"/>
              </a:solidFill>
              <a:latin typeface="Gruppo"/>
              <a:ea typeface="Gruppo"/>
              <a:cs typeface="Gruppo"/>
              <a:sym typeface="Gruppo"/>
            </a:endParaRPr>
          </a:p>
        </p:txBody>
      </p:sp>
      <p:sp>
        <p:nvSpPr>
          <p:cNvPr id="189" name="Google Shape;189;p28"/>
          <p:cNvSpPr txBox="1"/>
          <p:nvPr/>
        </p:nvSpPr>
        <p:spPr>
          <a:xfrm>
            <a:off x="381400" y="422375"/>
            <a:ext cx="2556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Gruppo"/>
                <a:ea typeface="Gruppo"/>
                <a:cs typeface="Gruppo"/>
                <a:sym typeface="Gruppo"/>
              </a:rPr>
              <a:t>Adam Astor</a:t>
            </a:r>
            <a:endParaRPr sz="1800">
              <a:solidFill>
                <a:srgbClr val="FFFFFF"/>
              </a:solidFill>
              <a:latin typeface="Gruppo"/>
              <a:ea typeface="Gruppo"/>
              <a:cs typeface="Gruppo"/>
              <a:sym typeface="Gruppo"/>
            </a:endParaRPr>
          </a:p>
        </p:txBody>
      </p:sp>
      <p:sp>
        <p:nvSpPr>
          <p:cNvPr id="190" name="Google Shape;190;p28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accent2"/>
                </a:solidFill>
                <a:latin typeface="Gruppo"/>
                <a:ea typeface="Gruppo"/>
                <a:cs typeface="Gruppo"/>
                <a:sym typeface="Gruppo"/>
              </a:rPr>
              <a:t>Image Classification for Clothing Articles</a:t>
            </a:r>
            <a:endParaRPr b="1" sz="1800">
              <a:solidFill>
                <a:srgbClr val="212121"/>
              </a:solidFill>
              <a:latin typeface="Gruppo"/>
              <a:ea typeface="Gruppo"/>
              <a:cs typeface="Gruppo"/>
              <a:sym typeface="Gruppo"/>
            </a:endParaRPr>
          </a:p>
        </p:txBody>
      </p:sp>
      <p:sp>
        <p:nvSpPr>
          <p:cNvPr id="191" name="Google Shape;191;p28"/>
          <p:cNvSpPr txBox="1"/>
          <p:nvPr/>
        </p:nvSpPr>
        <p:spPr>
          <a:xfrm>
            <a:off x="871350" y="1888450"/>
            <a:ext cx="74013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Gruppo"/>
                <a:ea typeface="Gruppo"/>
                <a:cs typeface="Gruppo"/>
                <a:sym typeface="Gruppo"/>
              </a:rPr>
              <a:t>To continue expanding on my work, I would continue to test the model on more types of images. I would take more color images and transform them so the model can work with them. I would also test different types of models other than Sequential to compare what model works best.</a:t>
            </a:r>
            <a:endParaRPr b="1" sz="2400">
              <a:latin typeface="Gruppo"/>
              <a:ea typeface="Gruppo"/>
              <a:cs typeface="Gruppo"/>
              <a:sym typeface="Gruppo"/>
            </a:endParaRPr>
          </a:p>
        </p:txBody>
      </p:sp>
      <p:sp>
        <p:nvSpPr>
          <p:cNvPr id="192" name="Google Shape;192;p28"/>
          <p:cNvSpPr txBox="1"/>
          <p:nvPr/>
        </p:nvSpPr>
        <p:spPr>
          <a:xfrm>
            <a:off x="871350" y="1017725"/>
            <a:ext cx="5497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Gruppo"/>
                <a:ea typeface="Gruppo"/>
                <a:cs typeface="Gruppo"/>
                <a:sym typeface="Gruppo"/>
              </a:rPr>
              <a:t>Whats Next?</a:t>
            </a:r>
            <a:endParaRPr b="1" sz="3000">
              <a:latin typeface="Gruppo"/>
              <a:ea typeface="Gruppo"/>
              <a:cs typeface="Gruppo"/>
              <a:sym typeface="Grupp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9"/>
          <p:cNvSpPr txBox="1"/>
          <p:nvPr/>
        </p:nvSpPr>
        <p:spPr>
          <a:xfrm>
            <a:off x="48000" y="3051775"/>
            <a:ext cx="90480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700">
                <a:solidFill>
                  <a:srgbClr val="FFFFFF"/>
                </a:solidFill>
                <a:latin typeface="Gruppo"/>
                <a:ea typeface="Gruppo"/>
                <a:cs typeface="Gruppo"/>
                <a:sym typeface="Gruppo"/>
              </a:rPr>
              <a:t>Questions?</a:t>
            </a:r>
            <a:endParaRPr b="1" sz="12700">
              <a:solidFill>
                <a:srgbClr val="FFFFFF"/>
              </a:solidFill>
              <a:latin typeface="Gruppo"/>
              <a:ea typeface="Gruppo"/>
              <a:cs typeface="Gruppo"/>
              <a:sym typeface="Grupp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0"/>
          <p:cNvSpPr txBox="1"/>
          <p:nvPr/>
        </p:nvSpPr>
        <p:spPr>
          <a:xfrm>
            <a:off x="48000" y="3051775"/>
            <a:ext cx="90480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0">
                <a:solidFill>
                  <a:srgbClr val="FFFFFF"/>
                </a:solidFill>
                <a:latin typeface="Gruppo"/>
                <a:ea typeface="Gruppo"/>
                <a:cs typeface="Gruppo"/>
                <a:sym typeface="Gruppo"/>
              </a:rPr>
              <a:t>Thank You</a:t>
            </a:r>
            <a:endParaRPr b="1" sz="14000">
              <a:solidFill>
                <a:srgbClr val="FFFFFF"/>
              </a:solidFill>
              <a:latin typeface="Gruppo"/>
              <a:ea typeface="Gruppo"/>
              <a:cs typeface="Gruppo"/>
              <a:sym typeface="Grupp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311708" y="24757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rgbClr val="FFFFFF"/>
                </a:solidFill>
                <a:latin typeface="Gruppo"/>
                <a:ea typeface="Gruppo"/>
                <a:cs typeface="Gruppo"/>
                <a:sym typeface="Gruppo"/>
              </a:rPr>
              <a:t>Predicting real estate prices in California</a:t>
            </a:r>
            <a:endParaRPr b="1" sz="6000">
              <a:solidFill>
                <a:srgbClr val="FFFFFF"/>
              </a:solidFill>
              <a:latin typeface="Gruppo"/>
              <a:ea typeface="Gruppo"/>
              <a:cs typeface="Gruppo"/>
              <a:sym typeface="Gruppo"/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381400" y="422375"/>
            <a:ext cx="2556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Gruppo"/>
                <a:ea typeface="Gruppo"/>
                <a:cs typeface="Gruppo"/>
                <a:sym typeface="Gruppo"/>
              </a:rPr>
              <a:t>Adam Astor</a:t>
            </a:r>
            <a:endParaRPr sz="1800">
              <a:solidFill>
                <a:srgbClr val="FFFFFF"/>
              </a:solidFill>
              <a:latin typeface="Gruppo"/>
              <a:ea typeface="Gruppo"/>
              <a:cs typeface="Gruppo"/>
              <a:sym typeface="Gruppo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212121"/>
                </a:solidFill>
                <a:latin typeface="Gruppo"/>
                <a:ea typeface="Gruppo"/>
                <a:cs typeface="Gruppo"/>
                <a:sym typeface="Gruppo"/>
              </a:rPr>
              <a:t>Image Classification for Clothing Articles</a:t>
            </a:r>
            <a:endParaRPr b="1" sz="1800">
              <a:solidFill>
                <a:srgbClr val="212121"/>
              </a:solidFill>
              <a:latin typeface="Gruppo"/>
              <a:ea typeface="Gruppo"/>
              <a:cs typeface="Gruppo"/>
              <a:sym typeface="Gruppo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871350" y="1786800"/>
            <a:ext cx="74013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Gruppo"/>
                <a:ea typeface="Gruppo"/>
                <a:cs typeface="Gruppo"/>
                <a:sym typeface="Gruppo"/>
              </a:rPr>
              <a:t>Can a deep learning model accurately classify articles of clothing it has never seen before?</a:t>
            </a:r>
            <a:endParaRPr b="1" sz="3000">
              <a:latin typeface="Gruppo"/>
              <a:ea typeface="Gruppo"/>
              <a:cs typeface="Gruppo"/>
              <a:sym typeface="Grupp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/>
        </p:nvSpPr>
        <p:spPr>
          <a:xfrm>
            <a:off x="311708" y="24757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rgbClr val="FFFFFF"/>
                </a:solidFill>
                <a:latin typeface="Gruppo"/>
                <a:ea typeface="Gruppo"/>
                <a:cs typeface="Gruppo"/>
                <a:sym typeface="Gruppo"/>
              </a:rPr>
              <a:t>Predicting real estate prices in California</a:t>
            </a:r>
            <a:endParaRPr b="1" sz="6000">
              <a:solidFill>
                <a:srgbClr val="FFFFFF"/>
              </a:solidFill>
              <a:latin typeface="Gruppo"/>
              <a:ea typeface="Gruppo"/>
              <a:cs typeface="Gruppo"/>
              <a:sym typeface="Gruppo"/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381400" y="422375"/>
            <a:ext cx="2556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Gruppo"/>
                <a:ea typeface="Gruppo"/>
                <a:cs typeface="Gruppo"/>
                <a:sym typeface="Gruppo"/>
              </a:rPr>
              <a:t>Adam Astor</a:t>
            </a:r>
            <a:endParaRPr sz="1800">
              <a:solidFill>
                <a:srgbClr val="FFFFFF"/>
              </a:solidFill>
              <a:latin typeface="Gruppo"/>
              <a:ea typeface="Gruppo"/>
              <a:cs typeface="Gruppo"/>
              <a:sym typeface="Gruppo"/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accent2"/>
                </a:solidFill>
                <a:latin typeface="Gruppo"/>
                <a:ea typeface="Gruppo"/>
                <a:cs typeface="Gruppo"/>
                <a:sym typeface="Gruppo"/>
              </a:rPr>
              <a:t>Image Classification for Clothing Articles</a:t>
            </a:r>
            <a:endParaRPr b="1" sz="1800">
              <a:solidFill>
                <a:srgbClr val="212121"/>
              </a:solidFill>
              <a:latin typeface="Gruppo"/>
              <a:ea typeface="Gruppo"/>
              <a:cs typeface="Gruppo"/>
              <a:sym typeface="Gruppo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871350" y="1001700"/>
            <a:ext cx="7401300" cy="3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Gruppo"/>
              <a:buChar char="●"/>
            </a:pPr>
            <a:r>
              <a:rPr b="1" lang="en" sz="2400">
                <a:latin typeface="Gruppo"/>
                <a:ea typeface="Gruppo"/>
                <a:cs typeface="Gruppo"/>
                <a:sym typeface="Gruppo"/>
              </a:rPr>
              <a:t>Clothing is a necessity that people around the world wear every day</a:t>
            </a:r>
            <a:r>
              <a:rPr b="1" lang="en" sz="2400">
                <a:latin typeface="Gruppo"/>
                <a:ea typeface="Gruppo"/>
                <a:cs typeface="Gruppo"/>
                <a:sym typeface="Gruppo"/>
              </a:rPr>
              <a:t>.</a:t>
            </a:r>
            <a:endParaRPr b="1" sz="2400">
              <a:latin typeface="Gruppo"/>
              <a:ea typeface="Gruppo"/>
              <a:cs typeface="Gruppo"/>
              <a:sym typeface="Grupp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Gruppo"/>
              <a:ea typeface="Gruppo"/>
              <a:cs typeface="Gruppo"/>
              <a:sym typeface="Grupp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Gruppo"/>
              <a:buChar char="●"/>
            </a:pPr>
            <a:r>
              <a:rPr b="1" lang="en" sz="2400">
                <a:latin typeface="Gruppo"/>
                <a:ea typeface="Gruppo"/>
                <a:cs typeface="Gruppo"/>
                <a:sym typeface="Gruppo"/>
              </a:rPr>
              <a:t>Clothing makes a statement about who you are and gives a sense of identity.</a:t>
            </a:r>
            <a:endParaRPr b="1" sz="2400">
              <a:latin typeface="Gruppo"/>
              <a:ea typeface="Gruppo"/>
              <a:cs typeface="Gruppo"/>
              <a:sym typeface="Grupp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Gruppo"/>
              <a:ea typeface="Gruppo"/>
              <a:cs typeface="Gruppo"/>
              <a:sym typeface="Grupp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Gruppo"/>
              <a:buChar char="●"/>
            </a:pPr>
            <a:r>
              <a:rPr b="1" lang="en" sz="2400">
                <a:latin typeface="Gruppo"/>
                <a:ea typeface="Gruppo"/>
                <a:cs typeface="Gruppo"/>
                <a:sym typeface="Gruppo"/>
              </a:rPr>
              <a:t>Is there a way to predict what type of clothing is being shown without human eyes looking at it?</a:t>
            </a:r>
            <a:endParaRPr b="1" sz="2400">
              <a:latin typeface="Gruppo"/>
              <a:ea typeface="Gruppo"/>
              <a:cs typeface="Gruppo"/>
              <a:sym typeface="Grupp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/>
        </p:nvSpPr>
        <p:spPr>
          <a:xfrm>
            <a:off x="311708" y="24757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rgbClr val="FFFFFF"/>
                </a:solidFill>
                <a:latin typeface="Gruppo"/>
                <a:ea typeface="Gruppo"/>
                <a:cs typeface="Gruppo"/>
                <a:sym typeface="Gruppo"/>
              </a:rPr>
              <a:t>Predicting real estate prices in California</a:t>
            </a:r>
            <a:endParaRPr b="1" sz="6000">
              <a:solidFill>
                <a:srgbClr val="FFFFFF"/>
              </a:solidFill>
              <a:latin typeface="Gruppo"/>
              <a:ea typeface="Gruppo"/>
              <a:cs typeface="Gruppo"/>
              <a:sym typeface="Gruppo"/>
            </a:endParaRPr>
          </a:p>
        </p:txBody>
      </p:sp>
      <p:sp>
        <p:nvSpPr>
          <p:cNvPr id="77" name="Google Shape;77;p16"/>
          <p:cNvSpPr txBox="1"/>
          <p:nvPr/>
        </p:nvSpPr>
        <p:spPr>
          <a:xfrm>
            <a:off x="381400" y="422375"/>
            <a:ext cx="2556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Gruppo"/>
                <a:ea typeface="Gruppo"/>
                <a:cs typeface="Gruppo"/>
                <a:sym typeface="Gruppo"/>
              </a:rPr>
              <a:t>Adam Astor</a:t>
            </a:r>
            <a:endParaRPr sz="1800">
              <a:solidFill>
                <a:srgbClr val="FFFFFF"/>
              </a:solidFill>
              <a:latin typeface="Gruppo"/>
              <a:ea typeface="Gruppo"/>
              <a:cs typeface="Gruppo"/>
              <a:sym typeface="Gruppo"/>
            </a:endParaRPr>
          </a:p>
        </p:txBody>
      </p:sp>
      <p:sp>
        <p:nvSpPr>
          <p:cNvPr id="78" name="Google Shape;78;p16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accent2"/>
                </a:solidFill>
                <a:latin typeface="Gruppo"/>
                <a:ea typeface="Gruppo"/>
                <a:cs typeface="Gruppo"/>
                <a:sym typeface="Gruppo"/>
              </a:rPr>
              <a:t>Image Classification for Clothing Articles</a:t>
            </a:r>
            <a:endParaRPr b="1" sz="1800">
              <a:solidFill>
                <a:srgbClr val="212121"/>
              </a:solidFill>
              <a:latin typeface="Gruppo"/>
              <a:ea typeface="Gruppo"/>
              <a:cs typeface="Gruppo"/>
              <a:sym typeface="Gruppo"/>
            </a:endParaRPr>
          </a:p>
        </p:txBody>
      </p:sp>
      <p:sp>
        <p:nvSpPr>
          <p:cNvPr id="79" name="Google Shape;79;p16"/>
          <p:cNvSpPr txBox="1"/>
          <p:nvPr/>
        </p:nvSpPr>
        <p:spPr>
          <a:xfrm>
            <a:off x="871350" y="1781750"/>
            <a:ext cx="74013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Gruppo"/>
              <a:buChar char="●"/>
            </a:pPr>
            <a:r>
              <a:rPr b="1" lang="en" sz="2400">
                <a:latin typeface="Gruppo"/>
                <a:ea typeface="Gruppo"/>
                <a:cs typeface="Gruppo"/>
                <a:sym typeface="Gruppo"/>
              </a:rPr>
              <a:t>70,000</a:t>
            </a:r>
            <a:r>
              <a:rPr b="1" lang="en" sz="2400">
                <a:latin typeface="Gruppo"/>
                <a:ea typeface="Gruppo"/>
                <a:cs typeface="Gruppo"/>
                <a:sym typeface="Gruppo"/>
              </a:rPr>
              <a:t> articles of clothing properties observed in study.</a:t>
            </a:r>
            <a:endParaRPr b="1" sz="2400">
              <a:latin typeface="Gruppo"/>
              <a:ea typeface="Gruppo"/>
              <a:cs typeface="Gruppo"/>
              <a:sym typeface="Grupp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Gruppo"/>
              <a:ea typeface="Gruppo"/>
              <a:cs typeface="Gruppo"/>
              <a:sym typeface="Grupp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Gruppo"/>
              <a:buChar char="●"/>
            </a:pPr>
            <a:r>
              <a:rPr b="1" lang="en" sz="2400">
                <a:latin typeface="Gruppo"/>
                <a:ea typeface="Gruppo"/>
                <a:cs typeface="Gruppo"/>
                <a:sym typeface="Gruppo"/>
              </a:rPr>
              <a:t>Data refers to 10 different categories of clothing.</a:t>
            </a:r>
            <a:endParaRPr b="1" sz="2400">
              <a:latin typeface="Gruppo"/>
              <a:ea typeface="Gruppo"/>
              <a:cs typeface="Gruppo"/>
              <a:sym typeface="Grupp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Gruppo"/>
              <a:ea typeface="Gruppo"/>
              <a:cs typeface="Gruppo"/>
              <a:sym typeface="Grupp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Gruppo"/>
              <a:buChar char="●"/>
            </a:pPr>
            <a:r>
              <a:rPr b="1" lang="en" sz="2400" u="sng">
                <a:solidFill>
                  <a:schemeClr val="hlink"/>
                </a:solidFill>
                <a:latin typeface="Gruppo"/>
                <a:ea typeface="Gruppo"/>
                <a:cs typeface="Gruppo"/>
                <a:sym typeface="Gruppo"/>
                <a:hlinkClick r:id="rId3"/>
              </a:rPr>
              <a:t>Raw data available here</a:t>
            </a:r>
            <a:endParaRPr b="1" sz="2400">
              <a:latin typeface="Gruppo"/>
              <a:ea typeface="Gruppo"/>
              <a:cs typeface="Gruppo"/>
              <a:sym typeface="Gruppo"/>
            </a:endParaRPr>
          </a:p>
        </p:txBody>
      </p:sp>
      <p:sp>
        <p:nvSpPr>
          <p:cNvPr id="80" name="Google Shape;80;p16"/>
          <p:cNvSpPr txBox="1"/>
          <p:nvPr/>
        </p:nvSpPr>
        <p:spPr>
          <a:xfrm>
            <a:off x="871350" y="1017725"/>
            <a:ext cx="3439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Gruppo"/>
                <a:ea typeface="Gruppo"/>
                <a:cs typeface="Gruppo"/>
                <a:sym typeface="Gruppo"/>
              </a:rPr>
              <a:t>Data Analyzed</a:t>
            </a:r>
            <a:endParaRPr b="1" sz="3000">
              <a:latin typeface="Gruppo"/>
              <a:ea typeface="Gruppo"/>
              <a:cs typeface="Gruppo"/>
              <a:sym typeface="Grupp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/>
        </p:nvSpPr>
        <p:spPr>
          <a:xfrm>
            <a:off x="311708" y="24757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rgbClr val="FFFFFF"/>
                </a:solidFill>
                <a:latin typeface="Gruppo"/>
                <a:ea typeface="Gruppo"/>
                <a:cs typeface="Gruppo"/>
                <a:sym typeface="Gruppo"/>
              </a:rPr>
              <a:t>Predicting real estate prices in California</a:t>
            </a:r>
            <a:endParaRPr b="1" sz="6000">
              <a:solidFill>
                <a:srgbClr val="FFFFFF"/>
              </a:solidFill>
              <a:latin typeface="Gruppo"/>
              <a:ea typeface="Gruppo"/>
              <a:cs typeface="Gruppo"/>
              <a:sym typeface="Gruppo"/>
            </a:endParaRPr>
          </a:p>
        </p:txBody>
      </p:sp>
      <p:sp>
        <p:nvSpPr>
          <p:cNvPr id="86" name="Google Shape;86;p17"/>
          <p:cNvSpPr txBox="1"/>
          <p:nvPr/>
        </p:nvSpPr>
        <p:spPr>
          <a:xfrm>
            <a:off x="381400" y="422375"/>
            <a:ext cx="2556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Gruppo"/>
                <a:ea typeface="Gruppo"/>
                <a:cs typeface="Gruppo"/>
                <a:sym typeface="Gruppo"/>
              </a:rPr>
              <a:t>Adam Astor</a:t>
            </a:r>
            <a:endParaRPr sz="1800">
              <a:solidFill>
                <a:srgbClr val="FFFFFF"/>
              </a:solidFill>
              <a:latin typeface="Gruppo"/>
              <a:ea typeface="Gruppo"/>
              <a:cs typeface="Gruppo"/>
              <a:sym typeface="Gruppo"/>
            </a:endParaRPr>
          </a:p>
        </p:txBody>
      </p:sp>
      <p:sp>
        <p:nvSpPr>
          <p:cNvPr id="87" name="Google Shape;87;p17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accent2"/>
                </a:solidFill>
                <a:latin typeface="Gruppo"/>
                <a:ea typeface="Gruppo"/>
                <a:cs typeface="Gruppo"/>
                <a:sym typeface="Gruppo"/>
              </a:rPr>
              <a:t>Image Classification for Clothing Articles</a:t>
            </a:r>
            <a:endParaRPr b="1" sz="1800">
              <a:solidFill>
                <a:srgbClr val="212121"/>
              </a:solidFill>
              <a:latin typeface="Gruppo"/>
              <a:ea typeface="Gruppo"/>
              <a:cs typeface="Gruppo"/>
              <a:sym typeface="Gruppo"/>
            </a:endParaRPr>
          </a:p>
        </p:txBody>
      </p:sp>
      <p:sp>
        <p:nvSpPr>
          <p:cNvPr id="88" name="Google Shape;88;p17"/>
          <p:cNvSpPr txBox="1"/>
          <p:nvPr/>
        </p:nvSpPr>
        <p:spPr>
          <a:xfrm>
            <a:off x="311708" y="24757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rgbClr val="FFFFFF"/>
                </a:solidFill>
                <a:latin typeface="Gruppo"/>
                <a:ea typeface="Gruppo"/>
                <a:cs typeface="Gruppo"/>
                <a:sym typeface="Gruppo"/>
              </a:rPr>
              <a:t>Predicting real estate prices in California</a:t>
            </a:r>
            <a:endParaRPr b="1" sz="6000">
              <a:solidFill>
                <a:srgbClr val="FFFFFF"/>
              </a:solidFill>
              <a:latin typeface="Gruppo"/>
              <a:ea typeface="Gruppo"/>
              <a:cs typeface="Gruppo"/>
              <a:sym typeface="Gruppo"/>
            </a:endParaRPr>
          </a:p>
        </p:txBody>
      </p:sp>
      <p:sp>
        <p:nvSpPr>
          <p:cNvPr id="89" name="Google Shape;89;p17"/>
          <p:cNvSpPr txBox="1"/>
          <p:nvPr/>
        </p:nvSpPr>
        <p:spPr>
          <a:xfrm>
            <a:off x="871350" y="1867075"/>
            <a:ext cx="3700500" cy="3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Gruppo"/>
              <a:buChar char="●"/>
            </a:pPr>
            <a:r>
              <a:rPr b="1" lang="en" sz="2400">
                <a:latin typeface="Gruppo"/>
                <a:ea typeface="Gruppo"/>
                <a:cs typeface="Gruppo"/>
                <a:sym typeface="Gruppo"/>
              </a:rPr>
              <a:t>Data has been cleaned and labeled ahead of time for ease of use.</a:t>
            </a:r>
            <a:endParaRPr b="1" sz="2400">
              <a:latin typeface="Gruppo"/>
              <a:ea typeface="Gruppo"/>
              <a:cs typeface="Gruppo"/>
              <a:sym typeface="Grupp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Gruppo"/>
              <a:ea typeface="Gruppo"/>
              <a:cs typeface="Gruppo"/>
              <a:sym typeface="Grupp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Gruppo"/>
              <a:buChar char="●"/>
            </a:pPr>
            <a:r>
              <a:rPr b="1" lang="en" sz="2400">
                <a:latin typeface="Gruppo"/>
                <a:ea typeface="Gruppo"/>
                <a:cs typeface="Gruppo"/>
                <a:sym typeface="Gruppo"/>
              </a:rPr>
              <a:t>Most of the focus is on model building and evaluating.</a:t>
            </a:r>
            <a:endParaRPr b="1" sz="2400">
              <a:latin typeface="Gruppo"/>
              <a:ea typeface="Gruppo"/>
              <a:cs typeface="Gruppo"/>
              <a:sym typeface="Grupp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Gruppo"/>
              <a:ea typeface="Gruppo"/>
              <a:cs typeface="Gruppo"/>
              <a:sym typeface="Gruppo"/>
            </a:endParaRPr>
          </a:p>
        </p:txBody>
      </p:sp>
      <p:sp>
        <p:nvSpPr>
          <p:cNvPr id="90" name="Google Shape;90;p17"/>
          <p:cNvSpPr txBox="1"/>
          <p:nvPr/>
        </p:nvSpPr>
        <p:spPr>
          <a:xfrm>
            <a:off x="871350" y="1017725"/>
            <a:ext cx="3439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Gruppo"/>
                <a:ea typeface="Gruppo"/>
                <a:cs typeface="Gruppo"/>
                <a:sym typeface="Gruppo"/>
              </a:rPr>
              <a:t>Data Cleaning</a:t>
            </a:r>
            <a:endParaRPr b="1" sz="3000">
              <a:latin typeface="Gruppo"/>
              <a:ea typeface="Gruppo"/>
              <a:cs typeface="Gruppo"/>
              <a:sym typeface="Gruppo"/>
            </a:endParaRPr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1950" y="1162314"/>
            <a:ext cx="4340349" cy="31313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/>
        </p:nvSpPr>
        <p:spPr>
          <a:xfrm>
            <a:off x="311708" y="24757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rgbClr val="FFFFFF"/>
                </a:solidFill>
                <a:latin typeface="Gruppo"/>
                <a:ea typeface="Gruppo"/>
                <a:cs typeface="Gruppo"/>
                <a:sym typeface="Gruppo"/>
              </a:rPr>
              <a:t>Predicting real estate prices in California</a:t>
            </a:r>
            <a:endParaRPr b="1" sz="6000">
              <a:solidFill>
                <a:srgbClr val="FFFFFF"/>
              </a:solidFill>
              <a:latin typeface="Gruppo"/>
              <a:ea typeface="Gruppo"/>
              <a:cs typeface="Gruppo"/>
              <a:sym typeface="Gruppo"/>
            </a:endParaRPr>
          </a:p>
        </p:txBody>
      </p:sp>
      <p:sp>
        <p:nvSpPr>
          <p:cNvPr id="97" name="Google Shape;97;p18"/>
          <p:cNvSpPr txBox="1"/>
          <p:nvPr/>
        </p:nvSpPr>
        <p:spPr>
          <a:xfrm>
            <a:off x="381400" y="422375"/>
            <a:ext cx="2556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Gruppo"/>
                <a:ea typeface="Gruppo"/>
                <a:cs typeface="Gruppo"/>
                <a:sym typeface="Gruppo"/>
              </a:rPr>
              <a:t>Adam Astor</a:t>
            </a:r>
            <a:endParaRPr sz="1800">
              <a:solidFill>
                <a:srgbClr val="FFFFFF"/>
              </a:solidFill>
              <a:latin typeface="Gruppo"/>
              <a:ea typeface="Gruppo"/>
              <a:cs typeface="Gruppo"/>
              <a:sym typeface="Gruppo"/>
            </a:endParaRPr>
          </a:p>
        </p:txBody>
      </p:sp>
      <p:sp>
        <p:nvSpPr>
          <p:cNvPr id="98" name="Google Shape;98;p18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accent2"/>
                </a:solidFill>
                <a:latin typeface="Gruppo"/>
                <a:ea typeface="Gruppo"/>
                <a:cs typeface="Gruppo"/>
                <a:sym typeface="Gruppo"/>
              </a:rPr>
              <a:t>Image Classification for Clothing Articles</a:t>
            </a:r>
            <a:endParaRPr b="1" sz="1800">
              <a:solidFill>
                <a:srgbClr val="212121"/>
              </a:solidFill>
              <a:latin typeface="Gruppo"/>
              <a:ea typeface="Gruppo"/>
              <a:cs typeface="Gruppo"/>
              <a:sym typeface="Gruppo"/>
            </a:endParaRPr>
          </a:p>
        </p:txBody>
      </p:sp>
      <p:sp>
        <p:nvSpPr>
          <p:cNvPr id="99" name="Google Shape;99;p18"/>
          <p:cNvSpPr txBox="1"/>
          <p:nvPr/>
        </p:nvSpPr>
        <p:spPr>
          <a:xfrm>
            <a:off x="871350" y="1797875"/>
            <a:ext cx="46710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Gruppo"/>
              <a:buChar char="●"/>
            </a:pPr>
            <a:r>
              <a:rPr b="1" lang="en" sz="2400">
                <a:latin typeface="Gruppo"/>
                <a:ea typeface="Gruppo"/>
                <a:cs typeface="Gruppo"/>
                <a:sym typeface="Gruppo"/>
              </a:rPr>
              <a:t>Ten classes of image data in the dataset</a:t>
            </a:r>
            <a:endParaRPr b="1" sz="2400">
              <a:latin typeface="Gruppo"/>
              <a:ea typeface="Gruppo"/>
              <a:cs typeface="Gruppo"/>
              <a:sym typeface="Grupp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Gruppo"/>
              <a:ea typeface="Gruppo"/>
              <a:cs typeface="Gruppo"/>
              <a:sym typeface="Grupp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Gruppo"/>
              <a:buChar char="●"/>
            </a:pPr>
            <a:r>
              <a:rPr b="1" lang="en" sz="2400">
                <a:latin typeface="Gruppo"/>
                <a:ea typeface="Gruppo"/>
                <a:cs typeface="Gruppo"/>
                <a:sym typeface="Gruppo"/>
              </a:rPr>
              <a:t>7,000 images per category</a:t>
            </a:r>
            <a:endParaRPr b="1" sz="2400">
              <a:latin typeface="Gruppo"/>
              <a:ea typeface="Gruppo"/>
              <a:cs typeface="Gruppo"/>
              <a:sym typeface="Grupp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Gruppo"/>
              <a:ea typeface="Gruppo"/>
              <a:cs typeface="Gruppo"/>
              <a:sym typeface="Grupp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Gruppo"/>
              <a:buChar char="●"/>
            </a:pPr>
            <a:r>
              <a:rPr b="1" lang="en" sz="2400">
                <a:latin typeface="Gruppo"/>
                <a:ea typeface="Gruppo"/>
                <a:cs typeface="Gruppo"/>
                <a:sym typeface="Gruppo"/>
              </a:rPr>
              <a:t>Split into 60,000 training images and 10,000 test images</a:t>
            </a:r>
            <a:endParaRPr b="1" sz="2400">
              <a:latin typeface="Gruppo"/>
              <a:ea typeface="Gruppo"/>
              <a:cs typeface="Gruppo"/>
              <a:sym typeface="Gruppo"/>
            </a:endParaRPr>
          </a:p>
        </p:txBody>
      </p:sp>
      <p:sp>
        <p:nvSpPr>
          <p:cNvPr id="100" name="Google Shape;100;p18"/>
          <p:cNvSpPr txBox="1"/>
          <p:nvPr/>
        </p:nvSpPr>
        <p:spPr>
          <a:xfrm>
            <a:off x="871350" y="1017725"/>
            <a:ext cx="5497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Gruppo"/>
                <a:ea typeface="Gruppo"/>
                <a:cs typeface="Gruppo"/>
                <a:sym typeface="Gruppo"/>
              </a:rPr>
              <a:t>Exploratory Data Analysis</a:t>
            </a:r>
            <a:endParaRPr b="1" sz="3000">
              <a:latin typeface="Gruppo"/>
              <a:ea typeface="Gruppo"/>
              <a:cs typeface="Gruppo"/>
              <a:sym typeface="Gruppo"/>
            </a:endParaRPr>
          </a:p>
        </p:txBody>
      </p:sp>
      <p:graphicFrame>
        <p:nvGraphicFramePr>
          <p:cNvPr id="101" name="Google Shape;101;p18"/>
          <p:cNvGraphicFramePr/>
          <p:nvPr/>
        </p:nvGraphicFramePr>
        <p:xfrm>
          <a:off x="6173000" y="532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{F551C435-A770-4C0A-85C2-69DBDE53F87D}</a:tableStyleId>
              </a:tblPr>
              <a:tblGrid>
                <a:gridCol w="1209875"/>
                <a:gridCol w="1209875"/>
              </a:tblGrid>
              <a:tr h="199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Label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Description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199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T-shirt/top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99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Trouser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99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Pullover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99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Dress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99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Coat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99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Sandal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99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Shirt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99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Sneaker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99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Bag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99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Ankle boot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/>
        </p:nvSpPr>
        <p:spPr>
          <a:xfrm>
            <a:off x="381400" y="422375"/>
            <a:ext cx="2556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Gruppo"/>
                <a:ea typeface="Gruppo"/>
                <a:cs typeface="Gruppo"/>
                <a:sym typeface="Gruppo"/>
              </a:rPr>
              <a:t>Adam Astor</a:t>
            </a:r>
            <a:endParaRPr sz="1800">
              <a:solidFill>
                <a:srgbClr val="FFFFFF"/>
              </a:solidFill>
              <a:latin typeface="Gruppo"/>
              <a:ea typeface="Gruppo"/>
              <a:cs typeface="Gruppo"/>
              <a:sym typeface="Gruppo"/>
            </a:endParaRPr>
          </a:p>
        </p:txBody>
      </p:sp>
      <p:sp>
        <p:nvSpPr>
          <p:cNvPr id="107" name="Google Shape;107;p19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accent2"/>
                </a:solidFill>
                <a:latin typeface="Gruppo"/>
                <a:ea typeface="Gruppo"/>
                <a:cs typeface="Gruppo"/>
                <a:sym typeface="Gruppo"/>
              </a:rPr>
              <a:t>Image Classification for Clothing Articles</a:t>
            </a:r>
            <a:endParaRPr b="1" sz="1800">
              <a:solidFill>
                <a:srgbClr val="212121"/>
              </a:solidFill>
              <a:latin typeface="Gruppo"/>
              <a:ea typeface="Gruppo"/>
              <a:cs typeface="Gruppo"/>
              <a:sym typeface="Gruppo"/>
            </a:endParaRPr>
          </a:p>
        </p:txBody>
      </p:sp>
      <p:pic>
        <p:nvPicPr>
          <p:cNvPr id="108" name="Google Shape;108;p19"/>
          <p:cNvPicPr preferRelativeResize="0"/>
          <p:nvPr/>
        </p:nvPicPr>
        <p:blipFill rotWithShape="1">
          <a:blip r:embed="rId3">
            <a:alphaModFix/>
          </a:blip>
          <a:srcRect b="0" l="0" r="0" t="6349"/>
          <a:stretch/>
        </p:blipFill>
        <p:spPr>
          <a:xfrm>
            <a:off x="2385725" y="884075"/>
            <a:ext cx="4372550" cy="409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/>
        </p:nvSpPr>
        <p:spPr>
          <a:xfrm>
            <a:off x="381400" y="422375"/>
            <a:ext cx="2556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Gruppo"/>
                <a:ea typeface="Gruppo"/>
                <a:cs typeface="Gruppo"/>
                <a:sym typeface="Gruppo"/>
              </a:rPr>
              <a:t>Adam Astor</a:t>
            </a:r>
            <a:endParaRPr sz="1800">
              <a:solidFill>
                <a:srgbClr val="FFFFFF"/>
              </a:solidFill>
              <a:latin typeface="Gruppo"/>
              <a:ea typeface="Gruppo"/>
              <a:cs typeface="Gruppo"/>
              <a:sym typeface="Gruppo"/>
            </a:endParaRPr>
          </a:p>
        </p:txBody>
      </p:sp>
      <p:sp>
        <p:nvSpPr>
          <p:cNvPr id="114" name="Google Shape;114;p20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accent2"/>
                </a:solidFill>
                <a:latin typeface="Gruppo"/>
                <a:ea typeface="Gruppo"/>
                <a:cs typeface="Gruppo"/>
                <a:sym typeface="Gruppo"/>
              </a:rPr>
              <a:t>Image Classification for Clothing Articles</a:t>
            </a:r>
            <a:endParaRPr b="1" sz="1800">
              <a:solidFill>
                <a:srgbClr val="212121"/>
              </a:solidFill>
              <a:latin typeface="Gruppo"/>
              <a:ea typeface="Gruppo"/>
              <a:cs typeface="Gruppo"/>
              <a:sym typeface="Gruppo"/>
            </a:endParaRPr>
          </a:p>
        </p:txBody>
      </p:sp>
      <p:sp>
        <p:nvSpPr>
          <p:cNvPr id="115" name="Google Shape;115;p20"/>
          <p:cNvSpPr txBox="1"/>
          <p:nvPr/>
        </p:nvSpPr>
        <p:spPr>
          <a:xfrm>
            <a:off x="871350" y="1781750"/>
            <a:ext cx="33834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Gruppo"/>
              <a:buChar char="●"/>
            </a:pPr>
            <a:r>
              <a:rPr b="1" lang="en" sz="2100">
                <a:latin typeface="Gruppo"/>
                <a:ea typeface="Gruppo"/>
                <a:cs typeface="Gruppo"/>
                <a:sym typeface="Gruppo"/>
              </a:rPr>
              <a:t>First, I split the data into training and test sets, then preprocessed the data by transforming it into a single dimension matrix and one-hot encode the labels (Y_train, Y_test).</a:t>
            </a:r>
            <a:endParaRPr b="1" sz="2100">
              <a:latin typeface="Gruppo"/>
              <a:ea typeface="Gruppo"/>
              <a:cs typeface="Gruppo"/>
              <a:sym typeface="Gruppo"/>
            </a:endParaRPr>
          </a:p>
        </p:txBody>
      </p:sp>
      <p:sp>
        <p:nvSpPr>
          <p:cNvPr id="116" name="Google Shape;116;p20"/>
          <p:cNvSpPr txBox="1"/>
          <p:nvPr/>
        </p:nvSpPr>
        <p:spPr>
          <a:xfrm>
            <a:off x="871350" y="1017725"/>
            <a:ext cx="5497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Gruppo"/>
                <a:ea typeface="Gruppo"/>
                <a:cs typeface="Gruppo"/>
                <a:sym typeface="Gruppo"/>
              </a:rPr>
              <a:t>Deep Learning Modeling</a:t>
            </a:r>
            <a:endParaRPr b="1" sz="3000">
              <a:latin typeface="Gruppo"/>
              <a:ea typeface="Gruppo"/>
              <a:cs typeface="Gruppo"/>
              <a:sym typeface="Gruppo"/>
            </a:endParaRPr>
          </a:p>
        </p:txBody>
      </p:sp>
      <p:pic>
        <p:nvPicPr>
          <p:cNvPr id="117" name="Google Shape;11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781750"/>
            <a:ext cx="4260301" cy="26669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/>
        </p:nvSpPr>
        <p:spPr>
          <a:xfrm>
            <a:off x="381400" y="422375"/>
            <a:ext cx="2556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Gruppo"/>
                <a:ea typeface="Gruppo"/>
                <a:cs typeface="Gruppo"/>
                <a:sym typeface="Gruppo"/>
              </a:rPr>
              <a:t>Adam Astor</a:t>
            </a:r>
            <a:endParaRPr sz="1800">
              <a:solidFill>
                <a:srgbClr val="FFFFFF"/>
              </a:solidFill>
              <a:latin typeface="Gruppo"/>
              <a:ea typeface="Gruppo"/>
              <a:cs typeface="Gruppo"/>
              <a:sym typeface="Gruppo"/>
            </a:endParaRPr>
          </a:p>
        </p:txBody>
      </p:sp>
      <p:sp>
        <p:nvSpPr>
          <p:cNvPr id="123" name="Google Shape;123;p21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2"/>
                </a:solidFill>
                <a:latin typeface="Gruppo"/>
                <a:ea typeface="Gruppo"/>
                <a:cs typeface="Gruppo"/>
                <a:sym typeface="Gruppo"/>
              </a:rPr>
              <a:t>Image Classification for Clothing Articles</a:t>
            </a:r>
            <a:endParaRPr b="1" sz="1800">
              <a:solidFill>
                <a:srgbClr val="212121"/>
              </a:solidFill>
              <a:latin typeface="Gruppo"/>
              <a:ea typeface="Gruppo"/>
              <a:cs typeface="Gruppo"/>
              <a:sym typeface="Gruppo"/>
            </a:endParaRPr>
          </a:p>
        </p:txBody>
      </p:sp>
      <p:sp>
        <p:nvSpPr>
          <p:cNvPr id="124" name="Google Shape;124;p21"/>
          <p:cNvSpPr txBox="1"/>
          <p:nvPr/>
        </p:nvSpPr>
        <p:spPr>
          <a:xfrm>
            <a:off x="871350" y="1664225"/>
            <a:ext cx="33834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Gruppo"/>
              <a:buChar char="●"/>
            </a:pPr>
            <a:r>
              <a:rPr b="1" lang="en" sz="2100">
                <a:latin typeface="Gruppo"/>
                <a:ea typeface="Gruppo"/>
                <a:cs typeface="Gruppo"/>
                <a:sym typeface="Gruppo"/>
              </a:rPr>
              <a:t>Next, I build an initial Sequential model with three layers, ReLu activation function, 123, 64 and 10 neurons with an SGD optimizer and categorical crossentropy loss function</a:t>
            </a:r>
            <a:r>
              <a:rPr b="1" lang="en" sz="2100">
                <a:latin typeface="Gruppo"/>
                <a:ea typeface="Gruppo"/>
                <a:cs typeface="Gruppo"/>
                <a:sym typeface="Gruppo"/>
              </a:rPr>
              <a:t>.</a:t>
            </a:r>
            <a:endParaRPr b="1" sz="2100">
              <a:latin typeface="Gruppo"/>
              <a:ea typeface="Gruppo"/>
              <a:cs typeface="Gruppo"/>
              <a:sym typeface="Gruppo"/>
            </a:endParaRPr>
          </a:p>
        </p:txBody>
      </p:sp>
      <p:sp>
        <p:nvSpPr>
          <p:cNvPr id="125" name="Google Shape;125;p21"/>
          <p:cNvSpPr txBox="1"/>
          <p:nvPr/>
        </p:nvSpPr>
        <p:spPr>
          <a:xfrm>
            <a:off x="871350" y="1017725"/>
            <a:ext cx="5497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Gruppo"/>
                <a:ea typeface="Gruppo"/>
                <a:cs typeface="Gruppo"/>
                <a:sym typeface="Gruppo"/>
              </a:rPr>
              <a:t>Deep Learning Modeling</a:t>
            </a:r>
            <a:endParaRPr b="1" sz="3000">
              <a:latin typeface="Gruppo"/>
              <a:ea typeface="Gruppo"/>
              <a:cs typeface="Gruppo"/>
              <a:sym typeface="Gruppo"/>
            </a:endParaRPr>
          </a:p>
        </p:txBody>
      </p:sp>
      <p:pic>
        <p:nvPicPr>
          <p:cNvPr id="126" name="Google Shape;12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7150" y="1816625"/>
            <a:ext cx="4584450" cy="2333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