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Gruppo" panose="02000604060000020004" pitchFamily="2" charset="0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1000" y="-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a9d5d1b0f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a9d5d1b0f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a9d5d1b0f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a9d5d1b0f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a9d5d1b0f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a9d5d1b0f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a9d5d1b0f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a9d5d1b0f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a9d5d1b0f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a9d5d1b0f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c1b336117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c1b336117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c1b336117_3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c1b336117_3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c1b336117_3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c1b336117_3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volodymyrgavrysh/heart-disease/version/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24757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latin typeface="Gruppo"/>
                <a:ea typeface="Gruppo"/>
                <a:cs typeface="Gruppo"/>
                <a:sym typeface="Gruppo"/>
              </a:rPr>
              <a:t>Cholesterol-Heart Disease Relationship in the US</a:t>
            </a:r>
            <a:endParaRPr sz="6000" b="1">
              <a:latin typeface="Gruppo"/>
              <a:ea typeface="Gruppo"/>
              <a:cs typeface="Gruppo"/>
              <a:sym typeface="Grupp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81400" y="422375"/>
            <a:ext cx="2556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Gruppo"/>
                <a:ea typeface="Gruppo"/>
                <a:cs typeface="Gruppo"/>
                <a:sym typeface="Gruppo"/>
              </a:rPr>
              <a:t>Adam Astor</a:t>
            </a:r>
            <a:endParaRPr sz="1800">
              <a:solidFill>
                <a:schemeClr val="dk1"/>
              </a:solidFill>
              <a:latin typeface="Gruppo"/>
              <a:ea typeface="Gruppo"/>
              <a:cs typeface="Gruppo"/>
              <a:sym typeface="Grupp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Gruppo"/>
                <a:ea typeface="Gruppo"/>
                <a:cs typeface="Gruppo"/>
                <a:sym typeface="Gruppo"/>
              </a:rPr>
              <a:t>Cholesterol-Heart Disease Relationship in the US</a:t>
            </a:r>
            <a:endParaRPr sz="1800" b="1">
              <a:solidFill>
                <a:schemeClr val="lt1"/>
              </a:solidFill>
              <a:latin typeface="Gruppo"/>
              <a:ea typeface="Gruppo"/>
              <a:cs typeface="Gruppo"/>
              <a:sym typeface="Grupp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871350" y="1786800"/>
            <a:ext cx="74013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Gruppo"/>
                <a:ea typeface="Gruppo"/>
                <a:cs typeface="Gruppo"/>
                <a:sym typeface="Gruppo"/>
              </a:rPr>
              <a:t>Do people who suffer from heart disease have higher cholesterol levels than people who do not?</a:t>
            </a:r>
            <a:endParaRPr sz="3000" b="1">
              <a:latin typeface="Gruppo"/>
              <a:ea typeface="Gruppo"/>
              <a:cs typeface="Gruppo"/>
              <a:sym typeface="Grupp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Gruppo"/>
                <a:ea typeface="Gruppo"/>
                <a:cs typeface="Gruppo"/>
                <a:sym typeface="Gruppo"/>
              </a:rPr>
              <a:t>Cholesterol-Heart Disease Relationship in the US</a:t>
            </a:r>
            <a:endParaRPr sz="1800" b="1">
              <a:solidFill>
                <a:schemeClr val="lt1"/>
              </a:solidFill>
              <a:latin typeface="Gruppo"/>
              <a:ea typeface="Gruppo"/>
              <a:cs typeface="Gruppo"/>
              <a:sym typeface="Gruppo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871350" y="1001700"/>
            <a:ext cx="74013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Gruppo"/>
              <a:buChar char="●"/>
            </a:pPr>
            <a:r>
              <a:rPr lang="en" sz="2400" b="1">
                <a:latin typeface="Gruppo"/>
                <a:ea typeface="Gruppo"/>
                <a:cs typeface="Gruppo"/>
                <a:sym typeface="Gruppo"/>
              </a:rPr>
              <a:t>Heart disease is the leading cause of death for men and women in the United States.</a:t>
            </a:r>
            <a:endParaRPr sz="2400" b="1">
              <a:latin typeface="Gruppo"/>
              <a:ea typeface="Gruppo"/>
              <a:cs typeface="Gruppo"/>
              <a:sym typeface="Grupp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Gruppo"/>
              <a:ea typeface="Gruppo"/>
              <a:cs typeface="Gruppo"/>
              <a:sym typeface="Grupp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Gruppo"/>
              <a:buChar char="●"/>
            </a:pPr>
            <a:r>
              <a:rPr lang="en" sz="2400" b="1">
                <a:latin typeface="Gruppo"/>
                <a:ea typeface="Gruppo"/>
                <a:cs typeface="Gruppo"/>
                <a:sym typeface="Gruppo"/>
              </a:rPr>
              <a:t>Chances are high that you or a loved one will suffer from heart disease.</a:t>
            </a:r>
            <a:endParaRPr sz="2400" b="1">
              <a:latin typeface="Gruppo"/>
              <a:ea typeface="Gruppo"/>
              <a:cs typeface="Gruppo"/>
              <a:sym typeface="Grupp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Gruppo"/>
              <a:ea typeface="Gruppo"/>
              <a:cs typeface="Gruppo"/>
              <a:sym typeface="Grupp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Gruppo"/>
              <a:buChar char="●"/>
            </a:pPr>
            <a:r>
              <a:rPr lang="en" sz="2400" b="1">
                <a:latin typeface="Gruppo"/>
                <a:ea typeface="Gruppo"/>
                <a:cs typeface="Gruppo"/>
                <a:sym typeface="Gruppo"/>
              </a:rPr>
              <a:t>Could lowering cholesterol levels protect from getting heart disease?</a:t>
            </a:r>
            <a:endParaRPr sz="2400" b="1">
              <a:latin typeface="Gruppo"/>
              <a:ea typeface="Gruppo"/>
              <a:cs typeface="Gruppo"/>
              <a:sym typeface="Grupp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Gruppo"/>
                <a:ea typeface="Gruppo"/>
                <a:cs typeface="Gruppo"/>
                <a:sym typeface="Gruppo"/>
              </a:rPr>
              <a:t>Cholesterol-Heart Disease Relationship in the US</a:t>
            </a:r>
            <a:endParaRPr sz="1800" b="1">
              <a:solidFill>
                <a:schemeClr val="lt1"/>
              </a:solidFill>
              <a:latin typeface="Gruppo"/>
              <a:ea typeface="Gruppo"/>
              <a:cs typeface="Gruppo"/>
              <a:sym typeface="Gruppo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871350" y="1781750"/>
            <a:ext cx="74013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Gruppo"/>
              <a:buChar char="●"/>
            </a:pPr>
            <a:r>
              <a:rPr lang="en" sz="2400" b="1">
                <a:latin typeface="Gruppo"/>
                <a:ea typeface="Gruppo"/>
                <a:cs typeface="Gruppo"/>
                <a:sym typeface="Gruppo"/>
              </a:rPr>
              <a:t>303 patients observed in study</a:t>
            </a:r>
            <a:endParaRPr sz="2400" b="1">
              <a:latin typeface="Gruppo"/>
              <a:ea typeface="Gruppo"/>
              <a:cs typeface="Gruppo"/>
              <a:sym typeface="Grupp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Gruppo"/>
              <a:ea typeface="Gruppo"/>
              <a:cs typeface="Gruppo"/>
              <a:sym typeface="Grupp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Gruppo"/>
              <a:buChar char="●"/>
            </a:pPr>
            <a:r>
              <a:rPr lang="en" sz="2400" b="1">
                <a:latin typeface="Gruppo"/>
                <a:ea typeface="Gruppo"/>
                <a:cs typeface="Gruppo"/>
                <a:sym typeface="Gruppo"/>
              </a:rPr>
              <a:t>Data refers to cholesterol levels and whether or not the patient suffered from heart disease</a:t>
            </a:r>
            <a:endParaRPr sz="2400" b="1">
              <a:latin typeface="Gruppo"/>
              <a:ea typeface="Gruppo"/>
              <a:cs typeface="Gruppo"/>
              <a:sym typeface="Grupp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Gruppo"/>
              <a:ea typeface="Gruppo"/>
              <a:cs typeface="Gruppo"/>
              <a:sym typeface="Grupp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Gruppo"/>
              <a:buChar char="●"/>
            </a:pPr>
            <a:r>
              <a:rPr lang="en" sz="2400" b="1" u="sng">
                <a:solidFill>
                  <a:schemeClr val="hlink"/>
                </a:solidFill>
                <a:latin typeface="Gruppo"/>
                <a:ea typeface="Gruppo"/>
                <a:cs typeface="Gruppo"/>
                <a:sym typeface="Gruppo"/>
                <a:hlinkClick r:id="rId3"/>
              </a:rPr>
              <a:t>Raw data available here</a:t>
            </a:r>
            <a:endParaRPr sz="2400" b="1">
              <a:latin typeface="Gruppo"/>
              <a:ea typeface="Gruppo"/>
              <a:cs typeface="Gruppo"/>
              <a:sym typeface="Gruppo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871350" y="1017725"/>
            <a:ext cx="3439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Gruppo"/>
                <a:ea typeface="Gruppo"/>
                <a:cs typeface="Gruppo"/>
                <a:sym typeface="Gruppo"/>
              </a:rPr>
              <a:t>Data Analyzed</a:t>
            </a:r>
            <a:endParaRPr sz="3000" b="1">
              <a:latin typeface="Gruppo"/>
              <a:ea typeface="Gruppo"/>
              <a:cs typeface="Gruppo"/>
              <a:sym typeface="Grupp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Gruppo"/>
                <a:ea typeface="Gruppo"/>
                <a:cs typeface="Gruppo"/>
                <a:sym typeface="Gruppo"/>
              </a:rPr>
              <a:t>Cholesterol-Heart Disease Relationship in the US</a:t>
            </a:r>
            <a:endParaRPr sz="1800" b="1">
              <a:solidFill>
                <a:schemeClr val="lt1"/>
              </a:solidFill>
              <a:latin typeface="Gruppo"/>
              <a:ea typeface="Gruppo"/>
              <a:cs typeface="Gruppo"/>
              <a:sym typeface="Gruppo"/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818550" y="1916513"/>
            <a:ext cx="36210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Gruppo"/>
                <a:ea typeface="Gruppo"/>
                <a:cs typeface="Gruppo"/>
                <a:sym typeface="Gruppo"/>
              </a:rPr>
              <a:t>Is cholesterol as bad as we think it is?</a:t>
            </a:r>
            <a:endParaRPr sz="3600" b="1">
              <a:latin typeface="Gruppo"/>
              <a:ea typeface="Gruppo"/>
              <a:cs typeface="Gruppo"/>
              <a:sym typeface="Gruppo"/>
            </a:endParaRPr>
          </a:p>
        </p:txBody>
      </p:sp>
      <p:pic>
        <p:nvPicPr>
          <p:cNvPr id="81" name="Google Shape;81;p17" descr="Cholesterol Medication | Physician&amp;#39;s Weekly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6500" y="924775"/>
            <a:ext cx="3809325" cy="383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Gruppo"/>
                <a:ea typeface="Gruppo"/>
                <a:cs typeface="Gruppo"/>
                <a:sym typeface="Gruppo"/>
              </a:rPr>
              <a:t>Cholesterol-Heart Disease Relationship in the US</a:t>
            </a:r>
            <a:endParaRPr sz="1800" b="1">
              <a:solidFill>
                <a:schemeClr val="lt1"/>
              </a:solidFill>
              <a:latin typeface="Gruppo"/>
              <a:ea typeface="Gruppo"/>
              <a:cs typeface="Gruppo"/>
              <a:sym typeface="Gruppo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4958450" y="2224975"/>
            <a:ext cx="32946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Average cholesterol level is ~12 mg/dl lower in patients with heart disease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“Healthy” cholesterol levels are &lt;200 mg/dl</a:t>
            </a:r>
            <a:endParaRPr sz="1800"/>
          </a:p>
        </p:txBody>
      </p:sp>
      <p:sp>
        <p:nvSpPr>
          <p:cNvPr id="88" name="Google Shape;88;p18"/>
          <p:cNvSpPr txBox="1"/>
          <p:nvPr/>
        </p:nvSpPr>
        <p:spPr>
          <a:xfrm>
            <a:off x="871350" y="1017725"/>
            <a:ext cx="7185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Gruppo"/>
                <a:ea typeface="Gruppo"/>
                <a:cs typeface="Gruppo"/>
                <a:sym typeface="Gruppo"/>
              </a:rPr>
              <a:t>Difference between heart disease and non-heart disease patients’ cholesterol levels</a:t>
            </a:r>
            <a:endParaRPr sz="2400" b="1">
              <a:latin typeface="Gruppo"/>
              <a:ea typeface="Gruppo"/>
              <a:cs typeface="Gruppo"/>
              <a:sym typeface="Gruppo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175" y="2048975"/>
            <a:ext cx="4025025" cy="2672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Gruppo"/>
                <a:ea typeface="Gruppo"/>
                <a:cs typeface="Gruppo"/>
                <a:sym typeface="Gruppo"/>
              </a:rPr>
              <a:t>Cholesterol-Heart Disease Relationship in the US</a:t>
            </a:r>
            <a:endParaRPr sz="1800" b="1">
              <a:solidFill>
                <a:schemeClr val="lt1"/>
              </a:solidFill>
              <a:latin typeface="Gruppo"/>
              <a:ea typeface="Gruppo"/>
              <a:cs typeface="Gruppo"/>
              <a:sym typeface="Gruppo"/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871350" y="1781750"/>
            <a:ext cx="3700800" cy="26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High cholesterol alone won’t signify heart disease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Recommend exercise, eating fiber, and maintaining a healthy weight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Goal of lowering your cholesterol is still a good idea</a:t>
            </a:r>
            <a:endParaRPr sz="1800"/>
          </a:p>
        </p:txBody>
      </p:sp>
      <p:sp>
        <p:nvSpPr>
          <p:cNvPr id="96" name="Google Shape;96;p19"/>
          <p:cNvSpPr txBox="1"/>
          <p:nvPr/>
        </p:nvSpPr>
        <p:spPr>
          <a:xfrm>
            <a:off x="871350" y="1017725"/>
            <a:ext cx="48840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latin typeface="Gruppo"/>
                <a:ea typeface="Gruppo"/>
                <a:cs typeface="Gruppo"/>
                <a:sym typeface="Gruppo"/>
              </a:rPr>
              <a:t>It’s not going to kill you</a:t>
            </a:r>
            <a:r>
              <a:rPr lang="en" sz="2400" b="1">
                <a:latin typeface="Gruppo"/>
                <a:ea typeface="Gruppo"/>
                <a:cs typeface="Gruppo"/>
                <a:sym typeface="Gruppo"/>
              </a:rPr>
              <a:t>…</a:t>
            </a:r>
            <a:endParaRPr sz="2400" b="1">
              <a:latin typeface="Gruppo"/>
              <a:ea typeface="Gruppo"/>
              <a:cs typeface="Gruppo"/>
              <a:sym typeface="Gruppo"/>
            </a:endParaRPr>
          </a:p>
        </p:txBody>
      </p:sp>
      <p:pic>
        <p:nvPicPr>
          <p:cNvPr id="97" name="Google Shape;97;p19" descr="How to Start Running: The Absolute Beginners&amp;#39; Guid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1500" y="1618025"/>
            <a:ext cx="3700799" cy="2818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ctrTitle" idx="4294967295"/>
          </p:nvPr>
        </p:nvSpPr>
        <p:spPr>
          <a:xfrm>
            <a:off x="48000" y="3051775"/>
            <a:ext cx="90480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700" b="1">
                <a:latin typeface="Gruppo"/>
                <a:ea typeface="Gruppo"/>
                <a:cs typeface="Gruppo"/>
                <a:sym typeface="Gruppo"/>
              </a:rPr>
              <a:t>Questions?</a:t>
            </a:r>
            <a:endParaRPr sz="12700" b="1">
              <a:latin typeface="Gruppo"/>
              <a:ea typeface="Gruppo"/>
              <a:cs typeface="Gruppo"/>
              <a:sym typeface="Grupp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ctrTitle" idx="4294967295"/>
          </p:nvPr>
        </p:nvSpPr>
        <p:spPr>
          <a:xfrm>
            <a:off x="48000" y="3051775"/>
            <a:ext cx="90480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0" b="1" dirty="0">
                <a:latin typeface="Gruppo"/>
                <a:ea typeface="Gruppo"/>
                <a:cs typeface="Gruppo"/>
                <a:sym typeface="Gruppo"/>
              </a:rPr>
              <a:t>Thank You</a:t>
            </a:r>
            <a:endParaRPr sz="13000" b="1" dirty="0">
              <a:latin typeface="Gruppo"/>
              <a:ea typeface="Gruppo"/>
              <a:cs typeface="Gruppo"/>
              <a:sym typeface="Grupp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</Words>
  <Application>Microsoft Macintosh PowerPoint</Application>
  <PresentationFormat>On-screen Show (16:9)</PresentationFormat>
  <Paragraphs>33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Gruppo</vt:lpstr>
      <vt:lpstr>Simple Dark</vt:lpstr>
      <vt:lpstr>Cholesterol-Heart Disease Relationship in the US</vt:lpstr>
      <vt:lpstr>Cholesterol-Heart Disease Relationship in the US</vt:lpstr>
      <vt:lpstr>Cholesterol-Heart Disease Relationship in the US</vt:lpstr>
      <vt:lpstr>Cholesterol-Heart Disease Relationship in the US</vt:lpstr>
      <vt:lpstr>Cholesterol-Heart Disease Relationship in the US</vt:lpstr>
      <vt:lpstr>Cholesterol-Heart Disease Relationship in the US</vt:lpstr>
      <vt:lpstr>Cholesterol-Heart Disease Relationship in the US</vt:lpstr>
      <vt:lpstr>Questions?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Cholesterol-Heart Disease Relationship in the US</dc:title>
  <cp:lastModifiedBy>Adam Astor (Student)</cp:lastModifiedBy>
  <cp:revision>1</cp:revision>
  <dcterms:modified xsi:type="dcterms:W3CDTF">2023-11-05T14:58:49Z</dcterms:modified>
</cp:coreProperties>
</file>