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305" r:id="rId2"/>
    <p:sldId id="383" r:id="rId3"/>
    <p:sldId id="384" r:id="rId4"/>
    <p:sldId id="452" r:id="rId5"/>
    <p:sldId id="453" r:id="rId6"/>
    <p:sldId id="394" r:id="rId7"/>
    <p:sldId id="454" r:id="rId8"/>
    <p:sldId id="455" r:id="rId9"/>
    <p:sldId id="456" r:id="rId10"/>
    <p:sldId id="457" r:id="rId11"/>
    <p:sldId id="459" r:id="rId12"/>
    <p:sldId id="45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828"/>
    <a:srgbClr val="A6CC59"/>
    <a:srgbClr val="1FE3FF"/>
    <a:srgbClr val="161249"/>
    <a:srgbClr val="E3B217"/>
    <a:srgbClr val="B29A70"/>
    <a:srgbClr val="6C6BB1"/>
    <a:srgbClr val="345C4D"/>
    <a:srgbClr val="C16669"/>
    <a:srgbClr val="885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E1F491-1007-4831-88AB-57A56DEAF0B2}">
  <a:tblStyle styleId="{7EE1F491-1007-4831-88AB-57A56DEAF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9747"/>
  </p:normalViewPr>
  <p:slideViewPr>
    <p:cSldViewPr snapToObjects="1">
      <p:cViewPr varScale="1">
        <p:scale>
          <a:sx n="146" d="100"/>
          <a:sy n="146" d="100"/>
        </p:scale>
        <p:origin x="17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340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CD"/>
              </a:buClr>
              <a:buSzPts val="4800"/>
              <a:buNone/>
              <a:defRPr sz="4800">
                <a:solidFill>
                  <a:srgbClr val="0086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6CD"/>
              </a:buClr>
              <a:buSzPts val="3600"/>
              <a:buNone/>
              <a:defRPr>
                <a:solidFill>
                  <a:srgbClr val="0086C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92C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8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hec.ie/academic/national-hpc/documentation/tutorials/using-jupyter-notebook-kay-jupyter-hub" TargetMode="External"/><Relationship Id="rId2" Type="http://schemas.openxmlformats.org/officeDocument/2006/relationships/hyperlink" Target="https://www.ichec.ie/academic/national-hpc/documentation/tutorials/notebook-to-pl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11560" y="2571750"/>
            <a:ext cx="53263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sz="3500" dirty="0">
                <a:latin typeface="Dubai" charset="0"/>
                <a:ea typeface="Dubai" charset="0"/>
                <a:cs typeface="Dubai" charset="0"/>
              </a:rPr>
              <a:t>Introduction to HPC</a:t>
            </a:r>
            <a:br>
              <a:rPr lang="en-IE" sz="3500" dirty="0">
                <a:latin typeface="Dubai" charset="0"/>
                <a:ea typeface="Dubai" charset="0"/>
                <a:cs typeface="Dubai" charset="0"/>
              </a:rPr>
            </a:br>
            <a:r>
              <a:rPr lang="en-IE" sz="2800" dirty="0" err="1">
                <a:latin typeface="Dubai" charset="0"/>
                <a:ea typeface="Dubai" charset="0"/>
                <a:cs typeface="Dubai" charset="0"/>
              </a:rPr>
              <a:t>Conda</a:t>
            </a:r>
            <a:r>
              <a:rPr lang="en-IE" sz="2800" dirty="0">
                <a:latin typeface="Dubai" charset="0"/>
                <a:ea typeface="Dubai" charset="0"/>
                <a:cs typeface="Dubai" charset="0"/>
              </a:rPr>
              <a:t> Environments</a:t>
            </a:r>
            <a:endParaRPr sz="2800" dirty="0">
              <a:latin typeface="Dubai" charset="0"/>
              <a:ea typeface="Dubai" charset="0"/>
              <a:cs typeface="Duba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713747" cy="12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Live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Never ever do live demos!</a:t>
            </a:r>
          </a:p>
          <a:p>
            <a:r>
              <a:rPr lang="en-IE" dirty="0"/>
              <a:t>In classic Catch-22 style</a:t>
            </a:r>
          </a:p>
          <a:p>
            <a:r>
              <a:rPr lang="en-IE" dirty="0"/>
              <a:t>Here’s a live demo</a:t>
            </a:r>
          </a:p>
          <a:p>
            <a:pPr marL="7620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7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This course</a:t>
            </a:r>
          </a:p>
          <a:p>
            <a:r>
              <a:rPr lang="en-IE" dirty="0">
                <a:hlinkClick r:id="rId2"/>
              </a:rPr>
              <a:t>https://www.ichec.ie/academic/national-hpc/documentation/tutorials/notebook-to-plain</a:t>
            </a:r>
            <a:endParaRPr lang="en-IE" dirty="0"/>
          </a:p>
          <a:p>
            <a:r>
              <a:rPr lang="en-IE" dirty="0"/>
              <a:t>Using </a:t>
            </a:r>
            <a:r>
              <a:rPr lang="en-IE" dirty="0" err="1"/>
              <a:t>jupyter</a:t>
            </a:r>
            <a:r>
              <a:rPr lang="en-IE" dirty="0"/>
              <a:t> </a:t>
            </a:r>
            <a:r>
              <a:rPr lang="en-IE" dirty="0" err="1"/>
              <a:t>notesbooks</a:t>
            </a:r>
            <a:r>
              <a:rPr lang="en-IE" dirty="0"/>
              <a:t> on Kay</a:t>
            </a:r>
          </a:p>
          <a:p>
            <a:r>
              <a:rPr lang="en-IE" dirty="0">
                <a:hlinkClick r:id="rId3"/>
              </a:rPr>
              <a:t>https://www.ichec.ie/academic/national-hpc/documentation/tutorials/using-jupyter-notebook-kay-jupyter-hub</a:t>
            </a:r>
            <a:endParaRPr lang="en-IE" dirty="0"/>
          </a:p>
          <a:p>
            <a:endParaRPr lang="en-IE" dirty="0"/>
          </a:p>
          <a:p>
            <a:pPr marL="7620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8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Live Demo (Notes)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Need </a:t>
            </a:r>
            <a:r>
              <a:rPr lang="en-IE" dirty="0" err="1"/>
              <a:t>cuda+gcc</a:t>
            </a:r>
            <a:r>
              <a:rPr lang="en-IE" dirty="0"/>
              <a:t> modules</a:t>
            </a:r>
          </a:p>
          <a:p>
            <a:r>
              <a:rPr lang="en-IE" dirty="0"/>
              <a:t>Pip install </a:t>
            </a:r>
            <a:r>
              <a:rPr lang="en-IE" dirty="0" err="1"/>
              <a:t>tensorflow_gpu</a:t>
            </a:r>
            <a:r>
              <a:rPr lang="en-IE" dirty="0"/>
              <a:t>==2.3.1</a:t>
            </a:r>
          </a:p>
          <a:p>
            <a:r>
              <a:rPr lang="en-IE" dirty="0"/>
              <a:t>Pip install </a:t>
            </a:r>
            <a:r>
              <a:rPr lang="en-IE" dirty="0" err="1"/>
              <a:t>ipython</a:t>
            </a:r>
            <a:r>
              <a:rPr lang="en-IE" dirty="0"/>
              <a:t> and </a:t>
            </a:r>
            <a:r>
              <a:rPr lang="en-IE" dirty="0" err="1"/>
              <a:t>nbconvert</a:t>
            </a:r>
            <a:endParaRPr lang="en-IE" dirty="0"/>
          </a:p>
          <a:p>
            <a:pPr marL="7620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B2E02F-E865-024C-8E1E-6576735C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447"/>
              </p:ext>
            </p:extLst>
          </p:nvPr>
        </p:nvGraphicFramePr>
        <p:xfrm>
          <a:off x="1005707" y="1202488"/>
          <a:ext cx="6096000" cy="1371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66093">
                  <a:extLst>
                    <a:ext uri="{9D8B030D-6E8A-4147-A177-3AD203B41FA5}">
                      <a16:colId xmlns:a16="http://schemas.microsoft.com/office/drawing/2014/main" val="3111938912"/>
                    </a:ext>
                  </a:extLst>
                </a:gridCol>
                <a:gridCol w="4329907">
                  <a:extLst>
                    <a:ext uri="{9D8B030D-6E8A-4147-A177-3AD203B41FA5}">
                      <a16:colId xmlns:a16="http://schemas.microsoft.com/office/drawing/2014/main" val="2111677530"/>
                    </a:ext>
                  </a:extLst>
                </a:gridCol>
              </a:tblGrid>
              <a:tr h="240150">
                <a:tc>
                  <a:txBody>
                    <a:bodyPr/>
                    <a:lstStyle/>
                    <a:p>
                      <a:r>
                        <a:rPr lang="en-IE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3116"/>
                  </a:ext>
                </a:extLst>
              </a:tr>
              <a:tr h="240150">
                <a:tc>
                  <a:txBody>
                    <a:bodyPr/>
                    <a:lstStyle/>
                    <a:p>
                      <a:r>
                        <a:rPr lang="en-IE" sz="1200" dirty="0"/>
                        <a:t>14:00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31755"/>
                  </a:ext>
                </a:extLst>
              </a:tr>
              <a:tr h="240150">
                <a:tc>
                  <a:txBody>
                    <a:bodyPr/>
                    <a:lstStyle/>
                    <a:p>
                      <a:r>
                        <a:rPr lang="en-IE" sz="1200" dirty="0"/>
                        <a:t>14:30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Live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92249"/>
                  </a:ext>
                </a:extLst>
              </a:tr>
              <a:tr h="240150">
                <a:tc>
                  <a:txBody>
                    <a:bodyPr/>
                    <a:lstStyle/>
                    <a:p>
                      <a:r>
                        <a:rPr lang="en-IE" sz="1200" dirty="0"/>
                        <a:t>15:00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35336"/>
                  </a:ext>
                </a:extLst>
              </a:tr>
              <a:tr h="240150">
                <a:tc>
                  <a:txBody>
                    <a:bodyPr/>
                    <a:lstStyle/>
                    <a:p>
                      <a:r>
                        <a:rPr lang="en-IE" sz="1200" dirty="0"/>
                        <a:t>15:30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0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6552728" cy="857400"/>
          </a:xfrm>
        </p:spPr>
        <p:txBody>
          <a:bodyPr/>
          <a:lstStyle/>
          <a:p>
            <a:r>
              <a:rPr lang="en-IE" dirty="0" err="1"/>
              <a:t>Movitation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We have developed a DL model</a:t>
            </a:r>
          </a:p>
          <a:p>
            <a:r>
              <a:rPr lang="en-IE" dirty="0"/>
              <a:t>Have a </a:t>
            </a:r>
            <a:r>
              <a:rPr lang="en-IE" dirty="0" err="1"/>
              <a:t>jupyter</a:t>
            </a:r>
            <a:r>
              <a:rPr lang="en-IE" dirty="0"/>
              <a:t> notebook with python code</a:t>
            </a:r>
          </a:p>
          <a:p>
            <a:r>
              <a:rPr lang="en-IE" dirty="0"/>
              <a:t>Takes too long to run locally</a:t>
            </a:r>
          </a:p>
          <a:p>
            <a:r>
              <a:rPr lang="en-IE" dirty="0"/>
              <a:t>Want to move it to Kay and run on the GPU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6552728" cy="857400"/>
          </a:xfrm>
        </p:spPr>
        <p:txBody>
          <a:bodyPr/>
          <a:lstStyle/>
          <a:p>
            <a:r>
              <a:rPr lang="en-IE" dirty="0"/>
              <a:t>4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Copy notebook across to Kay</a:t>
            </a:r>
          </a:p>
          <a:p>
            <a:r>
              <a:rPr lang="en-IE" dirty="0"/>
              <a:t>Create </a:t>
            </a:r>
            <a:r>
              <a:rPr lang="en-IE" dirty="0" err="1"/>
              <a:t>conda</a:t>
            </a:r>
            <a:r>
              <a:rPr lang="en-IE" dirty="0"/>
              <a:t> environment</a:t>
            </a:r>
          </a:p>
          <a:p>
            <a:r>
              <a:rPr lang="en-IE" dirty="0"/>
              <a:t>Convert notebook form to plain python</a:t>
            </a:r>
          </a:p>
          <a:p>
            <a:r>
              <a:rPr lang="en-IE" dirty="0"/>
              <a:t>Create a SLURM script to run python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6552728" cy="857400"/>
          </a:xfrm>
        </p:spPr>
        <p:txBody>
          <a:bodyPr/>
          <a:lstStyle/>
          <a:p>
            <a:r>
              <a:rPr lang="en-IE" dirty="0"/>
              <a:t>Step One - Copy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Copy notebook across to Kay</a:t>
            </a:r>
          </a:p>
          <a:p>
            <a:r>
              <a:rPr lang="en-IE" dirty="0"/>
              <a:t>Use </a:t>
            </a:r>
            <a:r>
              <a:rPr lang="en-IE" dirty="0" err="1"/>
              <a:t>scp</a:t>
            </a:r>
            <a:r>
              <a:rPr lang="en-IE" dirty="0"/>
              <a:t> or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Step 2 – </a:t>
            </a:r>
            <a:r>
              <a:rPr lang="en-IE" dirty="0" err="1"/>
              <a:t>Conda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Kay has base python environment</a:t>
            </a:r>
          </a:p>
          <a:p>
            <a:r>
              <a:rPr lang="en-IE" dirty="0"/>
              <a:t>Functionality is limited</a:t>
            </a:r>
          </a:p>
          <a:p>
            <a:r>
              <a:rPr lang="en-IE" dirty="0" err="1"/>
              <a:t>Conda</a:t>
            </a:r>
            <a:r>
              <a:rPr lang="en-IE" dirty="0"/>
              <a:t> allows multiple python versions and environments to co-exist</a:t>
            </a:r>
          </a:p>
          <a:p>
            <a:r>
              <a:rPr lang="en-IE" dirty="0"/>
              <a:t>Only one environment is active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 err="1"/>
              <a:t>Conda</a:t>
            </a:r>
            <a:r>
              <a:rPr lang="en-IE" dirty="0"/>
              <a:t>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Create an empty environment</a:t>
            </a:r>
          </a:p>
          <a:p>
            <a:r>
              <a:rPr lang="en-IE" dirty="0"/>
              <a:t>Add packages</a:t>
            </a:r>
          </a:p>
          <a:p>
            <a:r>
              <a:rPr lang="en-IE" dirty="0"/>
              <a:t>To use it it must be the active environment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Step 3 – Plain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A </a:t>
            </a:r>
            <a:r>
              <a:rPr lang="en-IE" dirty="0" err="1"/>
              <a:t>jupyter</a:t>
            </a:r>
            <a:r>
              <a:rPr lang="en-IE" dirty="0"/>
              <a:t> notebook is a mix of text and code cells</a:t>
            </a:r>
          </a:p>
          <a:p>
            <a:r>
              <a:rPr lang="en-IE" dirty="0"/>
              <a:t>Very useful for teaching but is inherently interactive</a:t>
            </a:r>
          </a:p>
          <a:p>
            <a:r>
              <a:rPr lang="en-IE" dirty="0"/>
              <a:t>It is possible to run the notebook form on Kay</a:t>
            </a:r>
          </a:p>
          <a:p>
            <a:r>
              <a:rPr lang="en-IE" dirty="0"/>
              <a:t>Not suitable for long jobs</a:t>
            </a:r>
          </a:p>
          <a:p>
            <a:r>
              <a:rPr lang="en-IE" dirty="0"/>
              <a:t>Plain python can be run non-interactively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5234"/>
            <a:ext cx="4141732" cy="857400"/>
          </a:xfrm>
        </p:spPr>
        <p:txBody>
          <a:bodyPr/>
          <a:lstStyle/>
          <a:p>
            <a:r>
              <a:rPr lang="en-IE" dirty="0"/>
              <a:t>Step 4 – SLURM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57" y="974292"/>
            <a:ext cx="6761100" cy="3510452"/>
          </a:xfrm>
        </p:spPr>
        <p:txBody>
          <a:bodyPr/>
          <a:lstStyle/>
          <a:p>
            <a:r>
              <a:rPr lang="en-IE" dirty="0"/>
              <a:t>Kay is a multi-user machine</a:t>
            </a:r>
          </a:p>
          <a:p>
            <a:r>
              <a:rPr lang="en-IE" dirty="0"/>
              <a:t>Non-interactive jobs are scheduled to run</a:t>
            </a:r>
          </a:p>
          <a:p>
            <a:r>
              <a:rPr lang="en-IE" dirty="0"/>
              <a:t>Bash scripts allow non-interactive execution of applications</a:t>
            </a:r>
          </a:p>
          <a:p>
            <a:r>
              <a:rPr lang="en-IE" dirty="0"/>
              <a:t>SLURM is the scheduler and SLURM scripts have additional information for the scheduler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14327"/>
            <a:ext cx="1189973" cy="8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3174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40466</TotalTime>
  <Words>309</Words>
  <Application>Microsoft Macintosh PowerPoint</Application>
  <PresentationFormat>On-screen Show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 Light</vt:lpstr>
      <vt:lpstr>Dubai</vt:lpstr>
      <vt:lpstr>Titillium Web Light</vt:lpstr>
      <vt:lpstr>Mowbray template</vt:lpstr>
      <vt:lpstr>Introduction to HPC Conda Environments</vt:lpstr>
      <vt:lpstr>Agenda</vt:lpstr>
      <vt:lpstr>Movitation</vt:lpstr>
      <vt:lpstr>4 Steps</vt:lpstr>
      <vt:lpstr>Step One - Copy</vt:lpstr>
      <vt:lpstr>Step 2 – Conda</vt:lpstr>
      <vt:lpstr>Conda Environment</vt:lpstr>
      <vt:lpstr>Step 3 – Plain Python</vt:lpstr>
      <vt:lpstr>Step 4 – SLURM</vt:lpstr>
      <vt:lpstr>Live Demo</vt:lpstr>
      <vt:lpstr>Links</vt:lpstr>
      <vt:lpstr>Live Demo (Notes)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Ralph, Adam Charles</cp:lastModifiedBy>
  <cp:revision>428</cp:revision>
  <cp:lastPrinted>2018-07-31T15:55:09Z</cp:lastPrinted>
  <dcterms:modified xsi:type="dcterms:W3CDTF">2021-02-23T16:33:21Z</dcterms:modified>
</cp:coreProperties>
</file>