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963A9-DFC6-441A-99C3-9FCDF567418F}" type="datetimeFigureOut">
              <a:rPr lang="pl-PL" smtClean="0"/>
              <a:t>2018-03-05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61528-222F-44B9-B86A-19C871C216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567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6CDA8C-3AA8-46CA-8D26-CB174FECD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229910D-4CD3-4A46-BDE6-2B29D3A32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B8B5CC-0534-458E-B819-BD5CB1FB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685-8D91-470E-B422-633C00EA1016}" type="datetime1">
              <a:rPr lang="pl-PL" smtClean="0"/>
              <a:t>2018-03-05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3059A00-A3F8-4E0A-AFC5-ABBD4996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8B6BFA-CCD4-438D-93EA-44685B8C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39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36410C-AAD7-43F4-AB50-D6AB5134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89CA1DA-3157-4EB1-94C5-7C19FB1A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58F3EB-17B4-4861-B6FE-378961B8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94B8-A5A9-485A-9045-3C33511CE154}" type="datetime1">
              <a:rPr lang="pl-PL" smtClean="0"/>
              <a:t>2018-03-05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509DE3-A977-4759-BC5C-AA9CDB14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1932BF-7C22-4FC0-8C02-39CFD3E2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81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04D3A60-172A-4B38-B033-0E5171EA2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9AEA1CE-85CF-4E91-AB23-020E0086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E7F9842-6912-474C-B4D2-442482B1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9849-D204-44AE-A6A6-ABDB9240CED6}" type="datetime1">
              <a:rPr lang="pl-PL" smtClean="0"/>
              <a:t>2018-03-05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AFD5AB-3CE6-4137-A7DB-7C0B42D6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96FC04-B267-44EE-99D9-E4894025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491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402B8-C2EF-4309-B1B2-38EE65EF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58FC66-7A14-42B5-8D90-D76DACCA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849BEE-FAE2-4946-8175-3BC585A9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7D37-DBCB-4C30-974D-73DCD5F14F20}" type="datetime1">
              <a:rPr lang="pl-PL" smtClean="0"/>
              <a:t>2018-03-05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E28EF5-E2F2-4801-A25D-D7A5F2D5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0C1666-5DB8-4720-A568-924B93E3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389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CBC5E7-B044-4D33-A48F-74275107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25F726E-5D04-40E9-9209-00DF38F3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D3E400-F509-4E7D-911C-ADA3116F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FB0E-C46C-499B-81A8-76730C8209D9}" type="datetime1">
              <a:rPr lang="pl-PL" smtClean="0"/>
              <a:t>2018-03-05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E7D020-8057-4822-B480-C6669170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5B1F57-D069-4B72-BBF3-13000A5E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799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6E2733-E957-4212-8421-C9D94BE4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F0A099-BCF8-432D-A78A-E9F9D5CE7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0AEA4EE-A3A3-4CFA-8FB6-534CEDE47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42671BE-F3D6-41AD-ADD5-2848992C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1105-135E-410F-A419-F112DD0FEC86}" type="datetime1">
              <a:rPr lang="pl-PL" smtClean="0"/>
              <a:t>2018-03-05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3156C25-B84C-447D-A36E-3826F99F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7CDEDE4-3990-4CD3-B6BC-B3EC291D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63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F4F15C-E84D-48C9-ABF0-64E2B863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73C12C-D0F3-49E0-8C07-498F4AD07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52F6A2F-AFFB-4E02-A8FD-1D51CA387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A438DAB-F62A-4AB1-8135-E1CDB8EF1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B0B9252-DD4B-45F4-A8EC-18A14557E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0507456-23FD-4FC8-AA91-4BB16843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E9E9-ED0C-4ADC-A3F9-91745AEFD9E5}" type="datetime1">
              <a:rPr lang="pl-PL" smtClean="0"/>
              <a:t>2018-03-05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DA09F98-B0AC-4124-AD6E-1CBBA314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5FFFD2F-071A-44DF-AAE5-79142504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45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13E2B4-A978-42D2-B54A-1F61EBCD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50597E6-1AD1-4421-B4EF-A946B433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172B-C4BA-4FDB-ADF5-165C1D0EE133}" type="datetime1">
              <a:rPr lang="pl-PL" smtClean="0"/>
              <a:t>2018-03-05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BFE9DC1-B0E2-43F7-B422-4D065D38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4FC5C97-CD50-49D8-9144-541D4C8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195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8A02E73-D111-4557-A4E3-C723E046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BA6B-C4D1-43B1-9470-B963EA83837A}" type="datetime1">
              <a:rPr lang="pl-PL" smtClean="0"/>
              <a:t>2018-03-05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1041BD3-3023-451B-9B00-667E0E92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5718888-C56C-4017-808D-0C382352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78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5E79DC-0C1A-4A2B-A694-FBA51DAE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36C627-147C-4C51-93D5-53880ED99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50B13C2-025F-4CEE-8D9D-6491B69EB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A0DEE71-6EB4-4CC5-AAB1-800D3C52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FE70-53B6-4A43-92EC-7FE833F17E03}" type="datetime1">
              <a:rPr lang="pl-PL" smtClean="0"/>
              <a:t>2018-03-05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E99A949-86D3-4D0F-B793-61560C33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68CDB4B-1491-4EC2-9C03-458F8F31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026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C36F4D-7592-4849-AD7B-618DEB0C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FC3A94B-4A45-4E37-9BEE-E1CA7941C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3ED1712-FBA8-4ECD-82CD-1838F5C3E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8612962-C395-48CB-B289-3CD68289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9FE5-3FFC-4724-8E66-249487671F62}" type="datetime1">
              <a:rPr lang="pl-PL" smtClean="0"/>
              <a:t>2018-03-05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ADCDE21-E1CE-4300-AFA9-3F394208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1011C93-F15F-4F49-A4F9-1DCE2CA8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252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792453F-859E-4EC4-ABEF-A21D5F0A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E335BD-49F9-419B-A7BE-9B519C08E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D260EE3-4A27-4380-B2D9-BAD4FE5DE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ACC97-5479-440B-8FAF-2409E4ECEFDE}" type="datetime1">
              <a:rPr lang="pl-PL" smtClean="0"/>
              <a:t>2018-03-05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130A60-7B63-4B73-804D-08550FA80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Podstawy Biometrii - LAB #2 - 2018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C3711A-A3DD-44E4-9376-5D646E237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D77BB-D80B-466A-A4FB-D9F5C5EFF5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323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E559F0-542C-41AB-A09F-2AC6FE67B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8252"/>
            <a:ext cx="9144000" cy="1009359"/>
          </a:xfrm>
        </p:spPr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Podstawy Biometrii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D99FE49-DDCB-4CCD-ABAC-BDE73A46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7845"/>
            <a:ext cx="9144000" cy="3424335"/>
          </a:xfrm>
        </p:spPr>
        <p:txBody>
          <a:bodyPr>
            <a:normAutofit lnSpcReduction="10000"/>
          </a:bodyPr>
          <a:lstStyle/>
          <a:p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Laboratorium #2: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Operacje na histogramach obrazu. Zmiana jasności obrazu</a:t>
            </a:r>
          </a:p>
          <a:p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inż. Maciej Szymkowski</a:t>
            </a:r>
          </a:p>
          <a:p>
            <a:endParaRPr lang="pl-P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Białystok, 28.02.2018</a:t>
            </a:r>
          </a:p>
        </p:txBody>
      </p:sp>
    </p:spTree>
    <p:extLst>
      <p:ext uri="{BB962C8B-B14F-4D97-AF65-F5344CB8AC3E}">
        <p14:creationId xmlns:p14="http://schemas.microsoft.com/office/powerpoint/2010/main" val="1152654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7079F-1D13-425D-B710-69EB12F5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Wyrównywanie histogramu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143A82-B4A9-4242-916E-37E8D948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0220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Polega na takiej zamianie wartości punktów obrazu aby w równych przedziałach histogramu ilość punktów obrazu była w przybliżeniu taka sama. Idealną sytuacją jest umieszczenie dokładnie takiej samej liczby punktów w poszczególnych przedziałach.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Operacja wyrównywania histogramu pozwala na uwypuklenie mało kontrastowych szczegółów na obrazie.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A09147-2EAF-46AF-9492-D105F972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457C30E-4214-4D7E-83E7-D23359D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900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7079F-1D13-425D-B710-69EB12F5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Wyrównywanie histogramu - algorytm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E143A82-B4A9-4242-916E-37E8D948C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65662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pl-PL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pierwszy: </a:t>
                </a: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Obliczenie dystrybuanty dla obrazu na podstawie jego histogramu.</a:t>
                </a:r>
              </a:p>
              <a:p>
                <a:pPr marL="0" indent="0" algn="just">
                  <a:buNone/>
                </a:pPr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Niech obraz ma L różnych odcieni szarości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dla k = 0,1,…, L-1 oraz niech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oznacza liczbę pikseli o odcieniu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l-P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pl-P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jest prawdopodobieństwem wystąpienia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które możemy opisać wzorem następującym:</a:t>
                </a:r>
              </a:p>
              <a:p>
                <a:pPr marL="0" indent="0" algn="just">
                  <a:buNone/>
                </a:pPr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l-P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l-P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liczba pikseli o poziomie szarości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jest to liczba wszystkich pikseli</a:t>
                </a:r>
              </a:p>
              <a:p>
                <a:pPr marL="0" indent="0">
                  <a:buNone/>
                </a:pPr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E143A82-B4A9-4242-916E-37E8D948C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65662"/>
              </a:xfrm>
              <a:blipFill>
                <a:blip r:embed="rId2"/>
                <a:stretch>
                  <a:fillRect l="-580" t="-2350" r="-522" b="-195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A09147-2EAF-46AF-9492-D105F972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457C30E-4214-4D7E-83E7-D23359D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844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7079F-1D13-425D-B710-69EB12F5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Wyrównywanie histogramu - algorytm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E143A82-B4A9-4242-916E-37E8D948C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02201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pl-PL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Krok drugi: </a:t>
                </a: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Obliczenie wartości w tablicy LUT (</a:t>
                </a:r>
                <a:r>
                  <a:rPr lang="pl-P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Look-Up-Table</a:t>
                </a: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 algn="just">
                  <a:buNone/>
                </a:pPr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𝐿𝑈𝑇</m:t>
                      </m:r>
                      <m:d>
                        <m:dPr>
                          <m:ctrlP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pl-P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l-P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∙(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−1)</m:t>
                      </m:r>
                    </m:oMath>
                  </m:oMathPara>
                </a14:m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Gdzie: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jest to i-ta wartość dystrybuanty (czyli wartość dla i-tej składowej)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k-ta składowa dla której obliczana jest wartość LUT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całkowita liczba składowych</a:t>
                </a:r>
              </a:p>
              <a:p>
                <a:pPr marL="0" indent="0">
                  <a:buNone/>
                </a:pPr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E143A82-B4A9-4242-916E-37E8D948C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02201"/>
              </a:xfrm>
              <a:blipFill>
                <a:blip r:embed="rId2"/>
                <a:stretch>
                  <a:fillRect l="-638" t="-138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A09147-2EAF-46AF-9492-D105F972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457C30E-4214-4D7E-83E7-D23359D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323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7079F-1D13-425D-B710-69EB12F5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Wyrównywanie histogramu - algorytm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143A82-B4A9-4242-916E-37E8D948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0220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Krok trzeci: 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Wprowadzenie zmian na obrazie poprzez ustawienie nowych wartości dla poszczególnych pikseli.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pl-P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img.getRGB</a:t>
            </a: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(w, h));</a:t>
            </a:r>
          </a:p>
          <a:p>
            <a:pPr marL="0" indent="0">
              <a:buNone/>
            </a:pPr>
            <a:r>
              <a:rPr lang="pl-P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c.getRed</a:t>
            </a: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pl-P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l-P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lookUpTable</a:t>
            </a: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l-P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pl-P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imageCopy.setRGB</a:t>
            </a: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(w, h, </a:t>
            </a:r>
            <a:r>
              <a:rPr lang="pl-P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pl-PL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A09147-2EAF-46AF-9492-D105F972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457C30E-4214-4D7E-83E7-D23359D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48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7079F-1D13-425D-B710-69EB12F5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Wyrównywanie histogramu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78C6ED1-F37C-41F5-890A-9F7E8E462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780" y="1690688"/>
            <a:ext cx="6174439" cy="4603364"/>
          </a:xfrm>
          <a:prstGeom prst="rect">
            <a:avLst/>
          </a:prstGeo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A09147-2EAF-46AF-9492-D105F972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457C30E-4214-4D7E-83E7-D23359D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18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7079F-1D13-425D-B710-69EB12F5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Zmiana jasności obrazu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A09147-2EAF-46AF-9492-D105F972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457C30E-4214-4D7E-83E7-D23359D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15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ymbol zastępczy zawartości 6">
                <a:extLst>
                  <a:ext uri="{FF2B5EF4-FFF2-40B4-BE49-F238E27FC236}">
                    <a16:creationId xmlns:a16="http://schemas.microsoft.com/office/drawing/2014/main" id="{EC56AACC-E40B-4AF9-BB45-AD5836ED0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Zastosowanie funkcji potęgowej: Najczęściej prowadzi do przyciemnienia obrazu z silnym różnicowaniem najciemniejszych partii. Stosowane są najczęściej funkcje w drugiej albo trzeciej potędze.</a:t>
                </a:r>
              </a:p>
              <a:p>
                <a:pPr marL="0" indent="0" algn="just">
                  <a:buNone/>
                </a:pPr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`</m:t>
                          </m:r>
                        </m:sup>
                      </m:sSup>
                      <m:d>
                        <m:dPr>
                          <m:ctrlP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pl-P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Zastosowanie funkcji logarytmicznej: Prowadzi do silnego rozjaśnienia obrazu z bardzo mocnym różnicowaniem elementów najjaśniejszych.</a:t>
                </a:r>
              </a:p>
              <a:p>
                <a:pPr marL="0" indent="0" algn="just">
                  <a:buNone/>
                </a:pPr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`</m:t>
                          </m:r>
                        </m:sup>
                      </m:sSup>
                      <m:d>
                        <m:dPr>
                          <m:ctrlP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pl-P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⁡(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pl-P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+1)</m:t>
                      </m:r>
                    </m:oMath>
                  </m:oMathPara>
                </a14:m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Należy pamiętać o tym aby finalnie obliczone wartości przynależały do zakresu od 0 do 255!</a:t>
                </a:r>
              </a:p>
            </p:txBody>
          </p:sp>
        </mc:Choice>
        <mc:Fallback xmlns="">
          <p:sp>
            <p:nvSpPr>
              <p:cNvPr id="7" name="Symbol zastępczy zawartości 6">
                <a:extLst>
                  <a:ext uri="{FF2B5EF4-FFF2-40B4-BE49-F238E27FC236}">
                    <a16:creationId xmlns:a16="http://schemas.microsoft.com/office/drawing/2014/main" id="{EC56AACC-E40B-4AF9-BB45-AD5836ED0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5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195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7079F-1D13-425D-B710-69EB12F5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 stworzyć histogram obrazu w Javie?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A09147-2EAF-46AF-9492-D105F972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457C30E-4214-4D7E-83E7-D23359D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16</a:t>
            </a:fld>
            <a:endParaRPr lang="pl-PL"/>
          </a:p>
        </p:txBody>
      </p:sp>
      <p:pic>
        <p:nvPicPr>
          <p:cNvPr id="3" name="Symbol zastępczy zawartości 2">
            <a:extLst>
              <a:ext uri="{FF2B5EF4-FFF2-40B4-BE49-F238E27FC236}">
                <a16:creationId xmlns:a16="http://schemas.microsoft.com/office/drawing/2014/main" id="{A24D56D7-BAD3-4DEA-B085-855EB251D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151856"/>
            <a:ext cx="6096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97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7079F-1D13-425D-B710-69EB12F5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Zadania do realizacji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A09147-2EAF-46AF-9492-D105F972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457C30E-4214-4D7E-83E7-D23359D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17</a:t>
            </a:fld>
            <a:endParaRPr lang="pl-PL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3A3F66B9-8784-436E-8A7F-5A405014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Uzupełnij program z poprzednich zajęć o możliwość obliczenia i zaprezentowania (w formie wykresu) histogramu wczytanego obrazu. W przypadku obrazów kolorowych (nie będących w skali szarości), oblicz histogramy dla kanałów R,G,B oraz dla wartości uśrednionych (R+G+B)/3. Następnie wykonaj operacje wykorzystujące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Look-Up-Table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(LUT):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Zadanie pierwsze: 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Dodaj funkcjonalność rozjaśniającą/przyciemniającą obraz z wykorzystaniem funkcji logarytmicznych lub kwadratowych.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Zadanie drugie: 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Dodaj funkcjonalność wykonującą rozciągnięcie histogramu.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Zadanie trzecie: 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Dodaj funkcjonalność realizującą wyrównanie histogramu.</a:t>
            </a:r>
          </a:p>
        </p:txBody>
      </p:sp>
    </p:spTree>
    <p:extLst>
      <p:ext uri="{BB962C8B-B14F-4D97-AF65-F5344CB8AC3E}">
        <p14:creationId xmlns:p14="http://schemas.microsoft.com/office/powerpoint/2010/main" val="194287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AB3F3B2D-4EE2-45CF-9573-C7B8E116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3946"/>
            <a:ext cx="10515600" cy="1250108"/>
          </a:xfrm>
        </p:spPr>
        <p:txBody>
          <a:bodyPr>
            <a:normAutofit/>
          </a:bodyPr>
          <a:lstStyle/>
          <a:p>
            <a:pPr algn="ctr"/>
            <a:r>
              <a:rPr lang="pl-PL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DZIĘKUJĘ ZA UWAGĘ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046DB08-ADDC-4783-BBFB-48F9BE76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F1750D7-B792-4ED0-9881-71FCACBE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032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7079F-1D13-425D-B710-69EB12F5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143A82-B4A9-4242-916E-37E8D948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4351"/>
            <a:ext cx="10515600" cy="18692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Zasady zaliczenia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Operacje na histogramie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Zmiana jasności obrazu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A09147-2EAF-46AF-9492-D105F972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457C30E-4214-4D7E-83E7-D23359D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541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7079F-1D13-425D-B710-69EB12F5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Kontakt z prowadzącym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143A82-B4A9-4242-916E-37E8D948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02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l-PL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inż. Maciej Szymkowski</a:t>
            </a:r>
          </a:p>
          <a:p>
            <a:pPr marL="0" indent="0" algn="ctr">
              <a:buNone/>
            </a:pPr>
            <a:endParaRPr lang="pl-PL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szymkowskimack@gmail.com (sprawdzam kilka razy dziennie 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)</a:t>
            </a:r>
          </a:p>
          <a:p>
            <a:pPr algn="just"/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Konsultacje: 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Środa 12:15 – 14:00, s. 032 (po wcześniejszym ustaleniu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emailowym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), Czwartek 13:00 – 14:45 (s. 032) </a:t>
            </a:r>
          </a:p>
          <a:p>
            <a:pPr algn="just"/>
            <a:r>
              <a:rPr lang="pl-PL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CEZ2: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kurs Podstawy Biometrii PS</a:t>
            </a: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A09147-2EAF-46AF-9492-D105F972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457C30E-4214-4D7E-83E7-D23359D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293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7079F-1D13-425D-B710-69EB12F5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Zasady zaliczenia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143A82-B4A9-4242-916E-37E8D948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0220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Czekają Państwa 4 zadania indywidualne (dostępne na CEZ2), każde z zadań jest oceniane na 2 punkty. Czas realizacji poszczególnych zadań to dwa tygodnie. Za każdy tydzień spóźnienia -1 pkt (co oznacza, że mogą Państwo uzyskać ujemną liczbę punktów za zadanie) natomiast zadanie oddane przed terminem jest premiowane dodatkowym punktem.</a:t>
            </a:r>
          </a:p>
          <a:p>
            <a:pPr marL="0" indent="0">
              <a:buNone/>
            </a:pP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A09147-2EAF-46AF-9492-D105F972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457C30E-4214-4D7E-83E7-D23359D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4</a:t>
            </a:fld>
            <a:endParaRPr lang="pl-PL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F1B993B-1D21-48CF-9FA5-0A75323E9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618786"/>
              </p:ext>
            </p:extLst>
          </p:nvPr>
        </p:nvGraphicFramePr>
        <p:xfrm>
          <a:off x="2032000" y="331311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27">
                  <a:extLst>
                    <a:ext uri="{9D8B030D-6E8A-4147-A177-3AD203B41FA5}">
                      <a16:colId xmlns:a16="http://schemas.microsoft.com/office/drawing/2014/main" val="398659276"/>
                    </a:ext>
                  </a:extLst>
                </a:gridCol>
                <a:gridCol w="6250473">
                  <a:extLst>
                    <a:ext uri="{9D8B030D-6E8A-4147-A177-3AD203B41FA5}">
                      <a16:colId xmlns:a16="http://schemas.microsoft.com/office/drawing/2014/main" val="32969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Numer zadania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Termin oddania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3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Poniedziałek – 12.03.2018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6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Poniedziałek – 19.03.2018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Poniedziałek – 26.03.2018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47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Poniedziałek – 16.04.2018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4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72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7079F-1D13-425D-B710-69EB12F5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Zasady zaliczenia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143A82-B4A9-4242-916E-37E8D948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0220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Czekają Państwa 3 zadania zespołowe (2 – 3 osoby w grupie), każde po 4 punkty. Czas realizacji podobnie jak w przypadku zadań indywidualnych jest przewidziany na dwa tygodnie. Każde spóźnienie będzie skutkowało odjęciem punktu. </a:t>
            </a:r>
          </a:p>
          <a:p>
            <a:pPr marL="0" indent="0">
              <a:buNone/>
            </a:pP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A09147-2EAF-46AF-9492-D105F972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457C30E-4214-4D7E-83E7-D23359D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5</a:t>
            </a:fld>
            <a:endParaRPr lang="pl-PL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B7DB2D8-E87B-4801-B8D9-9F1CD3628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4561"/>
              </p:ext>
            </p:extLst>
          </p:nvPr>
        </p:nvGraphicFramePr>
        <p:xfrm>
          <a:off x="2032000" y="315010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27">
                  <a:extLst>
                    <a:ext uri="{9D8B030D-6E8A-4147-A177-3AD203B41FA5}">
                      <a16:colId xmlns:a16="http://schemas.microsoft.com/office/drawing/2014/main" val="3199686835"/>
                    </a:ext>
                  </a:extLst>
                </a:gridCol>
                <a:gridCol w="6250473">
                  <a:extLst>
                    <a:ext uri="{9D8B030D-6E8A-4147-A177-3AD203B41FA5}">
                      <a16:colId xmlns:a16="http://schemas.microsoft.com/office/drawing/2014/main" val="2592139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Numer zadania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Termin oddania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6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Poniedziałek – 07.05.2018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6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Poniedziałek – 21.05.2018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13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Poniedziałek – 04.06.2018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25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60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7079F-1D13-425D-B710-69EB12F5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Zasady zaliczenia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143A82-B4A9-4242-916E-37E8D948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02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 oceniania: </a:t>
            </a:r>
          </a:p>
          <a:p>
            <a:pPr marL="0" indent="0">
              <a:buNone/>
            </a:pP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A09147-2EAF-46AF-9492-D105F972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457C30E-4214-4D7E-83E7-D23359D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6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DE50B670-E7C4-48E7-949D-66C579AB4D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90557"/>
                  </p:ext>
                </p:extLst>
              </p:nvPr>
            </p:nvGraphicFramePr>
            <p:xfrm>
              <a:off x="2032000" y="2131060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9535">
                      <a:extLst>
                        <a:ext uri="{9D8B030D-6E8A-4147-A177-3AD203B41FA5}">
                          <a16:colId xmlns:a16="http://schemas.microsoft.com/office/drawing/2014/main" val="3312121483"/>
                        </a:ext>
                      </a:extLst>
                    </a:gridCol>
                    <a:gridCol w="6278465">
                      <a:extLst>
                        <a:ext uri="{9D8B030D-6E8A-4147-A177-3AD203B41FA5}">
                          <a16:colId xmlns:a16="http://schemas.microsoft.com/office/drawing/2014/main" val="26173105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Liczba punktów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Ocena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112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-</a:t>
                          </a:r>
                          <a:r>
                            <a:rPr lang="pl-P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∞ </a:t>
                          </a:r>
                          <a14:m>
                            <m:oMath xmlns:m="http://schemas.openxmlformats.org/officeDocument/2006/math">
                              <m:r>
                                <a:rPr lang="pl-P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</m:oMath>
                          </a14:m>
                          <a:r>
                            <a:rPr lang="pl-PL" dirty="0"/>
                            <a:t> 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Niedostateczny (2.0)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7491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10 </a:t>
                          </a:r>
                          <a14:m>
                            <m:oMath xmlns:m="http://schemas.openxmlformats.org/officeDocument/2006/math">
                              <m:r>
                                <a:rPr lang="pl-P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</m:oMath>
                          </a14:m>
                          <a:r>
                            <a:rPr lang="pl-PL" dirty="0"/>
                            <a:t> 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Dostateczny (3.0)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124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13 </a:t>
                          </a:r>
                          <a14:m>
                            <m:oMath xmlns:m="http://schemas.openxmlformats.org/officeDocument/2006/math">
                              <m:r>
                                <a:rPr lang="pl-P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</m:oMath>
                          </a14:m>
                          <a:r>
                            <a:rPr lang="pl-PL" dirty="0"/>
                            <a:t> 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Dostateczny + (3.5)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0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15 </a:t>
                          </a:r>
                          <a14:m>
                            <m:oMath xmlns:m="http://schemas.openxmlformats.org/officeDocument/2006/math">
                              <m:r>
                                <a:rPr lang="pl-P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</m:oMath>
                          </a14:m>
                          <a:r>
                            <a:rPr lang="pl-PL" dirty="0"/>
                            <a:t> 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Dobry (4.0)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83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17 </a:t>
                          </a:r>
                          <a14:m>
                            <m:oMath xmlns:m="http://schemas.openxmlformats.org/officeDocument/2006/math">
                              <m:r>
                                <a:rPr lang="pl-P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</m:oMath>
                          </a14:m>
                          <a:r>
                            <a:rPr lang="pl-PL" dirty="0"/>
                            <a:t> 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Dobry + (4.5)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64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19 </a:t>
                          </a:r>
                          <a14:m>
                            <m:oMath xmlns:m="http://schemas.openxmlformats.org/officeDocument/2006/math">
                              <m:r>
                                <a:rPr lang="pl-P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</m:oMath>
                          </a14:m>
                          <a:r>
                            <a:rPr lang="pl-PL" dirty="0"/>
                            <a:t> +</a:t>
                          </a:r>
                          <a:r>
                            <a:rPr lang="pl-P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∞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Bardzo dobry (5.0)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4004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DE50B670-E7C4-48E7-949D-66C579AB4D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90557"/>
                  </p:ext>
                </p:extLst>
              </p:nvPr>
            </p:nvGraphicFramePr>
            <p:xfrm>
              <a:off x="2032000" y="2131060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9535">
                      <a:extLst>
                        <a:ext uri="{9D8B030D-6E8A-4147-A177-3AD203B41FA5}">
                          <a16:colId xmlns:a16="http://schemas.microsoft.com/office/drawing/2014/main" val="3312121483"/>
                        </a:ext>
                      </a:extLst>
                    </a:gridCol>
                    <a:gridCol w="6278465">
                      <a:extLst>
                        <a:ext uri="{9D8B030D-6E8A-4147-A177-3AD203B41FA5}">
                          <a16:colId xmlns:a16="http://schemas.microsoft.com/office/drawing/2014/main" val="26173105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Liczba punktów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Ocena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112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"/>
                          <a:stretch>
                            <a:fillRect l="-329" t="-108197" r="-34013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Niedostateczny (2.0)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7491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"/>
                          <a:stretch>
                            <a:fillRect l="-329" t="-208197" r="-34013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Dostateczny (3.0)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124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"/>
                          <a:stretch>
                            <a:fillRect l="-329" t="-308197" r="-34013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Dostateczny + (3.5)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0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"/>
                          <a:stretch>
                            <a:fillRect l="-329" t="-408197" r="-3401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Dobry (4.0)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83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"/>
                          <a:stretch>
                            <a:fillRect l="-329" t="-508197" r="-34013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Dobry + (4.5)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564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"/>
                          <a:stretch>
                            <a:fillRect l="-329" t="-608197" r="-3401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l-PL" dirty="0"/>
                            <a:t>Bardzo dobry (5.0)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40040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150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7079F-1D13-425D-B710-69EB12F5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143A82-B4A9-4242-916E-37E8D948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0220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Reprezentuje rozkład wartości poszczególnych kanałów obrazu (albo odcieni szarości na obrazie). Dla obrazów kolorowych, histogram jest instancjonowany dla każdego kanału oddzielnie.</a:t>
            </a:r>
          </a:p>
          <a:p>
            <a:pPr marL="0" indent="0">
              <a:buNone/>
            </a:pP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A09147-2EAF-46AF-9492-D105F972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457C30E-4214-4D7E-83E7-D23359D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7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5C98916-61D5-415F-9A61-E74CBFCC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350" y="2448475"/>
            <a:ext cx="5005250" cy="39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5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7079F-1D13-425D-B710-69EB12F5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Rozciąganie histogramu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E143A82-B4A9-4242-916E-37E8D948C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02201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Dla uproszczenia, wszelkie operacje zostaną przedstawione jako operacje na obrazach w skali szarości. Zakres oczekiwanych wartości to od 0 do 255.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Niech obraz ma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różnych odcieni szarości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dla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1, …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Niech również zakres dostępnych odcieni szarości nie pokrywa w całości dostępnego zakresu (czyli zajmuje tylko pewien jego wycinek).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Aby pokryć cały zakres przeliczamy nowe wartości dla poszczególnych dotychczas dostępnych zakresów zgodnie ze wzorem:</a:t>
                </a:r>
              </a:p>
              <a:p>
                <a:pPr marL="0" indent="0" algn="just">
                  <a:buNone/>
                </a:pPr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pl-P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pl-P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 </m:t>
                    </m:r>
                    <m:sSub>
                      <m:sSubPr>
                        <m:ctrlPr>
                          <a:rPr lang="pl-P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=0,1,2,…,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jest najmniejszą i największą wartością występującą w ramach obrazu, natomiast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jest to możliwy zakres wyświetlanych jasności – np. 256.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l-P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E143A82-B4A9-4242-916E-37E8D948C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02201"/>
              </a:xfrm>
              <a:blipFill>
                <a:blip r:embed="rId2"/>
                <a:stretch>
                  <a:fillRect l="-522" t="-1385" r="-580" b="-2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A09147-2EAF-46AF-9492-D105F972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457C30E-4214-4D7E-83E7-D23359D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690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67079F-1D13-425D-B710-69EB12F5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Rozciąganie histogramu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FA09147-2EAF-46AF-9492-D105F972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Podstawy Biometrii - LAB #2 - 2018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457C30E-4214-4D7E-83E7-D23359DE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77BB-D80B-466A-A4FB-D9F5C5EFF53C}" type="slidenum">
              <a:rPr lang="pl-PL" smtClean="0"/>
              <a:t>9</a:t>
            </a:fld>
            <a:endParaRPr lang="pl-PL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D0CD32CC-71EC-4984-B428-9D2828240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858" y="1645023"/>
            <a:ext cx="6316283" cy="47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6726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981</Words>
  <Application>Microsoft Office PowerPoint</Application>
  <PresentationFormat>Panoramiczny</PresentationFormat>
  <Paragraphs>153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Motyw pakietu Office</vt:lpstr>
      <vt:lpstr>Podstawy Biometrii</vt:lpstr>
      <vt:lpstr>Agenda</vt:lpstr>
      <vt:lpstr>Kontakt z prowadzącym</vt:lpstr>
      <vt:lpstr>Zasady zaliczenia</vt:lpstr>
      <vt:lpstr>Zasady zaliczenia</vt:lpstr>
      <vt:lpstr>Zasady zaliczenia</vt:lpstr>
      <vt:lpstr>Histogram</vt:lpstr>
      <vt:lpstr>Rozciąganie histogramu</vt:lpstr>
      <vt:lpstr>Rozciąganie histogramu</vt:lpstr>
      <vt:lpstr>Wyrównywanie histogramu</vt:lpstr>
      <vt:lpstr>Wyrównywanie histogramu - algorytm</vt:lpstr>
      <vt:lpstr>Wyrównywanie histogramu - algorytm</vt:lpstr>
      <vt:lpstr>Wyrównywanie histogramu - algorytm</vt:lpstr>
      <vt:lpstr>Wyrównywanie histogramu</vt:lpstr>
      <vt:lpstr>Zmiana jasności obrazu</vt:lpstr>
      <vt:lpstr>Jak stworzyć histogram obrazu w Javie?</vt:lpstr>
      <vt:lpstr>Zadania do realizacji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Biometrii</dc:title>
  <dc:creator>Maciej Szymkowski</dc:creator>
  <cp:lastModifiedBy>Maciej Szymkowski</cp:lastModifiedBy>
  <cp:revision>22</cp:revision>
  <dcterms:created xsi:type="dcterms:W3CDTF">2018-02-27T16:23:54Z</dcterms:created>
  <dcterms:modified xsi:type="dcterms:W3CDTF">2018-03-05T10:18:40Z</dcterms:modified>
</cp:coreProperties>
</file>