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77" r:id="rId5"/>
    <p:sldId id="276" r:id="rId6"/>
    <p:sldId id="274" r:id="rId7"/>
    <p:sldId id="275" r:id="rId8"/>
    <p:sldId id="278" r:id="rId9"/>
    <p:sldId id="279" r:id="rId10"/>
    <p:sldId id="280" r:id="rId11"/>
    <p:sldId id="281" r:id="rId12"/>
    <p:sldId id="282" r:id="rId13"/>
    <p:sldId id="283" r:id="rId14"/>
    <p:sldId id="272" r:id="rId15"/>
    <p:sldId id="273"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7" d="100"/>
          <a:sy n="87" d="100"/>
        </p:scale>
        <p:origin x="51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963A9-DFC6-441A-99C3-9FCDF567418F}" type="datetimeFigureOut">
              <a:rPr lang="pl-PL" smtClean="0"/>
              <a:t>2018-03-11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61528-222F-44B9-B86A-19C871C21678}" type="slidenum">
              <a:rPr lang="pl-PL" smtClean="0"/>
              <a:t>‹#›</a:t>
            </a:fld>
            <a:endParaRPr lang="pl-PL"/>
          </a:p>
        </p:txBody>
      </p:sp>
    </p:spTree>
    <p:extLst>
      <p:ext uri="{BB962C8B-B14F-4D97-AF65-F5344CB8AC3E}">
        <p14:creationId xmlns:p14="http://schemas.microsoft.com/office/powerpoint/2010/main" val="310567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6CDA8C-3AA8-46CA-8D26-CB174FECD00A}"/>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B229910D-4CD3-4A46-BDE6-2B29D3A32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9B8B5CC-0534-458E-B819-BD5CB1FB0F85}"/>
              </a:ext>
            </a:extLst>
          </p:cNvPr>
          <p:cNvSpPr>
            <a:spLocks noGrp="1"/>
          </p:cNvSpPr>
          <p:nvPr>
            <p:ph type="dt" sz="half" idx="10"/>
          </p:nvPr>
        </p:nvSpPr>
        <p:spPr/>
        <p:txBody>
          <a:bodyPr/>
          <a:lstStyle/>
          <a:p>
            <a:fld id="{9A2B23E3-E650-4FA6-9065-46D2A0092D13}" type="datetime1">
              <a:rPr lang="pl-PL" smtClean="0"/>
              <a:t>2018-03-11</a:t>
            </a:fld>
            <a:endParaRPr lang="pl-PL"/>
          </a:p>
        </p:txBody>
      </p:sp>
      <p:sp>
        <p:nvSpPr>
          <p:cNvPr id="5" name="Symbol zastępczy stopki 4">
            <a:extLst>
              <a:ext uri="{FF2B5EF4-FFF2-40B4-BE49-F238E27FC236}">
                <a16:creationId xmlns:a16="http://schemas.microsoft.com/office/drawing/2014/main" id="{53059A00-A3F8-4E0A-AFC5-ABBD499689B8}"/>
              </a:ext>
            </a:extLst>
          </p:cNvPr>
          <p:cNvSpPr>
            <a:spLocks noGrp="1"/>
          </p:cNvSpPr>
          <p:nvPr>
            <p:ph type="ftr" sz="quarter" idx="11"/>
          </p:nvPr>
        </p:nvSpPr>
        <p:spPr/>
        <p:txBody>
          <a:bodyPr/>
          <a:lstStyle/>
          <a:p>
            <a:r>
              <a:rPr lang="pl-PL"/>
              <a:t>Podstawy Biometrii - LAB #4 - 2018</a:t>
            </a:r>
          </a:p>
        </p:txBody>
      </p:sp>
      <p:sp>
        <p:nvSpPr>
          <p:cNvPr id="6" name="Symbol zastępczy numeru slajdu 5">
            <a:extLst>
              <a:ext uri="{FF2B5EF4-FFF2-40B4-BE49-F238E27FC236}">
                <a16:creationId xmlns:a16="http://schemas.microsoft.com/office/drawing/2014/main" id="{758B6BFA-CCD4-438D-93EA-44685B8C2A86}"/>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393739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36410C-AAD7-43F4-AB50-D6AB51348B0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C89CA1DA-3157-4EB1-94C5-7C19FB1AE599}"/>
              </a:ext>
            </a:extLst>
          </p:cNvPr>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D58F3EB-17B4-4861-B6FE-378961B8F277}"/>
              </a:ext>
            </a:extLst>
          </p:cNvPr>
          <p:cNvSpPr>
            <a:spLocks noGrp="1"/>
          </p:cNvSpPr>
          <p:nvPr>
            <p:ph type="dt" sz="half" idx="10"/>
          </p:nvPr>
        </p:nvSpPr>
        <p:spPr/>
        <p:txBody>
          <a:bodyPr/>
          <a:lstStyle/>
          <a:p>
            <a:fld id="{DC70079B-9DD9-4A6F-A183-DEC3A0278D3A}" type="datetime1">
              <a:rPr lang="pl-PL" smtClean="0"/>
              <a:t>2018-03-11</a:t>
            </a:fld>
            <a:endParaRPr lang="pl-PL"/>
          </a:p>
        </p:txBody>
      </p:sp>
      <p:sp>
        <p:nvSpPr>
          <p:cNvPr id="5" name="Symbol zastępczy stopki 4">
            <a:extLst>
              <a:ext uri="{FF2B5EF4-FFF2-40B4-BE49-F238E27FC236}">
                <a16:creationId xmlns:a16="http://schemas.microsoft.com/office/drawing/2014/main" id="{25509DE3-A977-4759-BC5C-AA9CDB1446AC}"/>
              </a:ext>
            </a:extLst>
          </p:cNvPr>
          <p:cNvSpPr>
            <a:spLocks noGrp="1"/>
          </p:cNvSpPr>
          <p:nvPr>
            <p:ph type="ftr" sz="quarter" idx="11"/>
          </p:nvPr>
        </p:nvSpPr>
        <p:spPr/>
        <p:txBody>
          <a:bodyPr/>
          <a:lstStyle/>
          <a:p>
            <a:r>
              <a:rPr lang="pl-PL"/>
              <a:t>Podstawy Biometrii - LAB #4 - 2018</a:t>
            </a:r>
          </a:p>
        </p:txBody>
      </p:sp>
      <p:sp>
        <p:nvSpPr>
          <p:cNvPr id="6" name="Symbol zastępczy numeru slajdu 5">
            <a:extLst>
              <a:ext uri="{FF2B5EF4-FFF2-40B4-BE49-F238E27FC236}">
                <a16:creationId xmlns:a16="http://schemas.microsoft.com/office/drawing/2014/main" id="{E51932BF-7C22-4FC0-8C02-39CFD3E29FA5}"/>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34181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C04D3A60-172A-4B38-B033-0E5171EA2D4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9AEA1CE-85CF-4E91-AB23-020E0086A76B}"/>
              </a:ext>
            </a:extLst>
          </p:cNvPr>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E7F9842-6912-474C-B4D2-442482B11635}"/>
              </a:ext>
            </a:extLst>
          </p:cNvPr>
          <p:cNvSpPr>
            <a:spLocks noGrp="1"/>
          </p:cNvSpPr>
          <p:nvPr>
            <p:ph type="dt" sz="half" idx="10"/>
          </p:nvPr>
        </p:nvSpPr>
        <p:spPr/>
        <p:txBody>
          <a:bodyPr/>
          <a:lstStyle/>
          <a:p>
            <a:fld id="{2851AD2B-9651-4DBF-ABF3-CB363A56F6B4}" type="datetime1">
              <a:rPr lang="pl-PL" smtClean="0"/>
              <a:t>2018-03-11</a:t>
            </a:fld>
            <a:endParaRPr lang="pl-PL"/>
          </a:p>
        </p:txBody>
      </p:sp>
      <p:sp>
        <p:nvSpPr>
          <p:cNvPr id="5" name="Symbol zastępczy stopki 4">
            <a:extLst>
              <a:ext uri="{FF2B5EF4-FFF2-40B4-BE49-F238E27FC236}">
                <a16:creationId xmlns:a16="http://schemas.microsoft.com/office/drawing/2014/main" id="{24AFD5AB-3CE6-4137-A7DB-7C0B42D61539}"/>
              </a:ext>
            </a:extLst>
          </p:cNvPr>
          <p:cNvSpPr>
            <a:spLocks noGrp="1"/>
          </p:cNvSpPr>
          <p:nvPr>
            <p:ph type="ftr" sz="quarter" idx="11"/>
          </p:nvPr>
        </p:nvSpPr>
        <p:spPr/>
        <p:txBody>
          <a:bodyPr/>
          <a:lstStyle/>
          <a:p>
            <a:r>
              <a:rPr lang="pl-PL"/>
              <a:t>Podstawy Biometrii - LAB #4 - 2018</a:t>
            </a:r>
          </a:p>
        </p:txBody>
      </p:sp>
      <p:sp>
        <p:nvSpPr>
          <p:cNvPr id="6" name="Symbol zastępczy numeru slajdu 5">
            <a:extLst>
              <a:ext uri="{FF2B5EF4-FFF2-40B4-BE49-F238E27FC236}">
                <a16:creationId xmlns:a16="http://schemas.microsoft.com/office/drawing/2014/main" id="{A396FC04-B267-44EE-99D9-E48940251285}"/>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293491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5402B8-C2EF-4309-B1B2-38EE65EF9565}"/>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C58FC66-7A14-42B5-8D90-D76DACCAD6DE}"/>
              </a:ext>
            </a:extLst>
          </p:cNvPr>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C849BEE-FAE2-4946-8175-3BC585A96423}"/>
              </a:ext>
            </a:extLst>
          </p:cNvPr>
          <p:cNvSpPr>
            <a:spLocks noGrp="1"/>
          </p:cNvSpPr>
          <p:nvPr>
            <p:ph type="dt" sz="half" idx="10"/>
          </p:nvPr>
        </p:nvSpPr>
        <p:spPr/>
        <p:txBody>
          <a:bodyPr/>
          <a:lstStyle/>
          <a:p>
            <a:fld id="{C03F38DE-CFFE-4203-AE60-A8FDB66BC262}" type="datetime1">
              <a:rPr lang="pl-PL" smtClean="0"/>
              <a:t>2018-03-11</a:t>
            </a:fld>
            <a:endParaRPr lang="pl-PL"/>
          </a:p>
        </p:txBody>
      </p:sp>
      <p:sp>
        <p:nvSpPr>
          <p:cNvPr id="5" name="Symbol zastępczy stopki 4">
            <a:extLst>
              <a:ext uri="{FF2B5EF4-FFF2-40B4-BE49-F238E27FC236}">
                <a16:creationId xmlns:a16="http://schemas.microsoft.com/office/drawing/2014/main" id="{27E28EF5-E2F2-4801-A25D-D7A5F2D5A0D1}"/>
              </a:ext>
            </a:extLst>
          </p:cNvPr>
          <p:cNvSpPr>
            <a:spLocks noGrp="1"/>
          </p:cNvSpPr>
          <p:nvPr>
            <p:ph type="ftr" sz="quarter" idx="11"/>
          </p:nvPr>
        </p:nvSpPr>
        <p:spPr/>
        <p:txBody>
          <a:bodyPr/>
          <a:lstStyle/>
          <a:p>
            <a:r>
              <a:rPr lang="pl-PL"/>
              <a:t>Podstawy Biometrii - LAB #4 - 2018</a:t>
            </a:r>
          </a:p>
        </p:txBody>
      </p:sp>
      <p:sp>
        <p:nvSpPr>
          <p:cNvPr id="6" name="Symbol zastępczy numeru slajdu 5">
            <a:extLst>
              <a:ext uri="{FF2B5EF4-FFF2-40B4-BE49-F238E27FC236}">
                <a16:creationId xmlns:a16="http://schemas.microsoft.com/office/drawing/2014/main" id="{F00C1666-5DB8-4720-A568-924B93E3EC30}"/>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408389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BC5E7-B044-4D33-A48F-74275107B14A}"/>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625F726E-5D04-40E9-9209-00DF38F3F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a:extLst>
              <a:ext uri="{FF2B5EF4-FFF2-40B4-BE49-F238E27FC236}">
                <a16:creationId xmlns:a16="http://schemas.microsoft.com/office/drawing/2014/main" id="{6CD3E400-F509-4E7D-911C-ADA3116F81A9}"/>
              </a:ext>
            </a:extLst>
          </p:cNvPr>
          <p:cNvSpPr>
            <a:spLocks noGrp="1"/>
          </p:cNvSpPr>
          <p:nvPr>
            <p:ph type="dt" sz="half" idx="10"/>
          </p:nvPr>
        </p:nvSpPr>
        <p:spPr/>
        <p:txBody>
          <a:bodyPr/>
          <a:lstStyle/>
          <a:p>
            <a:fld id="{2C5E9044-BF1B-49BD-B493-1AA31096427F}" type="datetime1">
              <a:rPr lang="pl-PL" smtClean="0"/>
              <a:t>2018-03-11</a:t>
            </a:fld>
            <a:endParaRPr lang="pl-PL"/>
          </a:p>
        </p:txBody>
      </p:sp>
      <p:sp>
        <p:nvSpPr>
          <p:cNvPr id="5" name="Symbol zastępczy stopki 4">
            <a:extLst>
              <a:ext uri="{FF2B5EF4-FFF2-40B4-BE49-F238E27FC236}">
                <a16:creationId xmlns:a16="http://schemas.microsoft.com/office/drawing/2014/main" id="{AAE7D020-8057-4822-B480-C666917030CF}"/>
              </a:ext>
            </a:extLst>
          </p:cNvPr>
          <p:cNvSpPr>
            <a:spLocks noGrp="1"/>
          </p:cNvSpPr>
          <p:nvPr>
            <p:ph type="ftr" sz="quarter" idx="11"/>
          </p:nvPr>
        </p:nvSpPr>
        <p:spPr/>
        <p:txBody>
          <a:bodyPr/>
          <a:lstStyle/>
          <a:p>
            <a:r>
              <a:rPr lang="pl-PL"/>
              <a:t>Podstawy Biometrii - LAB #4 - 2018</a:t>
            </a:r>
          </a:p>
        </p:txBody>
      </p:sp>
      <p:sp>
        <p:nvSpPr>
          <p:cNvPr id="6" name="Symbol zastępczy numeru slajdu 5">
            <a:extLst>
              <a:ext uri="{FF2B5EF4-FFF2-40B4-BE49-F238E27FC236}">
                <a16:creationId xmlns:a16="http://schemas.microsoft.com/office/drawing/2014/main" id="{1A5B1F57-D069-4B72-BBF3-13000A5ED451}"/>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10079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6E2733-E957-4212-8421-C9D94BE464F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AF0A099-BCF8-432D-A78A-E9F9D5CE729D}"/>
              </a:ext>
            </a:extLst>
          </p:cNvPr>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50AEA4EE-A3A3-4CFA-8FB6-534CEDE479F9}"/>
              </a:ext>
            </a:extLst>
          </p:cNvPr>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242671BE-F3D6-41AD-ADD5-2848992C6F94}"/>
              </a:ext>
            </a:extLst>
          </p:cNvPr>
          <p:cNvSpPr>
            <a:spLocks noGrp="1"/>
          </p:cNvSpPr>
          <p:nvPr>
            <p:ph type="dt" sz="half" idx="10"/>
          </p:nvPr>
        </p:nvSpPr>
        <p:spPr/>
        <p:txBody>
          <a:bodyPr/>
          <a:lstStyle/>
          <a:p>
            <a:fld id="{1B649408-68AF-4139-B1CB-E8F3E525D66E}" type="datetime1">
              <a:rPr lang="pl-PL" smtClean="0"/>
              <a:t>2018-03-11</a:t>
            </a:fld>
            <a:endParaRPr lang="pl-PL"/>
          </a:p>
        </p:txBody>
      </p:sp>
      <p:sp>
        <p:nvSpPr>
          <p:cNvPr id="6" name="Symbol zastępczy stopki 5">
            <a:extLst>
              <a:ext uri="{FF2B5EF4-FFF2-40B4-BE49-F238E27FC236}">
                <a16:creationId xmlns:a16="http://schemas.microsoft.com/office/drawing/2014/main" id="{03156C25-B84C-447D-A36E-3826F99F218D}"/>
              </a:ext>
            </a:extLst>
          </p:cNvPr>
          <p:cNvSpPr>
            <a:spLocks noGrp="1"/>
          </p:cNvSpPr>
          <p:nvPr>
            <p:ph type="ftr" sz="quarter" idx="11"/>
          </p:nvPr>
        </p:nvSpPr>
        <p:spPr/>
        <p:txBody>
          <a:bodyPr/>
          <a:lstStyle/>
          <a:p>
            <a:r>
              <a:rPr lang="pl-PL"/>
              <a:t>Podstawy Biometrii - LAB #4 - 2018</a:t>
            </a:r>
          </a:p>
        </p:txBody>
      </p:sp>
      <p:sp>
        <p:nvSpPr>
          <p:cNvPr id="7" name="Symbol zastępczy numeru slajdu 6">
            <a:extLst>
              <a:ext uri="{FF2B5EF4-FFF2-40B4-BE49-F238E27FC236}">
                <a16:creationId xmlns:a16="http://schemas.microsoft.com/office/drawing/2014/main" id="{07CDEDE4-3990-4CD3-B6BC-B3EC291DBFF3}"/>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358163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8F4F15C-E84D-48C9-ABF0-64E2B8636AC7}"/>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5A73C12C-D0F3-49E0-8C07-498F4AD07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a:extLst>
              <a:ext uri="{FF2B5EF4-FFF2-40B4-BE49-F238E27FC236}">
                <a16:creationId xmlns:a16="http://schemas.microsoft.com/office/drawing/2014/main" id="{B52F6A2F-AFFB-4E02-A8FD-1D51CA387DD6}"/>
              </a:ext>
            </a:extLst>
          </p:cNvPr>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BA438DAB-F62A-4AB1-8135-E1CDB8EF1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a:extLst>
              <a:ext uri="{FF2B5EF4-FFF2-40B4-BE49-F238E27FC236}">
                <a16:creationId xmlns:a16="http://schemas.microsoft.com/office/drawing/2014/main" id="{FB0B9252-DD4B-45F4-A8EC-18A14557EDD6}"/>
              </a:ext>
            </a:extLst>
          </p:cNvPr>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D0507456-23FD-4FC8-AA91-4BB168432783}"/>
              </a:ext>
            </a:extLst>
          </p:cNvPr>
          <p:cNvSpPr>
            <a:spLocks noGrp="1"/>
          </p:cNvSpPr>
          <p:nvPr>
            <p:ph type="dt" sz="half" idx="10"/>
          </p:nvPr>
        </p:nvSpPr>
        <p:spPr/>
        <p:txBody>
          <a:bodyPr/>
          <a:lstStyle/>
          <a:p>
            <a:fld id="{EAA9C257-C691-4B69-9589-D3D100A7859C}" type="datetime1">
              <a:rPr lang="pl-PL" smtClean="0"/>
              <a:t>2018-03-11</a:t>
            </a:fld>
            <a:endParaRPr lang="pl-PL"/>
          </a:p>
        </p:txBody>
      </p:sp>
      <p:sp>
        <p:nvSpPr>
          <p:cNvPr id="8" name="Symbol zastępczy stopki 7">
            <a:extLst>
              <a:ext uri="{FF2B5EF4-FFF2-40B4-BE49-F238E27FC236}">
                <a16:creationId xmlns:a16="http://schemas.microsoft.com/office/drawing/2014/main" id="{1DA09F98-B0AC-4124-AD6E-1CBBA314012C}"/>
              </a:ext>
            </a:extLst>
          </p:cNvPr>
          <p:cNvSpPr>
            <a:spLocks noGrp="1"/>
          </p:cNvSpPr>
          <p:nvPr>
            <p:ph type="ftr" sz="quarter" idx="11"/>
          </p:nvPr>
        </p:nvSpPr>
        <p:spPr/>
        <p:txBody>
          <a:bodyPr/>
          <a:lstStyle/>
          <a:p>
            <a:r>
              <a:rPr lang="pl-PL"/>
              <a:t>Podstawy Biometrii - LAB #4 - 2018</a:t>
            </a:r>
          </a:p>
        </p:txBody>
      </p:sp>
      <p:sp>
        <p:nvSpPr>
          <p:cNvPr id="9" name="Symbol zastępczy numeru slajdu 8">
            <a:extLst>
              <a:ext uri="{FF2B5EF4-FFF2-40B4-BE49-F238E27FC236}">
                <a16:creationId xmlns:a16="http://schemas.microsoft.com/office/drawing/2014/main" id="{05FFFD2F-071A-44DF-AAE5-79142504BCF2}"/>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574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13E2B4-A978-42D2-B54A-1F61EBCD6C86}"/>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50597E6-1AD1-4421-B4EF-A946B433F595}"/>
              </a:ext>
            </a:extLst>
          </p:cNvPr>
          <p:cNvSpPr>
            <a:spLocks noGrp="1"/>
          </p:cNvSpPr>
          <p:nvPr>
            <p:ph type="dt" sz="half" idx="10"/>
          </p:nvPr>
        </p:nvSpPr>
        <p:spPr/>
        <p:txBody>
          <a:bodyPr/>
          <a:lstStyle/>
          <a:p>
            <a:fld id="{199D4D96-E658-4A81-8C11-527BA3C1F28D}" type="datetime1">
              <a:rPr lang="pl-PL" smtClean="0"/>
              <a:t>2018-03-11</a:t>
            </a:fld>
            <a:endParaRPr lang="pl-PL"/>
          </a:p>
        </p:txBody>
      </p:sp>
      <p:sp>
        <p:nvSpPr>
          <p:cNvPr id="4" name="Symbol zastępczy stopki 3">
            <a:extLst>
              <a:ext uri="{FF2B5EF4-FFF2-40B4-BE49-F238E27FC236}">
                <a16:creationId xmlns:a16="http://schemas.microsoft.com/office/drawing/2014/main" id="{CBFE9DC1-B0E2-43F7-B422-4D065D3871AE}"/>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E4FC5C97-CD50-49D8-9144-541D4C883EAF}"/>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254195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F8A02E73-D111-4557-A4E3-C723E0465301}"/>
              </a:ext>
            </a:extLst>
          </p:cNvPr>
          <p:cNvSpPr>
            <a:spLocks noGrp="1"/>
          </p:cNvSpPr>
          <p:nvPr>
            <p:ph type="dt" sz="half" idx="10"/>
          </p:nvPr>
        </p:nvSpPr>
        <p:spPr/>
        <p:txBody>
          <a:bodyPr/>
          <a:lstStyle/>
          <a:p>
            <a:fld id="{4A8E7B65-4474-4E4B-B79A-76BD08137A02}" type="datetime1">
              <a:rPr lang="pl-PL" smtClean="0"/>
              <a:t>2018-03-11</a:t>
            </a:fld>
            <a:endParaRPr lang="pl-PL"/>
          </a:p>
        </p:txBody>
      </p:sp>
      <p:sp>
        <p:nvSpPr>
          <p:cNvPr id="3" name="Symbol zastępczy stopki 2">
            <a:extLst>
              <a:ext uri="{FF2B5EF4-FFF2-40B4-BE49-F238E27FC236}">
                <a16:creationId xmlns:a16="http://schemas.microsoft.com/office/drawing/2014/main" id="{D1041BD3-3023-451B-9B00-667E0E92E3A2}"/>
              </a:ext>
            </a:extLst>
          </p:cNvPr>
          <p:cNvSpPr>
            <a:spLocks noGrp="1"/>
          </p:cNvSpPr>
          <p:nvPr>
            <p:ph type="ftr" sz="quarter" idx="11"/>
          </p:nvPr>
        </p:nvSpPr>
        <p:spPr/>
        <p:txBody>
          <a:bodyPr/>
          <a:lstStyle/>
          <a:p>
            <a:r>
              <a:rPr lang="pl-PL"/>
              <a:t>Podstawy Biometrii - LAB #4 - 2018</a:t>
            </a:r>
          </a:p>
        </p:txBody>
      </p:sp>
      <p:sp>
        <p:nvSpPr>
          <p:cNvPr id="4" name="Symbol zastępczy numeru slajdu 3">
            <a:extLst>
              <a:ext uri="{FF2B5EF4-FFF2-40B4-BE49-F238E27FC236}">
                <a16:creationId xmlns:a16="http://schemas.microsoft.com/office/drawing/2014/main" id="{05718888-C56C-4017-808D-0C382352AB9A}"/>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30678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5E79DC-0C1A-4A2B-A694-FBA51DAE904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7836C627-147C-4C51-93D5-53880ED99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50B13C2-025F-4CEE-8D9D-6491B69EB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3A0DEE71-6EB4-4CC5-AAB1-800D3C52C736}"/>
              </a:ext>
            </a:extLst>
          </p:cNvPr>
          <p:cNvSpPr>
            <a:spLocks noGrp="1"/>
          </p:cNvSpPr>
          <p:nvPr>
            <p:ph type="dt" sz="half" idx="10"/>
          </p:nvPr>
        </p:nvSpPr>
        <p:spPr/>
        <p:txBody>
          <a:bodyPr/>
          <a:lstStyle/>
          <a:p>
            <a:fld id="{E58FE384-05AE-4635-8474-66B826757EF4}" type="datetime1">
              <a:rPr lang="pl-PL" smtClean="0"/>
              <a:t>2018-03-11</a:t>
            </a:fld>
            <a:endParaRPr lang="pl-PL"/>
          </a:p>
        </p:txBody>
      </p:sp>
      <p:sp>
        <p:nvSpPr>
          <p:cNvPr id="6" name="Symbol zastępczy stopki 5">
            <a:extLst>
              <a:ext uri="{FF2B5EF4-FFF2-40B4-BE49-F238E27FC236}">
                <a16:creationId xmlns:a16="http://schemas.microsoft.com/office/drawing/2014/main" id="{5E99A949-86D3-4D0F-B793-61560C33B736}"/>
              </a:ext>
            </a:extLst>
          </p:cNvPr>
          <p:cNvSpPr>
            <a:spLocks noGrp="1"/>
          </p:cNvSpPr>
          <p:nvPr>
            <p:ph type="ftr" sz="quarter" idx="11"/>
          </p:nvPr>
        </p:nvSpPr>
        <p:spPr/>
        <p:txBody>
          <a:bodyPr/>
          <a:lstStyle/>
          <a:p>
            <a:r>
              <a:rPr lang="pl-PL"/>
              <a:t>Podstawy Biometrii - LAB #4 - 2018</a:t>
            </a:r>
          </a:p>
        </p:txBody>
      </p:sp>
      <p:sp>
        <p:nvSpPr>
          <p:cNvPr id="7" name="Symbol zastępczy numeru slajdu 6">
            <a:extLst>
              <a:ext uri="{FF2B5EF4-FFF2-40B4-BE49-F238E27FC236}">
                <a16:creationId xmlns:a16="http://schemas.microsoft.com/office/drawing/2014/main" id="{E68CDB4B-1491-4EC2-9C03-458F8F31FA7C}"/>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57026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C36F4D-7592-4849-AD7B-618DEB0CBB4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FC3A94B-4A45-4E37-9BEE-E1CA7941C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B3ED1712-FBA8-4ECD-82CD-1838F5C3E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28612962-C395-48CB-B289-3CD68289E70F}"/>
              </a:ext>
            </a:extLst>
          </p:cNvPr>
          <p:cNvSpPr>
            <a:spLocks noGrp="1"/>
          </p:cNvSpPr>
          <p:nvPr>
            <p:ph type="dt" sz="half" idx="10"/>
          </p:nvPr>
        </p:nvSpPr>
        <p:spPr/>
        <p:txBody>
          <a:bodyPr/>
          <a:lstStyle/>
          <a:p>
            <a:fld id="{581F811D-5EB6-431C-A10E-909409CF82D1}" type="datetime1">
              <a:rPr lang="pl-PL" smtClean="0"/>
              <a:t>2018-03-11</a:t>
            </a:fld>
            <a:endParaRPr lang="pl-PL"/>
          </a:p>
        </p:txBody>
      </p:sp>
      <p:sp>
        <p:nvSpPr>
          <p:cNvPr id="6" name="Symbol zastępczy stopki 5">
            <a:extLst>
              <a:ext uri="{FF2B5EF4-FFF2-40B4-BE49-F238E27FC236}">
                <a16:creationId xmlns:a16="http://schemas.microsoft.com/office/drawing/2014/main" id="{BADCDE21-E1CE-4300-AFA9-3F3942088902}"/>
              </a:ext>
            </a:extLst>
          </p:cNvPr>
          <p:cNvSpPr>
            <a:spLocks noGrp="1"/>
          </p:cNvSpPr>
          <p:nvPr>
            <p:ph type="ftr" sz="quarter" idx="11"/>
          </p:nvPr>
        </p:nvSpPr>
        <p:spPr/>
        <p:txBody>
          <a:bodyPr/>
          <a:lstStyle/>
          <a:p>
            <a:r>
              <a:rPr lang="pl-PL"/>
              <a:t>Podstawy Biometrii - LAB #4 - 2018</a:t>
            </a:r>
          </a:p>
        </p:txBody>
      </p:sp>
      <p:sp>
        <p:nvSpPr>
          <p:cNvPr id="7" name="Symbol zastępczy numeru slajdu 6">
            <a:extLst>
              <a:ext uri="{FF2B5EF4-FFF2-40B4-BE49-F238E27FC236}">
                <a16:creationId xmlns:a16="http://schemas.microsoft.com/office/drawing/2014/main" id="{31011C93-F15F-4F49-A4F9-1DCE2CA8E7FD}"/>
              </a:ext>
            </a:extLst>
          </p:cNvPr>
          <p:cNvSpPr>
            <a:spLocks noGrp="1"/>
          </p:cNvSpPr>
          <p:nvPr>
            <p:ph type="sldNum" sz="quarter" idx="12"/>
          </p:nvPr>
        </p:nvSpPr>
        <p:spPr/>
        <p:txBody>
          <a:bodyPr/>
          <a:lstStyle/>
          <a:p>
            <a:fld id="{750D77BB-D80B-466A-A4FB-D9F5C5EFF53C}" type="slidenum">
              <a:rPr lang="pl-PL" smtClean="0"/>
              <a:t>‹#›</a:t>
            </a:fld>
            <a:endParaRPr lang="pl-PL"/>
          </a:p>
        </p:txBody>
      </p:sp>
    </p:spTree>
    <p:extLst>
      <p:ext uri="{BB962C8B-B14F-4D97-AF65-F5344CB8AC3E}">
        <p14:creationId xmlns:p14="http://schemas.microsoft.com/office/powerpoint/2010/main" val="63252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792453F-859E-4EC4-ABEF-A21D5F0AC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2AE335BD-49F9-419B-A7BE-9B519C08E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D260EE3-4A27-4380-B2D9-BAD4FE5DE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3263C-6BC8-40A3-A6B3-F02F5E6627A3}" type="datetime1">
              <a:rPr lang="pl-PL" smtClean="0"/>
              <a:t>2018-03-11</a:t>
            </a:fld>
            <a:endParaRPr lang="pl-PL"/>
          </a:p>
        </p:txBody>
      </p:sp>
      <p:sp>
        <p:nvSpPr>
          <p:cNvPr id="5" name="Symbol zastępczy stopki 4">
            <a:extLst>
              <a:ext uri="{FF2B5EF4-FFF2-40B4-BE49-F238E27FC236}">
                <a16:creationId xmlns:a16="http://schemas.microsoft.com/office/drawing/2014/main" id="{4B130A60-7B63-4B73-804D-08550FA80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l-PL"/>
              <a:t>Podstawy Biometrii - LAB #4 - 2018</a:t>
            </a:r>
          </a:p>
        </p:txBody>
      </p:sp>
      <p:sp>
        <p:nvSpPr>
          <p:cNvPr id="6" name="Symbol zastępczy numeru slajdu 5">
            <a:extLst>
              <a:ext uri="{FF2B5EF4-FFF2-40B4-BE49-F238E27FC236}">
                <a16:creationId xmlns:a16="http://schemas.microsoft.com/office/drawing/2014/main" id="{10C3711A-A3DD-44E4-9376-5D646E237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D77BB-D80B-466A-A4FB-D9F5C5EFF53C}" type="slidenum">
              <a:rPr lang="pl-PL" smtClean="0"/>
              <a:t>‹#›</a:t>
            </a:fld>
            <a:endParaRPr lang="pl-PL"/>
          </a:p>
        </p:txBody>
      </p:sp>
    </p:spTree>
    <p:extLst>
      <p:ext uri="{BB962C8B-B14F-4D97-AF65-F5344CB8AC3E}">
        <p14:creationId xmlns:p14="http://schemas.microsoft.com/office/powerpoint/2010/main" val="1713233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E559F0-542C-41AB-A09F-2AC6FE67B67F}"/>
              </a:ext>
            </a:extLst>
          </p:cNvPr>
          <p:cNvSpPr>
            <a:spLocks noGrp="1"/>
          </p:cNvSpPr>
          <p:nvPr>
            <p:ph type="ctrTitle"/>
          </p:nvPr>
        </p:nvSpPr>
        <p:spPr>
          <a:xfrm>
            <a:off x="1524000" y="1418252"/>
            <a:ext cx="9144000" cy="1009359"/>
          </a:xfrm>
        </p:spPr>
        <p:txBody>
          <a:bodyPr/>
          <a:lstStyle/>
          <a:p>
            <a:r>
              <a:rPr lang="pl-PL" dirty="0">
                <a:latin typeface="Times New Roman" panose="02020603050405020304" pitchFamily="18" charset="0"/>
                <a:cs typeface="Times New Roman" panose="02020603050405020304" pitchFamily="18" charset="0"/>
              </a:rPr>
              <a:t>Podstawy Biometrii</a:t>
            </a:r>
          </a:p>
        </p:txBody>
      </p:sp>
      <p:sp>
        <p:nvSpPr>
          <p:cNvPr id="3" name="Podtytuł 2">
            <a:extLst>
              <a:ext uri="{FF2B5EF4-FFF2-40B4-BE49-F238E27FC236}">
                <a16:creationId xmlns:a16="http://schemas.microsoft.com/office/drawing/2014/main" id="{0D99FE49-DDCB-4CCD-ABAC-BDE73A465987}"/>
              </a:ext>
            </a:extLst>
          </p:cNvPr>
          <p:cNvSpPr>
            <a:spLocks noGrp="1"/>
          </p:cNvSpPr>
          <p:nvPr>
            <p:ph type="subTitle" idx="1"/>
          </p:nvPr>
        </p:nvSpPr>
        <p:spPr>
          <a:xfrm>
            <a:off x="1524000" y="2817845"/>
            <a:ext cx="9144000" cy="3424335"/>
          </a:xfrm>
        </p:spPr>
        <p:txBody>
          <a:bodyPr>
            <a:normAutofit/>
          </a:bodyPr>
          <a:lstStyle/>
          <a:p>
            <a:endParaRPr lang="pl-PL" dirty="0">
              <a:latin typeface="Times New Roman" panose="02020603050405020304" pitchFamily="18" charset="0"/>
              <a:cs typeface="Times New Roman" panose="02020603050405020304" pitchFamily="18" charset="0"/>
            </a:endParaRPr>
          </a:p>
          <a:p>
            <a:endParaRPr lang="pl-PL" dirty="0">
              <a:latin typeface="Times New Roman" panose="02020603050405020304" pitchFamily="18" charset="0"/>
              <a:cs typeface="Times New Roman" panose="02020603050405020304" pitchFamily="18" charset="0"/>
            </a:endParaRPr>
          </a:p>
          <a:p>
            <a:r>
              <a:rPr lang="pl-PL" b="1" dirty="0">
                <a:latin typeface="Times New Roman" panose="02020603050405020304" pitchFamily="18" charset="0"/>
                <a:cs typeface="Times New Roman" panose="02020603050405020304" pitchFamily="18" charset="0"/>
              </a:rPr>
              <a:t>Laboratorium #4: </a:t>
            </a:r>
            <a:r>
              <a:rPr lang="pl-PL" dirty="0">
                <a:latin typeface="Times New Roman" panose="02020603050405020304" pitchFamily="18" charset="0"/>
                <a:cs typeface="Times New Roman" panose="02020603050405020304" pitchFamily="18" charset="0"/>
              </a:rPr>
              <a:t>Binaryzacja obrazu. Metody globalne i lokalne.</a:t>
            </a:r>
          </a:p>
          <a:p>
            <a:endParaRPr lang="pl-PL" dirty="0">
              <a:latin typeface="Times New Roman" panose="02020603050405020304" pitchFamily="18" charset="0"/>
              <a:cs typeface="Times New Roman" panose="02020603050405020304" pitchFamily="18" charset="0"/>
            </a:endParaRPr>
          </a:p>
          <a:p>
            <a:r>
              <a:rPr lang="pl-PL" b="1" i="1" dirty="0">
                <a:latin typeface="Times New Roman" panose="02020603050405020304" pitchFamily="18" charset="0"/>
                <a:cs typeface="Times New Roman" panose="02020603050405020304" pitchFamily="18" charset="0"/>
              </a:rPr>
              <a:t>inż. Maciej Szymkowski</a:t>
            </a:r>
          </a:p>
          <a:p>
            <a:endParaRPr lang="pl-PL" i="1" dirty="0">
              <a:latin typeface="Times New Roman" panose="02020603050405020304" pitchFamily="18" charset="0"/>
              <a:cs typeface="Times New Roman" panose="02020603050405020304" pitchFamily="18" charset="0"/>
            </a:endParaRPr>
          </a:p>
          <a:p>
            <a:r>
              <a:rPr lang="pl-PL" i="1" dirty="0">
                <a:latin typeface="Times New Roman" panose="02020603050405020304" pitchFamily="18" charset="0"/>
                <a:cs typeface="Times New Roman" panose="02020603050405020304" pitchFamily="18" charset="0"/>
              </a:rPr>
              <a:t>Białystok, 12.03.2018</a:t>
            </a:r>
          </a:p>
        </p:txBody>
      </p:sp>
    </p:spTree>
    <p:extLst>
      <p:ext uri="{BB962C8B-B14F-4D97-AF65-F5344CB8AC3E}">
        <p14:creationId xmlns:p14="http://schemas.microsoft.com/office/powerpoint/2010/main" val="115265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a:t>
            </a:r>
            <a:r>
              <a:rPr lang="pl-PL" dirty="0" err="1">
                <a:latin typeface="Times New Roman" panose="02020603050405020304" pitchFamily="18" charset="0"/>
                <a:cs typeface="Times New Roman" panose="02020603050405020304" pitchFamily="18" charset="0"/>
              </a:rPr>
              <a:t>Otsu</a:t>
            </a:r>
            <a:endParaRPr lang="pl-PL" dirty="0">
              <a:latin typeface="Times New Roman" panose="02020603050405020304" pitchFamily="18" charset="0"/>
              <a:cs typeface="Times New Roman" panose="02020603050405020304" pitchFamily="18" charset="0"/>
            </a:endParaRP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10</a:t>
            </a:fld>
            <a:endParaRPr lang="pl-PL"/>
          </a:p>
        </p:txBody>
      </p:sp>
      <mc:AlternateContent xmlns:mc="http://schemas.openxmlformats.org/markup-compatibility/2006">
        <mc:Choice xmlns:a14="http://schemas.microsoft.com/office/drawing/2010/main" Requires="a14">
          <p:sp>
            <p:nvSpPr>
              <p:cNvPr id="7" name="Symbol zastępczy zawartości 6">
                <a:extLst>
                  <a:ext uri="{FF2B5EF4-FFF2-40B4-BE49-F238E27FC236}">
                    <a16:creationId xmlns:a16="http://schemas.microsoft.com/office/drawing/2014/main" id="{18F7F8EC-2511-487B-838D-BC3FB694D5E2}"/>
                  </a:ext>
                </a:extLst>
              </p:cNvPr>
              <p:cNvSpPr>
                <a:spLocks noGrp="1"/>
              </p:cNvSpPr>
              <p:nvPr>
                <p:ph idx="1"/>
              </p:nvPr>
            </p:nvSpPr>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pl-PL" sz="2000" i="1" smtClean="0">
                              <a:latin typeface="Cambria Math" panose="02040503050406030204" pitchFamily="18" charset="0"/>
                              <a:cs typeface="Times New Roman" panose="02020603050405020304" pitchFamily="18" charset="0"/>
                            </a:rPr>
                          </m:ctrlPr>
                        </m:sSubPr>
                        <m:e>
                          <m:r>
                            <a:rPr lang="pl-PL" sz="20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pl-PL" sz="2000" b="0" i="1" smtClean="0">
                              <a:latin typeface="Cambria Math" panose="02040503050406030204" pitchFamily="18" charset="0"/>
                              <a:cs typeface="Times New Roman" panose="02020603050405020304" pitchFamily="18" charset="0"/>
                            </a:rPr>
                            <m:t>𝑤</m:t>
                          </m:r>
                        </m:sub>
                      </m:sSub>
                      <m:d>
                        <m:dPr>
                          <m:ctrlPr>
                            <a:rPr lang="pl-PL" sz="2000" b="0" i="1" smtClean="0">
                              <a:latin typeface="Cambria Math" panose="02040503050406030204" pitchFamily="18" charset="0"/>
                              <a:cs typeface="Times New Roman" panose="02020603050405020304" pitchFamily="18" charset="0"/>
                            </a:rPr>
                          </m:ctrlPr>
                        </m:dPr>
                        <m:e>
                          <m:r>
                            <a:rPr lang="pl-PL" sz="2000" b="0" i="1" smtClean="0">
                              <a:latin typeface="Cambria Math" panose="02040503050406030204" pitchFamily="18" charset="0"/>
                              <a:cs typeface="Times New Roman" panose="02020603050405020304" pitchFamily="18" charset="0"/>
                            </a:rPr>
                            <m:t>𝑇</m:t>
                          </m:r>
                        </m:e>
                      </m:d>
                      <m:r>
                        <a:rPr lang="pl-PL" sz="2000" b="0" i="1" smtClean="0">
                          <a:latin typeface="Cambria Math" panose="02040503050406030204" pitchFamily="18" charset="0"/>
                          <a:cs typeface="Times New Roman" panose="02020603050405020304" pitchFamily="18" charset="0"/>
                        </a:rPr>
                        <m:t>= </m:t>
                      </m:r>
                      <m:sSub>
                        <m:sSubPr>
                          <m:ctrlPr>
                            <a:rPr lang="pl-PL" sz="2000" b="0" i="1" smtClean="0">
                              <a:latin typeface="Cambria Math" panose="02040503050406030204" pitchFamily="18" charset="0"/>
                              <a:cs typeface="Times New Roman" panose="02020603050405020304" pitchFamily="18" charset="0"/>
                            </a:rPr>
                          </m:ctrlPr>
                        </m:sSubPr>
                        <m:e>
                          <m:r>
                            <a:rPr lang="pl-PL" sz="2000" b="0" i="1" smtClean="0">
                              <a:latin typeface="Cambria Math" panose="02040503050406030204" pitchFamily="18" charset="0"/>
                              <a:cs typeface="Times New Roman" panose="02020603050405020304" pitchFamily="18" charset="0"/>
                            </a:rPr>
                            <m:t>𝑤</m:t>
                          </m:r>
                        </m:e>
                        <m:sub>
                          <m:r>
                            <a:rPr lang="pl-PL" sz="2000" b="0" i="1" smtClean="0">
                              <a:latin typeface="Cambria Math" panose="02040503050406030204" pitchFamily="18" charset="0"/>
                              <a:cs typeface="Times New Roman" panose="02020603050405020304" pitchFamily="18" charset="0"/>
                            </a:rPr>
                            <m:t>𝑓</m:t>
                          </m:r>
                        </m:sub>
                      </m:sSub>
                      <m:d>
                        <m:dPr>
                          <m:ctrlPr>
                            <a:rPr lang="pl-PL" sz="2000" b="0" i="1" smtClean="0">
                              <a:latin typeface="Cambria Math" panose="02040503050406030204" pitchFamily="18" charset="0"/>
                              <a:cs typeface="Times New Roman" panose="02020603050405020304" pitchFamily="18" charset="0"/>
                            </a:rPr>
                          </m:ctrlPr>
                        </m:dPr>
                        <m:e>
                          <m:r>
                            <a:rPr lang="pl-PL" sz="2000" b="0" i="1" smtClean="0">
                              <a:latin typeface="Cambria Math" panose="02040503050406030204" pitchFamily="18" charset="0"/>
                              <a:cs typeface="Times New Roman" panose="02020603050405020304" pitchFamily="18" charset="0"/>
                            </a:rPr>
                            <m:t>𝑇</m:t>
                          </m:r>
                        </m:e>
                      </m:d>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pl-PL" sz="20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𝑓</m:t>
                          </m:r>
                        </m:sub>
                        <m:sup>
                          <m:r>
                            <a:rPr lang="pl-PL" sz="2000" b="0" i="1" smtClean="0">
                              <a:latin typeface="Cambria Math" panose="02040503050406030204" pitchFamily="18" charset="0"/>
                              <a:ea typeface="Cambria Math" panose="02040503050406030204" pitchFamily="18" charset="0"/>
                              <a:cs typeface="Times New Roman" panose="02020603050405020304" pitchFamily="18" charset="0"/>
                            </a:rPr>
                            <m:t>2</m:t>
                          </m:r>
                        </m:sup>
                      </m:sSubSup>
                      <m:d>
                        <m:dPr>
                          <m:ctrlPr>
                            <a:rPr lang="pl-PL"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𝑇</m:t>
                          </m:r>
                        </m:e>
                      </m:d>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pl-PL" sz="2000" i="1">
                              <a:latin typeface="Cambria Math" panose="02040503050406030204" pitchFamily="18" charset="0"/>
                              <a:cs typeface="Times New Roman" panose="02020603050405020304" pitchFamily="18" charset="0"/>
                            </a:rPr>
                          </m:ctrlPr>
                        </m:sSubPr>
                        <m:e>
                          <m:r>
                            <a:rPr lang="pl-PL" sz="2000" i="1">
                              <a:latin typeface="Cambria Math" panose="02040503050406030204" pitchFamily="18" charset="0"/>
                              <a:cs typeface="Times New Roman" panose="02020603050405020304" pitchFamily="18" charset="0"/>
                            </a:rPr>
                            <m:t>𝑤</m:t>
                          </m:r>
                        </m:e>
                        <m:sub>
                          <m:r>
                            <a:rPr lang="pl-PL" sz="2000" b="0" i="1" smtClean="0">
                              <a:latin typeface="Cambria Math" panose="02040503050406030204" pitchFamily="18" charset="0"/>
                              <a:cs typeface="Times New Roman" panose="02020603050405020304" pitchFamily="18" charset="0"/>
                            </a:rPr>
                            <m:t>𝑏</m:t>
                          </m:r>
                        </m:sub>
                      </m:sSub>
                      <m:d>
                        <m:dPr>
                          <m:ctrlPr>
                            <a:rPr lang="pl-PL" sz="2000" i="1">
                              <a:latin typeface="Cambria Math" panose="02040503050406030204" pitchFamily="18" charset="0"/>
                              <a:cs typeface="Times New Roman" panose="02020603050405020304" pitchFamily="18" charset="0"/>
                            </a:rPr>
                          </m:ctrlPr>
                        </m:dPr>
                        <m:e>
                          <m:r>
                            <a:rPr lang="pl-PL" sz="2000" i="1">
                              <a:latin typeface="Cambria Math" panose="02040503050406030204" pitchFamily="18" charset="0"/>
                              <a:cs typeface="Times New Roman" panose="02020603050405020304" pitchFamily="18" charset="0"/>
                            </a:rPr>
                            <m:t>𝑇</m:t>
                          </m:r>
                        </m:e>
                      </m:d>
                      <m:r>
                        <a:rPr lang="pl-PL" sz="20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pl-PL"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pl-PL" sz="2000" i="1">
                              <a:latin typeface="Cambria Math" panose="02040503050406030204" pitchFamily="18" charset="0"/>
                              <a:ea typeface="Cambria Math" panose="02040503050406030204" pitchFamily="18" charset="0"/>
                              <a:cs typeface="Times New Roman" panose="02020603050405020304" pitchFamily="18" charset="0"/>
                            </a:rPr>
                            <m:t>𝜎</m:t>
                          </m:r>
                        </m:e>
                        <m:sub>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𝑏</m:t>
                          </m:r>
                        </m:sub>
                        <m:sup>
                          <m:r>
                            <a:rPr lang="pl-PL" sz="2000" i="1">
                              <a:latin typeface="Cambria Math" panose="02040503050406030204" pitchFamily="18" charset="0"/>
                              <a:ea typeface="Cambria Math" panose="02040503050406030204" pitchFamily="18" charset="0"/>
                              <a:cs typeface="Times New Roman" panose="02020603050405020304" pitchFamily="18" charset="0"/>
                            </a:rPr>
                            <m:t>2</m:t>
                          </m:r>
                        </m:sup>
                      </m:sSubSup>
                      <m:d>
                        <m:dPr>
                          <m:ctrlPr>
                            <a:rPr lang="pl-PL" sz="2000" i="1">
                              <a:latin typeface="Cambria Math" panose="02040503050406030204" pitchFamily="18" charset="0"/>
                              <a:ea typeface="Cambria Math" panose="02040503050406030204" pitchFamily="18" charset="0"/>
                              <a:cs typeface="Times New Roman" panose="02020603050405020304" pitchFamily="18" charset="0"/>
                            </a:rPr>
                          </m:ctrlPr>
                        </m:dPr>
                        <m:e>
                          <m:r>
                            <a:rPr lang="pl-PL" sz="2000" i="1">
                              <a:latin typeface="Cambria Math" panose="02040503050406030204" pitchFamily="18" charset="0"/>
                              <a:ea typeface="Cambria Math" panose="02040503050406030204" pitchFamily="18" charset="0"/>
                              <a:cs typeface="Times New Roman" panose="02020603050405020304" pitchFamily="18" charset="0"/>
                            </a:rPr>
                            <m:t>𝑇</m:t>
                          </m:r>
                        </m:e>
                      </m:d>
                    </m:oMath>
                  </m:oMathPara>
                </a14:m>
                <a:endParaRPr lang="pl-PL" sz="2000" dirty="0">
                  <a:latin typeface="Times New Roman" panose="02020603050405020304" pitchFamily="18" charset="0"/>
                  <a:cs typeface="Times New Roman" panose="02020603050405020304" pitchFamily="18" charset="0"/>
                </a:endParaRPr>
              </a:p>
              <a:p>
                <a:pPr marL="0" indent="0" algn="just">
                  <a:buNone/>
                </a:pPr>
                <a:r>
                  <a:rPr lang="pl-PL" sz="2000" dirty="0">
                    <a:latin typeface="Times New Roman" panose="02020603050405020304" pitchFamily="18" charset="0"/>
                    <a:cs typeface="Times New Roman" panose="02020603050405020304" pitchFamily="18" charset="0"/>
                  </a:rPr>
                  <a:t>Gdzie:</a:t>
                </a: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Taką wartość należy obliczyć dla każdego możliwego progu i wybrać minimalną ustalając próg na T.</a:t>
                </a:r>
              </a:p>
              <a:p>
                <a:pPr marL="0" indent="0" algn="just">
                  <a:buNone/>
                </a:pPr>
                <a:endParaRPr lang="pl-PL" sz="2000" b="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p:txBody>
          </p:sp>
        </mc:Choice>
        <mc:Fallback>
          <p:sp>
            <p:nvSpPr>
              <p:cNvPr id="7" name="Symbol zastępczy zawartości 6">
                <a:extLst>
                  <a:ext uri="{FF2B5EF4-FFF2-40B4-BE49-F238E27FC236}">
                    <a16:creationId xmlns:a16="http://schemas.microsoft.com/office/drawing/2014/main" id="{18F7F8EC-2511-487B-838D-BC3FB694D5E2}"/>
                  </a:ext>
                </a:extLst>
              </p:cNvPr>
              <p:cNvSpPr>
                <a:spLocks noGrp="1" noRot="1" noChangeAspect="1" noMove="1" noResize="1" noEditPoints="1" noAdjustHandles="1" noChangeArrowheads="1" noChangeShapeType="1" noTextEdit="1"/>
              </p:cNvSpPr>
              <p:nvPr>
                <p:ph idx="1"/>
              </p:nvPr>
            </p:nvSpPr>
            <p:spPr>
              <a:blipFill>
                <a:blip r:embed="rId2"/>
                <a:stretch>
                  <a:fillRect l="-638" r="-580" b="-1261"/>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graphicFrame>
            <p:nvGraphicFramePr>
              <p:cNvPr id="3" name="Tabela 2">
                <a:extLst>
                  <a:ext uri="{FF2B5EF4-FFF2-40B4-BE49-F238E27FC236}">
                    <a16:creationId xmlns:a16="http://schemas.microsoft.com/office/drawing/2014/main" id="{3309FAFB-8756-4EA7-8FD1-70671CE879CB}"/>
                  </a:ext>
                </a:extLst>
              </p:cNvPr>
              <p:cNvGraphicFramePr>
                <a:graphicFrameLocks noGrp="1"/>
              </p:cNvGraphicFramePr>
              <p:nvPr>
                <p:extLst>
                  <p:ext uri="{D42A27DB-BD31-4B8C-83A1-F6EECF244321}">
                    <p14:modId xmlns:p14="http://schemas.microsoft.com/office/powerpoint/2010/main" val="1649720771"/>
                  </p:ext>
                </p:extLst>
              </p:nvPr>
            </p:nvGraphicFramePr>
            <p:xfrm>
              <a:off x="1524000" y="2961114"/>
              <a:ext cx="9321800" cy="1906375"/>
            </p:xfrm>
            <a:graphic>
              <a:graphicData uri="http://schemas.openxmlformats.org/drawingml/2006/table">
                <a:tbl>
                  <a:tblPr bandRow="1">
                    <a:tableStyleId>{5C22544A-7EE6-4342-B048-85BDC9FD1C3A}</a:tableStyleId>
                  </a:tblPr>
                  <a:tblGrid>
                    <a:gridCol w="4660900">
                      <a:extLst>
                        <a:ext uri="{9D8B030D-6E8A-4147-A177-3AD203B41FA5}">
                          <a16:colId xmlns:a16="http://schemas.microsoft.com/office/drawing/2014/main" val="3318239681"/>
                        </a:ext>
                      </a:extLst>
                    </a:gridCol>
                    <a:gridCol w="4660900">
                      <a:extLst>
                        <a:ext uri="{9D8B030D-6E8A-4147-A177-3AD203B41FA5}">
                          <a16:colId xmlns:a16="http://schemas.microsoft.com/office/drawing/2014/main" val="1848476224"/>
                        </a:ext>
                      </a:extLst>
                    </a:gridCol>
                  </a:tblGrid>
                  <a:tr h="872332">
                    <a:tc>
                      <a:txBody>
                        <a:bodyPr/>
                        <a:lstStyle/>
                        <a:p>
                          <a:pPr algn="ctr"/>
                          <a14:m>
                            <m:oMathPara xmlns:m="http://schemas.openxmlformats.org/officeDocument/2006/math">
                              <m:oMathParaPr>
                                <m:jc m:val="centerGroup"/>
                              </m:oMathParaPr>
                              <m:oMath xmlns:m="http://schemas.openxmlformats.org/officeDocument/2006/math">
                                <m:sSub>
                                  <m:sSubPr>
                                    <m:ctrlPr>
                                      <a:rPr lang="pl-PL" sz="1800" i="1" smtClean="0">
                                        <a:latin typeface="Cambria Math" panose="02040503050406030204" pitchFamily="18" charset="0"/>
                                        <a:cs typeface="Times New Roman" panose="02020603050405020304" pitchFamily="18" charset="0"/>
                                      </a:rPr>
                                    </m:ctrlPr>
                                  </m:sSubPr>
                                  <m:e>
                                    <m:r>
                                      <a:rPr lang="pl-PL" sz="1800" b="0" i="1" smtClean="0">
                                        <a:latin typeface="Cambria Math" panose="02040503050406030204" pitchFamily="18" charset="0"/>
                                        <a:cs typeface="Times New Roman" panose="02020603050405020304" pitchFamily="18" charset="0"/>
                                      </a:rPr>
                                      <m:t>𝑤</m:t>
                                    </m:r>
                                  </m:e>
                                  <m:sub>
                                    <m:r>
                                      <a:rPr lang="pl-PL" sz="1800" b="0" i="1" smtClean="0">
                                        <a:latin typeface="Cambria Math" panose="02040503050406030204" pitchFamily="18" charset="0"/>
                                        <a:cs typeface="Times New Roman" panose="02020603050405020304" pitchFamily="18" charset="0"/>
                                      </a:rPr>
                                      <m:t>𝑏</m:t>
                                    </m:r>
                                  </m:sub>
                                </m:sSub>
                                <m:d>
                                  <m:dPr>
                                    <m:ctrlPr>
                                      <a:rPr lang="pl-PL" sz="1800" b="0" i="1" smtClean="0">
                                        <a:latin typeface="Cambria Math" panose="02040503050406030204" pitchFamily="18" charset="0"/>
                                        <a:cs typeface="Times New Roman" panose="02020603050405020304" pitchFamily="18" charset="0"/>
                                      </a:rPr>
                                    </m:ctrlPr>
                                  </m:dPr>
                                  <m:e>
                                    <m:r>
                                      <a:rPr lang="pl-PL" sz="1800" b="0" i="1" smtClean="0">
                                        <a:latin typeface="Cambria Math" panose="02040503050406030204" pitchFamily="18" charset="0"/>
                                        <a:cs typeface="Times New Roman" panose="02020603050405020304" pitchFamily="18" charset="0"/>
                                      </a:rPr>
                                      <m:t>𝑇</m:t>
                                    </m:r>
                                  </m:e>
                                </m:d>
                                <m:r>
                                  <a:rPr lang="pl-PL" sz="1800" b="0" i="1" smtClean="0">
                                    <a:latin typeface="Cambria Math" panose="02040503050406030204" pitchFamily="18" charset="0"/>
                                    <a:cs typeface="Times New Roman" panose="02020603050405020304" pitchFamily="18" charset="0"/>
                                  </a:rPr>
                                  <m:t>= </m:t>
                                </m:r>
                                <m:nary>
                                  <m:naryPr>
                                    <m:chr m:val="∑"/>
                                    <m:ctrlPr>
                                      <a:rPr lang="pl-PL" sz="1800" b="0" i="1" smtClean="0">
                                        <a:latin typeface="Cambria Math" panose="02040503050406030204" pitchFamily="18" charset="0"/>
                                        <a:cs typeface="Times New Roman" panose="02020603050405020304" pitchFamily="18" charset="0"/>
                                      </a:rPr>
                                    </m:ctrlPr>
                                  </m:naryPr>
                                  <m:sub>
                                    <m:r>
                                      <m:rPr>
                                        <m:brk m:alnAt="23"/>
                                      </m:rPr>
                                      <a:rPr lang="pl-PL" sz="1800" b="0" i="1" smtClean="0">
                                        <a:latin typeface="Cambria Math" panose="02040503050406030204" pitchFamily="18" charset="0"/>
                                        <a:cs typeface="Times New Roman" panose="02020603050405020304" pitchFamily="18" charset="0"/>
                                      </a:rPr>
                                      <m:t>𝑖</m:t>
                                    </m:r>
                                    <m:r>
                                      <a:rPr lang="pl-PL" sz="1800" b="0" i="1" smtClean="0">
                                        <a:latin typeface="Cambria Math" panose="02040503050406030204" pitchFamily="18" charset="0"/>
                                        <a:cs typeface="Times New Roman" panose="02020603050405020304" pitchFamily="18" charset="0"/>
                                      </a:rPr>
                                      <m:t>=0</m:t>
                                    </m:r>
                                  </m:sub>
                                  <m:sup>
                                    <m:r>
                                      <a:rPr lang="pl-PL" sz="1800" b="0" i="1" smtClean="0">
                                        <a:latin typeface="Cambria Math" panose="02040503050406030204" pitchFamily="18" charset="0"/>
                                        <a:cs typeface="Times New Roman" panose="02020603050405020304" pitchFamily="18" charset="0"/>
                                      </a:rPr>
                                      <m:t>𝑇</m:t>
                                    </m:r>
                                    <m:r>
                                      <a:rPr lang="pl-PL" sz="1800" b="0" i="1" smtClean="0">
                                        <a:latin typeface="Cambria Math" panose="02040503050406030204" pitchFamily="18" charset="0"/>
                                        <a:cs typeface="Times New Roman" panose="02020603050405020304" pitchFamily="18" charset="0"/>
                                      </a:rPr>
                                      <m:t>−1</m:t>
                                    </m:r>
                                  </m:sup>
                                  <m:e>
                                    <m:r>
                                      <a:rPr lang="pl-PL" sz="1800" b="0" i="1" smtClean="0">
                                        <a:latin typeface="Cambria Math" panose="02040503050406030204" pitchFamily="18" charset="0"/>
                                        <a:cs typeface="Times New Roman" panose="02020603050405020304" pitchFamily="18" charset="0"/>
                                      </a:rPr>
                                      <m:t>𝑝</m:t>
                                    </m:r>
                                    <m:r>
                                      <a:rPr lang="pl-PL" sz="1800" b="0" i="1" smtClean="0">
                                        <a:latin typeface="Cambria Math" panose="02040503050406030204" pitchFamily="18" charset="0"/>
                                        <a:cs typeface="Times New Roman" panose="02020603050405020304" pitchFamily="18" charset="0"/>
                                      </a:rPr>
                                      <m:t>(</m:t>
                                    </m:r>
                                    <m:r>
                                      <a:rPr lang="pl-PL" sz="1800" b="0" i="1" smtClean="0">
                                        <a:latin typeface="Cambria Math" panose="02040503050406030204" pitchFamily="18" charset="0"/>
                                        <a:cs typeface="Times New Roman" panose="02020603050405020304" pitchFamily="18" charset="0"/>
                                      </a:rPr>
                                      <m:t>𝑖</m:t>
                                    </m:r>
                                    <m:r>
                                      <a:rPr lang="pl-PL" sz="1800" b="0" i="1" smtClean="0">
                                        <a:latin typeface="Cambria Math" panose="02040503050406030204" pitchFamily="18" charset="0"/>
                                        <a:cs typeface="Times New Roman" panose="02020603050405020304" pitchFamily="18" charset="0"/>
                                      </a:rPr>
                                      <m:t>)</m:t>
                                    </m:r>
                                  </m:e>
                                </m:nary>
                              </m:oMath>
                            </m:oMathPara>
                          </a14:m>
                          <a:endParaRPr lang="pl-P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l-PL" sz="1800" i="1" smtClean="0">
                                        <a:latin typeface="Cambria Math" panose="02040503050406030204" pitchFamily="18" charset="0"/>
                                        <a:cs typeface="Times New Roman" panose="02020603050405020304" pitchFamily="18" charset="0"/>
                                      </a:rPr>
                                    </m:ctrlPr>
                                  </m:sSubPr>
                                  <m:e>
                                    <m:r>
                                      <a:rPr lang="pl-PL" sz="1800" b="0" i="1" smtClean="0">
                                        <a:latin typeface="Cambria Math" panose="02040503050406030204" pitchFamily="18" charset="0"/>
                                        <a:cs typeface="Times New Roman" panose="02020603050405020304" pitchFamily="18" charset="0"/>
                                      </a:rPr>
                                      <m:t>𝑤</m:t>
                                    </m:r>
                                  </m:e>
                                  <m:sub>
                                    <m:r>
                                      <a:rPr lang="pl-PL" sz="1800" b="0" i="1" smtClean="0">
                                        <a:latin typeface="Cambria Math" panose="02040503050406030204" pitchFamily="18" charset="0"/>
                                        <a:cs typeface="Times New Roman" panose="02020603050405020304" pitchFamily="18" charset="0"/>
                                      </a:rPr>
                                      <m:t>𝑓</m:t>
                                    </m:r>
                                  </m:sub>
                                </m:sSub>
                                <m:d>
                                  <m:dPr>
                                    <m:ctrlPr>
                                      <a:rPr lang="pl-PL" sz="1800" b="0" i="1" smtClean="0">
                                        <a:latin typeface="Cambria Math" panose="02040503050406030204" pitchFamily="18" charset="0"/>
                                        <a:cs typeface="Times New Roman" panose="02020603050405020304" pitchFamily="18" charset="0"/>
                                      </a:rPr>
                                    </m:ctrlPr>
                                  </m:dPr>
                                  <m:e>
                                    <m:r>
                                      <a:rPr lang="pl-PL" sz="1800" b="0" i="1" smtClean="0">
                                        <a:latin typeface="Cambria Math" panose="02040503050406030204" pitchFamily="18" charset="0"/>
                                        <a:cs typeface="Times New Roman" panose="02020603050405020304" pitchFamily="18" charset="0"/>
                                      </a:rPr>
                                      <m:t>𝑇</m:t>
                                    </m:r>
                                  </m:e>
                                </m:d>
                                <m:r>
                                  <a:rPr lang="pl-PL" sz="1800" b="0" i="1" smtClean="0">
                                    <a:latin typeface="Cambria Math" panose="02040503050406030204" pitchFamily="18" charset="0"/>
                                    <a:cs typeface="Times New Roman" panose="02020603050405020304" pitchFamily="18" charset="0"/>
                                  </a:rPr>
                                  <m:t>= </m:t>
                                </m:r>
                                <m:nary>
                                  <m:naryPr>
                                    <m:chr m:val="∑"/>
                                    <m:ctrlPr>
                                      <a:rPr lang="pl-PL" sz="1800" b="0" i="1" smtClean="0">
                                        <a:latin typeface="Cambria Math" panose="02040503050406030204" pitchFamily="18" charset="0"/>
                                        <a:cs typeface="Times New Roman" panose="02020603050405020304" pitchFamily="18" charset="0"/>
                                      </a:rPr>
                                    </m:ctrlPr>
                                  </m:naryPr>
                                  <m:sub>
                                    <m:r>
                                      <m:rPr>
                                        <m:brk m:alnAt="23"/>
                                      </m:rPr>
                                      <a:rPr lang="pl-PL" sz="1800" b="0" i="1" smtClean="0">
                                        <a:latin typeface="Cambria Math" panose="02040503050406030204" pitchFamily="18" charset="0"/>
                                        <a:cs typeface="Times New Roman" panose="02020603050405020304" pitchFamily="18" charset="0"/>
                                      </a:rPr>
                                      <m:t>𝑖</m:t>
                                    </m:r>
                                    <m:r>
                                      <a:rPr lang="pl-PL" sz="1800" b="0" i="1" smtClean="0">
                                        <a:latin typeface="Cambria Math" panose="02040503050406030204" pitchFamily="18" charset="0"/>
                                        <a:cs typeface="Times New Roman" panose="02020603050405020304" pitchFamily="18" charset="0"/>
                                      </a:rPr>
                                      <m:t>=</m:t>
                                    </m:r>
                                    <m:r>
                                      <a:rPr lang="pl-PL" sz="1800" b="0" i="1" smtClean="0">
                                        <a:latin typeface="Cambria Math" panose="02040503050406030204" pitchFamily="18" charset="0"/>
                                        <a:cs typeface="Times New Roman" panose="02020603050405020304" pitchFamily="18" charset="0"/>
                                      </a:rPr>
                                      <m:t>𝑇</m:t>
                                    </m:r>
                                  </m:sub>
                                  <m:sup>
                                    <m:r>
                                      <a:rPr lang="pl-PL" sz="1800" b="0" i="1" smtClean="0">
                                        <a:latin typeface="Cambria Math" panose="02040503050406030204" pitchFamily="18" charset="0"/>
                                        <a:cs typeface="Times New Roman" panose="02020603050405020304" pitchFamily="18" charset="0"/>
                                      </a:rPr>
                                      <m:t>255</m:t>
                                    </m:r>
                                  </m:sup>
                                  <m:e>
                                    <m:r>
                                      <a:rPr lang="pl-PL" sz="1800" b="0" i="1" smtClean="0">
                                        <a:latin typeface="Cambria Math" panose="02040503050406030204" pitchFamily="18" charset="0"/>
                                        <a:cs typeface="Times New Roman" panose="02020603050405020304" pitchFamily="18" charset="0"/>
                                      </a:rPr>
                                      <m:t>𝑝</m:t>
                                    </m:r>
                                    <m:r>
                                      <a:rPr lang="pl-PL" sz="1800" b="0" i="1" smtClean="0">
                                        <a:latin typeface="Cambria Math" panose="02040503050406030204" pitchFamily="18" charset="0"/>
                                        <a:cs typeface="Times New Roman" panose="02020603050405020304" pitchFamily="18" charset="0"/>
                                      </a:rPr>
                                      <m:t>(</m:t>
                                    </m:r>
                                    <m:r>
                                      <a:rPr lang="pl-PL" sz="1800" b="0" i="1" smtClean="0">
                                        <a:latin typeface="Cambria Math" panose="02040503050406030204" pitchFamily="18" charset="0"/>
                                        <a:cs typeface="Times New Roman" panose="02020603050405020304" pitchFamily="18" charset="0"/>
                                      </a:rPr>
                                      <m:t>𝑖</m:t>
                                    </m:r>
                                    <m:r>
                                      <a:rPr lang="pl-PL" sz="1800" b="0" i="1" smtClean="0">
                                        <a:latin typeface="Cambria Math" panose="02040503050406030204" pitchFamily="18" charset="0"/>
                                        <a:cs typeface="Times New Roman" panose="02020603050405020304" pitchFamily="18" charset="0"/>
                                      </a:rPr>
                                      <m:t>)</m:t>
                                    </m:r>
                                  </m:e>
                                </m:nary>
                              </m:oMath>
                            </m:oMathPara>
                          </a14:m>
                          <a:endParaRPr lang="pl-PL" dirty="0"/>
                        </a:p>
                      </a:txBody>
                      <a:tcPr/>
                    </a:tc>
                    <a:extLst>
                      <a:ext uri="{0D108BD9-81ED-4DB2-BD59-A6C34878D82A}">
                        <a16:rowId xmlns:a16="http://schemas.microsoft.com/office/drawing/2014/main" val="409932953"/>
                      </a:ext>
                    </a:extLst>
                  </a:tr>
                  <a:tr h="1034043">
                    <a:tc>
                      <a:txBody>
                        <a:bodyPr/>
                        <a:lstStyle/>
                        <a:p>
                          <a:pPr algn="ct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rPr>
                                      <m:t>𝑏</m:t>
                                    </m:r>
                                  </m:sub>
                                </m:sSub>
                                <m:d>
                                  <m:dPr>
                                    <m:ctrlPr>
                                      <a:rPr lang="pl-PL" b="0" i="1" smtClean="0">
                                        <a:latin typeface="Cambria Math" panose="02040503050406030204" pitchFamily="18" charset="0"/>
                                      </a:rPr>
                                    </m:ctrlPr>
                                  </m:dPr>
                                  <m:e>
                                    <m:r>
                                      <a:rPr lang="pl-PL" b="0" i="1" smtClean="0">
                                        <a:latin typeface="Cambria Math" panose="02040503050406030204" pitchFamily="18" charset="0"/>
                                      </a:rPr>
                                      <m:t>𝑇</m:t>
                                    </m:r>
                                  </m:e>
                                </m:d>
                                <m:r>
                                  <a:rPr lang="pl-PL" b="0" i="1" smtClean="0">
                                    <a:latin typeface="Cambria Math" panose="02040503050406030204" pitchFamily="18" charset="0"/>
                                  </a:rPr>
                                  <m:t>= </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=0</m:t>
                                    </m:r>
                                  </m:sub>
                                  <m:sup>
                                    <m:r>
                                      <a:rPr lang="pl-PL" b="0" i="1" smtClean="0">
                                        <a:latin typeface="Cambria Math" panose="02040503050406030204" pitchFamily="18" charset="0"/>
                                      </a:rPr>
                                      <m:t>𝑇</m:t>
                                    </m:r>
                                    <m:r>
                                      <a:rPr lang="pl-PL" b="0" i="1" smtClean="0">
                                        <a:latin typeface="Cambria Math" panose="02040503050406030204" pitchFamily="18" charset="0"/>
                                      </a:rPr>
                                      <m:t>−1</m:t>
                                    </m:r>
                                  </m:sup>
                                  <m:e>
                                    <m:r>
                                      <a:rPr lang="pl-PL" b="0" i="1" smtClean="0">
                                        <a:latin typeface="Cambria Math" panose="02040503050406030204" pitchFamily="18" charset="0"/>
                                      </a:rPr>
                                      <m:t>𝑝</m:t>
                                    </m:r>
                                    <m:d>
                                      <m:dPr>
                                        <m:ctrlPr>
                                          <a:rPr lang="pl-PL" b="0" i="1" smtClean="0">
                                            <a:latin typeface="Cambria Math" panose="02040503050406030204" pitchFamily="18" charset="0"/>
                                          </a:rPr>
                                        </m:ctrlPr>
                                      </m:dPr>
                                      <m:e>
                                        <m:r>
                                          <a:rPr lang="pl-PL" b="0" i="1" smtClean="0">
                                            <a:latin typeface="Cambria Math" panose="02040503050406030204" pitchFamily="18" charset="0"/>
                                          </a:rPr>
                                          <m:t>𝑖</m:t>
                                        </m:r>
                                      </m:e>
                                    </m:d>
                                    <m:r>
                                      <a:rPr lang="pl-PL" b="0" i="1" smtClean="0">
                                        <a:latin typeface="Cambria Math" panose="02040503050406030204" pitchFamily="18" charset="0"/>
                                        <a:ea typeface="Cambria Math" panose="02040503050406030204" pitchFamily="18" charset="0"/>
                                      </a:rPr>
                                      <m:t>∙</m:t>
                                    </m:r>
                                    <m:f>
                                      <m:fPr>
                                        <m:ctrlPr>
                                          <a:rPr lang="pl-PL" b="0" i="1" smtClean="0">
                                            <a:latin typeface="Cambria Math" panose="02040503050406030204" pitchFamily="18" charset="0"/>
                                            <a:ea typeface="Cambria Math" panose="02040503050406030204" pitchFamily="18" charset="0"/>
                                          </a:rPr>
                                        </m:ctrlPr>
                                      </m:fPr>
                                      <m:num>
                                        <m:sSup>
                                          <m:sSupPr>
                                            <m:ctrlPr>
                                              <a:rPr lang="pl-PL" b="0" i="1" smtClean="0">
                                                <a:latin typeface="Cambria Math" panose="02040503050406030204" pitchFamily="18" charset="0"/>
                                                <a:ea typeface="Cambria Math" panose="02040503050406030204" pitchFamily="18" charset="0"/>
                                              </a:rPr>
                                            </m:ctrlPr>
                                          </m:sSupPr>
                                          <m:e>
                                            <m:d>
                                              <m:dPr>
                                                <m:ctrlPr>
                                                  <a:rPr lang="pl-PL" b="0" i="1" smtClean="0">
                                                    <a:latin typeface="Cambria Math" panose="02040503050406030204" pitchFamily="18" charset="0"/>
                                                    <a:ea typeface="Cambria Math" panose="02040503050406030204" pitchFamily="18" charset="0"/>
                                                  </a:rPr>
                                                </m:ctrlPr>
                                              </m:dPr>
                                              <m:e>
                                                <m:r>
                                                  <a:rPr lang="pl-PL" b="0" i="1" smtClean="0">
                                                    <a:latin typeface="Cambria Math" panose="02040503050406030204" pitchFamily="18" charset="0"/>
                                                    <a:ea typeface="Cambria Math" panose="02040503050406030204" pitchFamily="18" charset="0"/>
                                                  </a:rPr>
                                                  <m:t>𝑖</m:t>
                                                </m:r>
                                                <m:r>
                                                  <a:rPr lang="pl-PL" b="0" i="1" smtClean="0">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𝜇</m:t>
                                                    </m:r>
                                                  </m:e>
                                                  <m:sub>
                                                    <m:r>
                                                      <a:rPr lang="pl-PL" b="0" i="1" smtClean="0">
                                                        <a:latin typeface="Cambria Math" panose="02040503050406030204" pitchFamily="18" charset="0"/>
                                                        <a:ea typeface="Cambria Math" panose="02040503050406030204" pitchFamily="18" charset="0"/>
                                                      </a:rPr>
                                                      <m:t>𝑏</m:t>
                                                    </m:r>
                                                  </m:sub>
                                                </m:sSub>
                                              </m:e>
                                            </m:d>
                                          </m:e>
                                          <m:sup>
                                            <m:r>
                                              <a:rPr lang="pl-PL" b="0" i="1" smtClean="0">
                                                <a:latin typeface="Cambria Math" panose="02040503050406030204" pitchFamily="18" charset="0"/>
                                                <a:ea typeface="Cambria Math" panose="02040503050406030204" pitchFamily="18" charset="0"/>
                                              </a:rPr>
                                              <m:t>2</m:t>
                                            </m:r>
                                          </m:sup>
                                        </m:sSup>
                                      </m:num>
                                      <m:den>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𝑤</m:t>
                                            </m:r>
                                          </m:e>
                                          <m:sub>
                                            <m:r>
                                              <a:rPr lang="pl-PL" b="0" i="1" smtClean="0">
                                                <a:latin typeface="Cambria Math" panose="02040503050406030204" pitchFamily="18" charset="0"/>
                                                <a:ea typeface="Cambria Math" panose="02040503050406030204" pitchFamily="18" charset="0"/>
                                              </a:rPr>
                                              <m:t>𝑏</m:t>
                                            </m:r>
                                          </m:sub>
                                        </m:sSub>
                                        <m:d>
                                          <m:dPr>
                                            <m:ctrlPr>
                                              <a:rPr lang="pl-PL" b="0" i="1" smtClean="0">
                                                <a:latin typeface="Cambria Math" panose="02040503050406030204" pitchFamily="18" charset="0"/>
                                                <a:ea typeface="Cambria Math" panose="02040503050406030204" pitchFamily="18" charset="0"/>
                                              </a:rPr>
                                            </m:ctrlPr>
                                          </m:dPr>
                                          <m:e>
                                            <m:r>
                                              <a:rPr lang="pl-PL" b="0" i="1" smtClean="0">
                                                <a:latin typeface="Cambria Math" panose="02040503050406030204" pitchFamily="18" charset="0"/>
                                                <a:ea typeface="Cambria Math" panose="02040503050406030204" pitchFamily="18" charset="0"/>
                                              </a:rPr>
                                              <m:t>𝑇</m:t>
                                            </m:r>
                                          </m:e>
                                        </m:d>
                                      </m:den>
                                    </m:f>
                                  </m:e>
                                </m:nary>
                              </m:oMath>
                            </m:oMathPara>
                          </a14:m>
                          <a:endParaRPr lang="pl-P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𝑓</m:t>
                                    </m:r>
                                  </m:sub>
                                </m:sSub>
                                <m:d>
                                  <m:dPr>
                                    <m:ctrlPr>
                                      <a:rPr lang="pl-PL" b="0" i="1" smtClean="0">
                                        <a:latin typeface="Cambria Math" panose="02040503050406030204" pitchFamily="18" charset="0"/>
                                      </a:rPr>
                                    </m:ctrlPr>
                                  </m:dPr>
                                  <m:e>
                                    <m:r>
                                      <a:rPr lang="pl-PL" b="0" i="1" smtClean="0">
                                        <a:latin typeface="Cambria Math" panose="02040503050406030204" pitchFamily="18" charset="0"/>
                                      </a:rPr>
                                      <m:t>𝑇</m:t>
                                    </m:r>
                                  </m:e>
                                </m:d>
                                <m:r>
                                  <a:rPr lang="pl-PL" b="0" i="1" smtClean="0">
                                    <a:latin typeface="Cambria Math" panose="02040503050406030204" pitchFamily="18" charset="0"/>
                                  </a:rPr>
                                  <m:t>= </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m:t>
                                    </m:r>
                                    <m:r>
                                      <a:rPr lang="pl-PL" b="0" i="1" smtClean="0">
                                        <a:latin typeface="Cambria Math" panose="02040503050406030204" pitchFamily="18" charset="0"/>
                                      </a:rPr>
                                      <m:t>𝑇</m:t>
                                    </m:r>
                                  </m:sub>
                                  <m:sup>
                                    <m:r>
                                      <a:rPr lang="pl-PL" b="0" i="1" smtClean="0">
                                        <a:latin typeface="Cambria Math" panose="02040503050406030204" pitchFamily="18" charset="0"/>
                                      </a:rPr>
                                      <m:t>255</m:t>
                                    </m:r>
                                  </m:sup>
                                  <m:e>
                                    <m:r>
                                      <a:rPr lang="pl-PL" b="0" i="1" smtClean="0">
                                        <a:latin typeface="Cambria Math" panose="02040503050406030204" pitchFamily="18" charset="0"/>
                                      </a:rPr>
                                      <m:t>𝑝</m:t>
                                    </m:r>
                                    <m:d>
                                      <m:dPr>
                                        <m:ctrlPr>
                                          <a:rPr lang="pl-PL" b="0" i="1" smtClean="0">
                                            <a:latin typeface="Cambria Math" panose="02040503050406030204" pitchFamily="18" charset="0"/>
                                          </a:rPr>
                                        </m:ctrlPr>
                                      </m:dPr>
                                      <m:e>
                                        <m:r>
                                          <a:rPr lang="pl-PL" b="0" i="1" smtClean="0">
                                            <a:latin typeface="Cambria Math" panose="02040503050406030204" pitchFamily="18" charset="0"/>
                                          </a:rPr>
                                          <m:t>𝑖</m:t>
                                        </m:r>
                                      </m:e>
                                    </m:d>
                                    <m:r>
                                      <a:rPr lang="pl-PL" b="0" i="1" smtClean="0">
                                        <a:latin typeface="Cambria Math" panose="02040503050406030204" pitchFamily="18" charset="0"/>
                                        <a:ea typeface="Cambria Math" panose="02040503050406030204" pitchFamily="18" charset="0"/>
                                      </a:rPr>
                                      <m:t>∙</m:t>
                                    </m:r>
                                    <m:f>
                                      <m:fPr>
                                        <m:ctrlPr>
                                          <a:rPr lang="pl-PL" b="0" i="1" smtClean="0">
                                            <a:latin typeface="Cambria Math" panose="02040503050406030204" pitchFamily="18" charset="0"/>
                                            <a:ea typeface="Cambria Math" panose="02040503050406030204" pitchFamily="18" charset="0"/>
                                          </a:rPr>
                                        </m:ctrlPr>
                                      </m:fPr>
                                      <m:num>
                                        <m:sSup>
                                          <m:sSupPr>
                                            <m:ctrlPr>
                                              <a:rPr lang="pl-PL" b="0" i="1" smtClean="0">
                                                <a:latin typeface="Cambria Math" panose="02040503050406030204" pitchFamily="18" charset="0"/>
                                                <a:ea typeface="Cambria Math" panose="02040503050406030204" pitchFamily="18" charset="0"/>
                                              </a:rPr>
                                            </m:ctrlPr>
                                          </m:sSupPr>
                                          <m:e>
                                            <m:d>
                                              <m:dPr>
                                                <m:ctrlPr>
                                                  <a:rPr lang="pl-PL" b="0" i="1" smtClean="0">
                                                    <a:latin typeface="Cambria Math" panose="02040503050406030204" pitchFamily="18" charset="0"/>
                                                    <a:ea typeface="Cambria Math" panose="02040503050406030204" pitchFamily="18" charset="0"/>
                                                  </a:rPr>
                                                </m:ctrlPr>
                                              </m:dPr>
                                              <m:e>
                                                <m:r>
                                                  <a:rPr lang="pl-PL" b="0" i="1" smtClean="0">
                                                    <a:latin typeface="Cambria Math" panose="02040503050406030204" pitchFamily="18" charset="0"/>
                                                    <a:ea typeface="Cambria Math" panose="02040503050406030204" pitchFamily="18" charset="0"/>
                                                  </a:rPr>
                                                  <m:t>𝑖</m:t>
                                                </m:r>
                                                <m:r>
                                                  <a:rPr lang="pl-PL" b="0" i="1" smtClean="0">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𝜇</m:t>
                                                    </m:r>
                                                  </m:e>
                                                  <m:sub>
                                                    <m:r>
                                                      <a:rPr lang="pl-PL" b="0" i="1" smtClean="0">
                                                        <a:latin typeface="Cambria Math" panose="02040503050406030204" pitchFamily="18" charset="0"/>
                                                        <a:ea typeface="Cambria Math" panose="02040503050406030204" pitchFamily="18" charset="0"/>
                                                      </a:rPr>
                                                      <m:t>𝑓</m:t>
                                                    </m:r>
                                                  </m:sub>
                                                </m:sSub>
                                              </m:e>
                                            </m:d>
                                          </m:e>
                                          <m:sup>
                                            <m:r>
                                              <a:rPr lang="pl-PL" b="0" i="1" smtClean="0">
                                                <a:latin typeface="Cambria Math" panose="02040503050406030204" pitchFamily="18" charset="0"/>
                                                <a:ea typeface="Cambria Math" panose="02040503050406030204" pitchFamily="18" charset="0"/>
                                              </a:rPr>
                                              <m:t>2</m:t>
                                            </m:r>
                                          </m:sup>
                                        </m:sSup>
                                      </m:num>
                                      <m:den>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𝑤</m:t>
                                            </m:r>
                                          </m:e>
                                          <m:sub>
                                            <m:r>
                                              <a:rPr lang="pl-PL" b="0" i="1" smtClean="0">
                                                <a:latin typeface="Cambria Math" panose="02040503050406030204" pitchFamily="18" charset="0"/>
                                                <a:ea typeface="Cambria Math" panose="02040503050406030204" pitchFamily="18" charset="0"/>
                                              </a:rPr>
                                              <m:t>𝑓</m:t>
                                            </m:r>
                                          </m:sub>
                                        </m:sSub>
                                        <m:d>
                                          <m:dPr>
                                            <m:ctrlPr>
                                              <a:rPr lang="pl-PL" b="0" i="1" smtClean="0">
                                                <a:latin typeface="Cambria Math" panose="02040503050406030204" pitchFamily="18" charset="0"/>
                                                <a:ea typeface="Cambria Math" panose="02040503050406030204" pitchFamily="18" charset="0"/>
                                              </a:rPr>
                                            </m:ctrlPr>
                                          </m:dPr>
                                          <m:e>
                                            <m:r>
                                              <a:rPr lang="pl-PL" b="0" i="1" smtClean="0">
                                                <a:latin typeface="Cambria Math" panose="02040503050406030204" pitchFamily="18" charset="0"/>
                                                <a:ea typeface="Cambria Math" panose="02040503050406030204" pitchFamily="18" charset="0"/>
                                              </a:rPr>
                                              <m:t>𝑇</m:t>
                                            </m:r>
                                          </m:e>
                                        </m:d>
                                      </m:den>
                                    </m:f>
                                  </m:e>
                                </m:nary>
                              </m:oMath>
                            </m:oMathPara>
                          </a14:m>
                          <a:endParaRPr lang="pl-PL" dirty="0"/>
                        </a:p>
                      </a:txBody>
                      <a:tcPr/>
                    </a:tc>
                    <a:extLst>
                      <a:ext uri="{0D108BD9-81ED-4DB2-BD59-A6C34878D82A}">
                        <a16:rowId xmlns:a16="http://schemas.microsoft.com/office/drawing/2014/main" val="1793289295"/>
                      </a:ext>
                    </a:extLst>
                  </a:tr>
                </a:tbl>
              </a:graphicData>
            </a:graphic>
          </p:graphicFrame>
        </mc:Choice>
        <mc:Fallback>
          <p:graphicFrame>
            <p:nvGraphicFramePr>
              <p:cNvPr id="3" name="Tabela 2">
                <a:extLst>
                  <a:ext uri="{FF2B5EF4-FFF2-40B4-BE49-F238E27FC236}">
                    <a16:creationId xmlns:a16="http://schemas.microsoft.com/office/drawing/2014/main" id="{3309FAFB-8756-4EA7-8FD1-70671CE879CB}"/>
                  </a:ext>
                </a:extLst>
              </p:cNvPr>
              <p:cNvGraphicFramePr>
                <a:graphicFrameLocks noGrp="1"/>
              </p:cNvGraphicFramePr>
              <p:nvPr>
                <p:extLst>
                  <p:ext uri="{D42A27DB-BD31-4B8C-83A1-F6EECF244321}">
                    <p14:modId xmlns:p14="http://schemas.microsoft.com/office/powerpoint/2010/main" val="1649720771"/>
                  </p:ext>
                </p:extLst>
              </p:nvPr>
            </p:nvGraphicFramePr>
            <p:xfrm>
              <a:off x="1524000" y="2961114"/>
              <a:ext cx="9321800" cy="1906375"/>
            </p:xfrm>
            <a:graphic>
              <a:graphicData uri="http://schemas.openxmlformats.org/drawingml/2006/table">
                <a:tbl>
                  <a:tblPr bandRow="1">
                    <a:tableStyleId>{5C22544A-7EE6-4342-B048-85BDC9FD1C3A}</a:tableStyleId>
                  </a:tblPr>
                  <a:tblGrid>
                    <a:gridCol w="4660900">
                      <a:extLst>
                        <a:ext uri="{9D8B030D-6E8A-4147-A177-3AD203B41FA5}">
                          <a16:colId xmlns:a16="http://schemas.microsoft.com/office/drawing/2014/main" val="3318239681"/>
                        </a:ext>
                      </a:extLst>
                    </a:gridCol>
                    <a:gridCol w="4660900">
                      <a:extLst>
                        <a:ext uri="{9D8B030D-6E8A-4147-A177-3AD203B41FA5}">
                          <a16:colId xmlns:a16="http://schemas.microsoft.com/office/drawing/2014/main" val="1848476224"/>
                        </a:ext>
                      </a:extLst>
                    </a:gridCol>
                  </a:tblGrid>
                  <a:tr h="872332">
                    <a:tc>
                      <a:txBody>
                        <a:bodyPr/>
                        <a:lstStyle/>
                        <a:p>
                          <a:endParaRPr lang="pl-PL"/>
                        </a:p>
                      </a:txBody>
                      <a:tcPr>
                        <a:blipFill>
                          <a:blip r:embed="rId3"/>
                          <a:stretch>
                            <a:fillRect l="-261" t="-694" r="-100261" b="-119444"/>
                          </a:stretch>
                        </a:blipFill>
                      </a:tcPr>
                    </a:tc>
                    <a:tc>
                      <a:txBody>
                        <a:bodyPr/>
                        <a:lstStyle/>
                        <a:p>
                          <a:endParaRPr lang="pl-PL"/>
                        </a:p>
                      </a:txBody>
                      <a:tcPr>
                        <a:blipFill>
                          <a:blip r:embed="rId3"/>
                          <a:stretch>
                            <a:fillRect l="-100261" t="-694" r="-261" b="-119444"/>
                          </a:stretch>
                        </a:blipFill>
                      </a:tcPr>
                    </a:tc>
                    <a:extLst>
                      <a:ext uri="{0D108BD9-81ED-4DB2-BD59-A6C34878D82A}">
                        <a16:rowId xmlns:a16="http://schemas.microsoft.com/office/drawing/2014/main" val="409932953"/>
                      </a:ext>
                    </a:extLst>
                  </a:tr>
                  <a:tr h="1034043">
                    <a:tc>
                      <a:txBody>
                        <a:bodyPr/>
                        <a:lstStyle/>
                        <a:p>
                          <a:endParaRPr lang="pl-PL"/>
                        </a:p>
                      </a:txBody>
                      <a:tcPr>
                        <a:blipFill>
                          <a:blip r:embed="rId3"/>
                          <a:stretch>
                            <a:fillRect l="-261" t="-85294" r="-100261" b="-1176"/>
                          </a:stretch>
                        </a:blipFill>
                      </a:tcPr>
                    </a:tc>
                    <a:tc>
                      <a:txBody>
                        <a:bodyPr/>
                        <a:lstStyle/>
                        <a:p>
                          <a:endParaRPr lang="pl-PL"/>
                        </a:p>
                      </a:txBody>
                      <a:tcPr>
                        <a:blipFill>
                          <a:blip r:embed="rId3"/>
                          <a:stretch>
                            <a:fillRect l="-100261" t="-85294" r="-261" b="-1176"/>
                          </a:stretch>
                        </a:blipFill>
                      </a:tcPr>
                    </a:tc>
                    <a:extLst>
                      <a:ext uri="{0D108BD9-81ED-4DB2-BD59-A6C34878D82A}">
                        <a16:rowId xmlns:a16="http://schemas.microsoft.com/office/drawing/2014/main" val="1793289295"/>
                      </a:ext>
                    </a:extLst>
                  </a:tr>
                </a:tbl>
              </a:graphicData>
            </a:graphic>
          </p:graphicFrame>
        </mc:Fallback>
      </mc:AlternateContent>
    </p:spTree>
    <p:extLst>
      <p:ext uri="{BB962C8B-B14F-4D97-AF65-F5344CB8AC3E}">
        <p14:creationId xmlns:p14="http://schemas.microsoft.com/office/powerpoint/2010/main" val="14468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a:t>
            </a:r>
            <a:r>
              <a:rPr lang="pl-PL" dirty="0" err="1">
                <a:latin typeface="Times New Roman" panose="02020603050405020304" pitchFamily="18" charset="0"/>
                <a:cs typeface="Times New Roman" panose="02020603050405020304" pitchFamily="18" charset="0"/>
              </a:rPr>
              <a:t>Otsu</a:t>
            </a:r>
            <a:endParaRPr lang="pl-PL" dirty="0">
              <a:latin typeface="Times New Roman" panose="02020603050405020304" pitchFamily="18" charset="0"/>
              <a:cs typeface="Times New Roman" panose="02020603050405020304" pitchFamily="18" charset="0"/>
            </a:endParaRP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11</a:t>
            </a:fld>
            <a:endParaRPr lang="pl-PL"/>
          </a:p>
        </p:txBody>
      </p:sp>
      <p:sp>
        <p:nvSpPr>
          <p:cNvPr id="7" name="Symbol zastępczy zawartości 6">
            <a:extLst>
              <a:ext uri="{FF2B5EF4-FFF2-40B4-BE49-F238E27FC236}">
                <a16:creationId xmlns:a16="http://schemas.microsoft.com/office/drawing/2014/main" id="{18F7F8EC-2511-487B-838D-BC3FB694D5E2}"/>
              </a:ext>
            </a:extLst>
          </p:cNvPr>
          <p:cNvSpPr>
            <a:spLocks noGrp="1"/>
          </p:cNvSpPr>
          <p:nvPr>
            <p:ph idx="1"/>
          </p:nvPr>
        </p:nvSpPr>
        <p:spPr/>
        <p:txBody>
          <a:bodyPr>
            <a:normAutofit/>
          </a:bodyPr>
          <a:lstStyle/>
          <a:p>
            <a:pPr marL="0" indent="0" algn="just">
              <a:buNone/>
            </a:pPr>
            <a:endParaRPr lang="pl-PL" sz="2000" b="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endParaRPr lang="pl-PL" sz="2000" dirty="0">
              <a:latin typeface="Times New Roman" panose="02020603050405020304" pitchFamily="18" charset="0"/>
              <a:cs typeface="Times New Roman" panose="02020603050405020304" pitchFamily="18" charset="0"/>
            </a:endParaRPr>
          </a:p>
        </p:txBody>
      </p:sp>
      <p:pic>
        <p:nvPicPr>
          <p:cNvPr id="6" name="Obraz 5">
            <a:extLst>
              <a:ext uri="{FF2B5EF4-FFF2-40B4-BE49-F238E27FC236}">
                <a16:creationId xmlns:a16="http://schemas.microsoft.com/office/drawing/2014/main" id="{12C60D5E-E60E-403D-A538-C366EA651225}"/>
              </a:ext>
            </a:extLst>
          </p:cNvPr>
          <p:cNvPicPr>
            <a:picLocks noChangeAspect="1"/>
          </p:cNvPicPr>
          <p:nvPr/>
        </p:nvPicPr>
        <p:blipFill>
          <a:blip r:embed="rId2"/>
          <a:stretch>
            <a:fillRect/>
          </a:stretch>
        </p:blipFill>
        <p:spPr>
          <a:xfrm>
            <a:off x="2483807" y="1865240"/>
            <a:ext cx="7224386" cy="3127519"/>
          </a:xfrm>
          <a:prstGeom prst="rect">
            <a:avLst/>
          </a:prstGeom>
        </p:spPr>
      </p:pic>
    </p:spTree>
    <p:extLst>
      <p:ext uri="{BB962C8B-B14F-4D97-AF65-F5344CB8AC3E}">
        <p14:creationId xmlns:p14="http://schemas.microsoft.com/office/powerpoint/2010/main" val="207937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z wykorzystaniem metody </a:t>
            </a:r>
            <a:r>
              <a:rPr lang="pl-PL" dirty="0" err="1">
                <a:latin typeface="Times New Roman" panose="02020603050405020304" pitchFamily="18" charset="0"/>
                <a:cs typeface="Times New Roman" panose="02020603050405020304" pitchFamily="18" charset="0"/>
              </a:rPr>
              <a:t>Niblacka</a:t>
            </a:r>
            <a:endParaRPr lang="pl-PL" dirty="0">
              <a:latin typeface="Times New Roman" panose="02020603050405020304" pitchFamily="18" charset="0"/>
              <a:cs typeface="Times New Roman" panose="02020603050405020304" pitchFamily="18" charset="0"/>
            </a:endParaRP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12</a:t>
            </a:fld>
            <a:endParaRPr lang="pl-PL"/>
          </a:p>
        </p:txBody>
      </p:sp>
      <mc:AlternateContent xmlns:mc="http://schemas.openxmlformats.org/markup-compatibility/2006">
        <mc:Choice xmlns:a14="http://schemas.microsoft.com/office/drawing/2010/main" Requires="a14">
          <p:sp>
            <p:nvSpPr>
              <p:cNvPr id="7" name="Symbol zastępczy zawartości 6">
                <a:extLst>
                  <a:ext uri="{FF2B5EF4-FFF2-40B4-BE49-F238E27FC236}">
                    <a16:creationId xmlns:a16="http://schemas.microsoft.com/office/drawing/2014/main" id="{18F7F8EC-2511-487B-838D-BC3FB694D5E2}"/>
                  </a:ext>
                </a:extLst>
              </p:cNvPr>
              <p:cNvSpPr>
                <a:spLocks noGrp="1"/>
              </p:cNvSpPr>
              <p:nvPr>
                <p:ph idx="1"/>
              </p:nvPr>
            </p:nvSpPr>
            <p:spPr/>
            <p:txBody>
              <a:bodyPr>
                <a:normAutofit/>
              </a:bodyPr>
              <a:lstStyle/>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Jest to klasyczny przykład metody progowania lokalnego. Próg ustalany jest niezależnie dla każdego piksela na podstawie jego sąsiedztwa i wybranych statystyk – odchylenia standardowego oraz średniej.</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Jako sąsiedztwo przyjmuje się najczęściej kwadratowe okno o nieparzystym rozmiarze, którego środkiem jest piksel aktualnie rozpatrywany.</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Wartość progu obliczana jest na mocy wzoru następującego:</a:t>
                </a:r>
              </a:p>
              <a:p>
                <a:pPr algn="just">
                  <a:buFont typeface="Wingdings" panose="05000000000000000000" pitchFamily="2" charset="2"/>
                  <a:buChar char="ü"/>
                </a:pPr>
                <a:endParaRPr lang="pl-PL" sz="20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pl-PL" sz="2000" b="0" i="1" smtClean="0">
                          <a:latin typeface="Cambria Math" panose="02040503050406030204" pitchFamily="18" charset="0"/>
                          <a:cs typeface="Times New Roman" panose="02020603050405020304" pitchFamily="18" charset="0"/>
                        </a:rPr>
                        <m:t>𝑇</m:t>
                      </m:r>
                      <m:d>
                        <m:dPr>
                          <m:ctrlPr>
                            <a:rPr lang="pl-PL" sz="2000" b="0" i="1" smtClean="0">
                              <a:latin typeface="Cambria Math" panose="02040503050406030204" pitchFamily="18" charset="0"/>
                              <a:cs typeface="Times New Roman" panose="02020603050405020304" pitchFamily="18" charset="0"/>
                            </a:rPr>
                          </m:ctrlPr>
                        </m:dPr>
                        <m:e>
                          <m:r>
                            <a:rPr lang="pl-PL" sz="2000" b="0" i="1" smtClean="0">
                              <a:latin typeface="Cambria Math" panose="02040503050406030204" pitchFamily="18" charset="0"/>
                              <a:cs typeface="Times New Roman" panose="02020603050405020304" pitchFamily="18" charset="0"/>
                            </a:rPr>
                            <m:t>𝑖</m:t>
                          </m:r>
                          <m:r>
                            <a:rPr lang="pl-PL" sz="2000" b="0" i="1" smtClean="0">
                              <a:latin typeface="Cambria Math" panose="02040503050406030204" pitchFamily="18" charset="0"/>
                              <a:cs typeface="Times New Roman" panose="02020603050405020304" pitchFamily="18" charset="0"/>
                            </a:rPr>
                            <m:t>,</m:t>
                          </m:r>
                          <m:r>
                            <a:rPr lang="pl-PL" sz="2000" b="0" i="1" smtClean="0">
                              <a:latin typeface="Cambria Math" panose="02040503050406030204" pitchFamily="18" charset="0"/>
                              <a:cs typeface="Times New Roman" panose="02020603050405020304" pitchFamily="18" charset="0"/>
                            </a:rPr>
                            <m:t>𝑗</m:t>
                          </m:r>
                        </m:e>
                      </m:d>
                      <m:r>
                        <a:rPr lang="pl-PL" sz="2000" b="0" i="1" smtClean="0">
                          <a:latin typeface="Cambria Math" panose="02040503050406030204" pitchFamily="18" charset="0"/>
                          <a:cs typeface="Times New Roman" panose="02020603050405020304" pitchFamily="18" charset="0"/>
                        </a:rPr>
                        <m:t>= </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𝜇</m:t>
                      </m:r>
                      <m:d>
                        <m:dPr>
                          <m:ctrlPr>
                            <a:rPr lang="pl-PL"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𝑗</m:t>
                          </m:r>
                        </m:e>
                      </m:d>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𝑘</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 ∙ </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𝜎</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𝑗</m:t>
                      </m:r>
                      <m:r>
                        <a:rPr lang="pl-PL" sz="20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pl-PL" sz="2000" dirty="0">
                  <a:latin typeface="Times New Roman" panose="02020603050405020304" pitchFamily="18" charset="0"/>
                  <a:cs typeface="Times New Roman" panose="02020603050405020304" pitchFamily="18" charset="0"/>
                </a:endParaRPr>
              </a:p>
              <a:p>
                <a:pPr marL="0" indent="0" algn="just">
                  <a:buNone/>
                </a:pPr>
                <a:r>
                  <a:rPr lang="pl-PL" sz="2000" dirty="0">
                    <a:latin typeface="Times New Roman" panose="02020603050405020304" pitchFamily="18" charset="0"/>
                    <a:cs typeface="Times New Roman" panose="02020603050405020304" pitchFamily="18" charset="0"/>
                  </a:rPr>
                  <a:t>Gdzie:</a:t>
                </a:r>
              </a:p>
              <a:p>
                <a:pPr marL="0" indent="0" algn="just">
                  <a:buNone/>
                </a:pPr>
                <a:r>
                  <a:rPr lang="pl-PL" sz="2000" dirty="0">
                    <a:latin typeface="Times New Roman" panose="02020603050405020304" pitchFamily="18" charset="0"/>
                    <a:ea typeface="Cambria Math" panose="02040503050406030204" pitchFamily="18" charset="0"/>
                    <a:cs typeface="Times New Roman" panose="02020603050405020304" pitchFamily="18" charset="0"/>
                  </a:rPr>
                  <a:t>μ – jest to wartość średnia obliczona dla bloku</a:t>
                </a:r>
              </a:p>
              <a:p>
                <a:pPr marL="0" indent="0" algn="just">
                  <a:buNone/>
                </a:pPr>
                <a:r>
                  <a:rPr lang="pl-PL" sz="2000" dirty="0">
                    <a:latin typeface="Times New Roman" panose="02020603050405020304" pitchFamily="18" charset="0"/>
                    <a:ea typeface="Cambria Math" panose="02040503050406030204" pitchFamily="18" charset="0"/>
                    <a:cs typeface="Times New Roman" panose="02020603050405020304" pitchFamily="18" charset="0"/>
                  </a:rPr>
                  <a:t>σ – jest to wartość odchylenia standardowego dla bloku</a:t>
                </a:r>
              </a:p>
              <a:p>
                <a:pPr marL="0" indent="0" algn="just">
                  <a:buNone/>
                </a:pPr>
                <a:r>
                  <a:rPr lang="pl-PL" sz="2000" i="1" dirty="0">
                    <a:latin typeface="Times New Roman" panose="02020603050405020304" pitchFamily="18" charset="0"/>
                    <a:ea typeface="Cambria Math" panose="02040503050406030204" pitchFamily="18" charset="0"/>
                    <a:cs typeface="Times New Roman" panose="02020603050405020304" pitchFamily="18" charset="0"/>
                  </a:rPr>
                  <a:t>k</a:t>
                </a:r>
                <a:r>
                  <a:rPr lang="pl-PL" sz="2000" dirty="0">
                    <a:latin typeface="Times New Roman" panose="02020603050405020304" pitchFamily="18" charset="0"/>
                    <a:ea typeface="Cambria Math" panose="02040503050406030204" pitchFamily="18" charset="0"/>
                    <a:cs typeface="Times New Roman" panose="02020603050405020304" pitchFamily="18" charset="0"/>
                  </a:rPr>
                  <a:t> – jest to parametr progowania</a:t>
                </a:r>
                <a:endParaRPr lang="pl-PL" sz="2000" dirty="0">
                  <a:latin typeface="Times New Roman" panose="02020603050405020304" pitchFamily="18" charset="0"/>
                  <a:cs typeface="Times New Roman" panose="02020603050405020304" pitchFamily="18" charset="0"/>
                </a:endParaRPr>
              </a:p>
            </p:txBody>
          </p:sp>
        </mc:Choice>
        <mc:Fallback>
          <p:sp>
            <p:nvSpPr>
              <p:cNvPr id="7" name="Symbol zastępczy zawartości 6">
                <a:extLst>
                  <a:ext uri="{FF2B5EF4-FFF2-40B4-BE49-F238E27FC236}">
                    <a16:creationId xmlns:a16="http://schemas.microsoft.com/office/drawing/2014/main" id="{18F7F8EC-2511-487B-838D-BC3FB694D5E2}"/>
                  </a:ext>
                </a:extLst>
              </p:cNvPr>
              <p:cNvSpPr>
                <a:spLocks noGrp="1" noRot="1" noChangeAspect="1" noMove="1" noResize="1" noEditPoints="1" noAdjustHandles="1" noChangeArrowheads="1" noChangeShapeType="1" noTextEdit="1"/>
              </p:cNvSpPr>
              <p:nvPr>
                <p:ph idx="1"/>
              </p:nvPr>
            </p:nvSpPr>
            <p:spPr>
              <a:blipFill>
                <a:blip r:embed="rId2"/>
                <a:stretch>
                  <a:fillRect l="-638" t="-1401" r="-580" b="-700"/>
                </a:stretch>
              </a:blipFill>
            </p:spPr>
            <p:txBody>
              <a:bodyPr/>
              <a:lstStyle/>
              <a:p>
                <a:r>
                  <a:rPr lang="pl-PL">
                    <a:noFill/>
                  </a:rPr>
                  <a:t> </a:t>
                </a:r>
              </a:p>
            </p:txBody>
          </p:sp>
        </mc:Fallback>
      </mc:AlternateContent>
    </p:spTree>
    <p:extLst>
      <p:ext uri="{BB962C8B-B14F-4D97-AF65-F5344CB8AC3E}">
        <p14:creationId xmlns:p14="http://schemas.microsoft.com/office/powerpoint/2010/main" val="182061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z wykorzystaniem metody </a:t>
            </a:r>
            <a:r>
              <a:rPr lang="pl-PL" dirty="0" err="1">
                <a:latin typeface="Times New Roman" panose="02020603050405020304" pitchFamily="18" charset="0"/>
                <a:cs typeface="Times New Roman" panose="02020603050405020304" pitchFamily="18" charset="0"/>
              </a:rPr>
              <a:t>Niblacka</a:t>
            </a:r>
            <a:endParaRPr lang="pl-PL" dirty="0">
              <a:latin typeface="Times New Roman" panose="02020603050405020304" pitchFamily="18" charset="0"/>
              <a:cs typeface="Times New Roman" panose="02020603050405020304" pitchFamily="18" charset="0"/>
            </a:endParaRP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13</a:t>
            </a:fld>
            <a:endParaRPr lang="pl-PL"/>
          </a:p>
        </p:txBody>
      </p:sp>
      <p:pic>
        <p:nvPicPr>
          <p:cNvPr id="6" name="Symbol zastępczy zawartości 5">
            <a:extLst>
              <a:ext uri="{FF2B5EF4-FFF2-40B4-BE49-F238E27FC236}">
                <a16:creationId xmlns:a16="http://schemas.microsoft.com/office/drawing/2014/main" id="{6BABCAA7-F725-4E2C-AE82-D09378846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15" y="1847850"/>
            <a:ext cx="3997569" cy="3997569"/>
          </a:xfrm>
        </p:spPr>
      </p:pic>
      <p:pic>
        <p:nvPicPr>
          <p:cNvPr id="9" name="Obraz 8">
            <a:extLst>
              <a:ext uri="{FF2B5EF4-FFF2-40B4-BE49-F238E27FC236}">
                <a16:creationId xmlns:a16="http://schemas.microsoft.com/office/drawing/2014/main" id="{164BA833-5E04-4919-A21A-C4F519E07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617" y="1847849"/>
            <a:ext cx="3997569" cy="3997569"/>
          </a:xfrm>
          <a:prstGeom prst="rect">
            <a:avLst/>
          </a:prstGeom>
        </p:spPr>
      </p:pic>
    </p:spTree>
    <p:extLst>
      <p:ext uri="{BB962C8B-B14F-4D97-AF65-F5344CB8AC3E}">
        <p14:creationId xmlns:p14="http://schemas.microsoft.com/office/powerpoint/2010/main" val="405190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Zadania do realizacji</a:t>
            </a: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14</a:t>
            </a:fld>
            <a:endParaRPr lang="pl-PL"/>
          </a:p>
        </p:txBody>
      </p:sp>
      <p:sp>
        <p:nvSpPr>
          <p:cNvPr id="7" name="Symbol zastępczy zawartości 6">
            <a:extLst>
              <a:ext uri="{FF2B5EF4-FFF2-40B4-BE49-F238E27FC236}">
                <a16:creationId xmlns:a16="http://schemas.microsoft.com/office/drawing/2014/main" id="{3A3F66B9-8784-436E-8A7F-5A4050141C82}"/>
              </a:ext>
            </a:extLst>
          </p:cNvPr>
          <p:cNvSpPr>
            <a:spLocks noGrp="1"/>
          </p:cNvSpPr>
          <p:nvPr>
            <p:ph idx="1"/>
          </p:nvPr>
        </p:nvSpPr>
        <p:spPr/>
        <p:txBody>
          <a:bodyPr>
            <a:normAutofit/>
          </a:bodyPr>
          <a:lstStyle/>
          <a:p>
            <a:pPr marL="0" indent="0" algn="just">
              <a:buNone/>
            </a:pPr>
            <a:r>
              <a:rPr lang="pl-PL" sz="2000" dirty="0">
                <a:latin typeface="Times New Roman" panose="02020603050405020304" pitchFamily="18" charset="0"/>
                <a:cs typeface="Times New Roman" panose="02020603050405020304" pitchFamily="18" charset="0"/>
              </a:rPr>
              <a:t>Uzupełnij program z poprzednich zajęć o możliwość wykonywania binaryzacji (progowania). Obrazy kolorowe przed operacją binaryzacji zamień na postać w skali szarości.</a:t>
            </a:r>
          </a:p>
          <a:p>
            <a:pPr algn="just">
              <a:buFont typeface="Wingdings" panose="05000000000000000000" pitchFamily="2" charset="2"/>
              <a:buChar char="Ø"/>
            </a:pPr>
            <a:r>
              <a:rPr lang="pl-PL" sz="2000" b="1" dirty="0">
                <a:latin typeface="Times New Roman" panose="02020603050405020304" pitchFamily="18" charset="0"/>
                <a:cs typeface="Times New Roman" panose="02020603050405020304" pitchFamily="18" charset="0"/>
              </a:rPr>
              <a:t>Zadanie pierwsze: </a:t>
            </a:r>
            <a:r>
              <a:rPr lang="pl-PL" sz="2000" dirty="0">
                <a:latin typeface="Times New Roman" panose="02020603050405020304" pitchFamily="18" charset="0"/>
                <a:cs typeface="Times New Roman" panose="02020603050405020304" pitchFamily="18" charset="0"/>
              </a:rPr>
              <a:t>Binaryzacja z ręcznie wyznaczonym progiem – użytkownik powinien móc wybrać wartość progu.</a:t>
            </a:r>
          </a:p>
          <a:p>
            <a:pPr algn="just">
              <a:buFont typeface="Wingdings" panose="05000000000000000000" pitchFamily="2" charset="2"/>
              <a:buChar char="Ø"/>
            </a:pPr>
            <a:r>
              <a:rPr lang="pl-PL" sz="2000" b="1" dirty="0">
                <a:latin typeface="Times New Roman" panose="02020603050405020304" pitchFamily="18" charset="0"/>
                <a:cs typeface="Times New Roman" panose="02020603050405020304" pitchFamily="18" charset="0"/>
              </a:rPr>
              <a:t>Zadanie drugie: </a:t>
            </a:r>
            <a:r>
              <a:rPr lang="pl-PL" sz="2000" dirty="0">
                <a:latin typeface="Times New Roman" panose="02020603050405020304" pitchFamily="18" charset="0"/>
                <a:cs typeface="Times New Roman" panose="02020603050405020304" pitchFamily="18" charset="0"/>
              </a:rPr>
              <a:t>Automatyczne wyznaczanie progu – próg powinien być wyznaczany na mocy metody </a:t>
            </a:r>
            <a:r>
              <a:rPr lang="pl-PL" sz="2000" dirty="0" err="1">
                <a:latin typeface="Times New Roman" panose="02020603050405020304" pitchFamily="18" charset="0"/>
                <a:cs typeface="Times New Roman" panose="02020603050405020304" pitchFamily="18" charset="0"/>
              </a:rPr>
              <a:t>Otsu</a:t>
            </a:r>
            <a:r>
              <a:rPr lang="pl-PL"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pl-PL" sz="2000" b="1" dirty="0">
                <a:latin typeface="Times New Roman" panose="02020603050405020304" pitchFamily="18" charset="0"/>
                <a:cs typeface="Times New Roman" panose="02020603050405020304" pitchFamily="18" charset="0"/>
              </a:rPr>
              <a:t>Zadanie trzecie: </a:t>
            </a:r>
            <a:r>
              <a:rPr lang="pl-PL" sz="2000" dirty="0">
                <a:latin typeface="Times New Roman" panose="02020603050405020304" pitchFamily="18" charset="0"/>
                <a:cs typeface="Times New Roman" panose="02020603050405020304" pitchFamily="18" charset="0"/>
              </a:rPr>
              <a:t>Binaryzacja lokalna – wykorzystująca metodę </a:t>
            </a:r>
            <a:r>
              <a:rPr lang="pl-PL" sz="2000" dirty="0" err="1">
                <a:latin typeface="Times New Roman" panose="02020603050405020304" pitchFamily="18" charset="0"/>
                <a:cs typeface="Times New Roman" panose="02020603050405020304" pitchFamily="18" charset="0"/>
              </a:rPr>
              <a:t>Niblacka</a:t>
            </a:r>
            <a:r>
              <a:rPr lang="pl-PL" sz="2000" dirty="0">
                <a:latin typeface="Times New Roman" panose="02020603050405020304" pitchFamily="18" charset="0"/>
                <a:cs typeface="Times New Roman" panose="02020603050405020304" pitchFamily="18" charset="0"/>
              </a:rPr>
              <a:t>. Użytkownik powinien móc wybrać rozmiar okna oraz wartość </a:t>
            </a:r>
            <a:r>
              <a:rPr lang="pl-PL" sz="2000">
                <a:latin typeface="Times New Roman" panose="02020603050405020304" pitchFamily="18" charset="0"/>
                <a:cs typeface="Times New Roman" panose="02020603050405020304" pitchFamily="18" charset="0"/>
              </a:rPr>
              <a:t>parametru progowania. </a:t>
            </a:r>
            <a:endParaRPr lang="pl-P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87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AB3F3B2D-4EE2-45CF-9573-C7B8E116C4BA}"/>
              </a:ext>
            </a:extLst>
          </p:cNvPr>
          <p:cNvSpPr>
            <a:spLocks noGrp="1"/>
          </p:cNvSpPr>
          <p:nvPr>
            <p:ph type="title"/>
          </p:nvPr>
        </p:nvSpPr>
        <p:spPr>
          <a:xfrm>
            <a:off x="838200" y="2803946"/>
            <a:ext cx="10515600" cy="1250108"/>
          </a:xfrm>
        </p:spPr>
        <p:txBody>
          <a:bodyPr>
            <a:normAutofit/>
          </a:bodyPr>
          <a:lstStyle/>
          <a:p>
            <a:pPr algn="ctr"/>
            <a:r>
              <a:rPr lang="pl-PL" sz="7200" dirty="0">
                <a:latin typeface="Times New Roman" panose="02020603050405020304" pitchFamily="18" charset="0"/>
                <a:cs typeface="Times New Roman" panose="02020603050405020304" pitchFamily="18" charset="0"/>
              </a:rPr>
              <a:t>DZIĘKUJĘ ZA UWAGĘ</a:t>
            </a:r>
          </a:p>
        </p:txBody>
      </p:sp>
      <p:sp>
        <p:nvSpPr>
          <p:cNvPr id="4" name="Symbol zastępczy stopki 3">
            <a:extLst>
              <a:ext uri="{FF2B5EF4-FFF2-40B4-BE49-F238E27FC236}">
                <a16:creationId xmlns:a16="http://schemas.microsoft.com/office/drawing/2014/main" id="{A046DB08-ADDC-4783-BBFB-48F9BE766D0F}"/>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9F1750D7-B792-4ED0-9881-71FCACBE68CA}"/>
              </a:ext>
            </a:extLst>
          </p:cNvPr>
          <p:cNvSpPr>
            <a:spLocks noGrp="1"/>
          </p:cNvSpPr>
          <p:nvPr>
            <p:ph type="sldNum" sz="quarter" idx="12"/>
          </p:nvPr>
        </p:nvSpPr>
        <p:spPr/>
        <p:txBody>
          <a:bodyPr/>
          <a:lstStyle/>
          <a:p>
            <a:fld id="{750D77BB-D80B-466A-A4FB-D9F5C5EFF53C}" type="slidenum">
              <a:rPr lang="pl-PL" smtClean="0"/>
              <a:t>15</a:t>
            </a:fld>
            <a:endParaRPr lang="pl-PL"/>
          </a:p>
        </p:txBody>
      </p:sp>
    </p:spTree>
    <p:extLst>
      <p:ext uri="{BB962C8B-B14F-4D97-AF65-F5344CB8AC3E}">
        <p14:creationId xmlns:p14="http://schemas.microsoft.com/office/powerpoint/2010/main" val="291032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Agenda</a:t>
            </a:r>
          </a:p>
        </p:txBody>
      </p:sp>
      <p:sp>
        <p:nvSpPr>
          <p:cNvPr id="3" name="Symbol zastępczy zawartości 2">
            <a:extLst>
              <a:ext uri="{FF2B5EF4-FFF2-40B4-BE49-F238E27FC236}">
                <a16:creationId xmlns:a16="http://schemas.microsoft.com/office/drawing/2014/main" id="{5E143A82-B4A9-4242-916E-37E8D948CA9A}"/>
              </a:ext>
            </a:extLst>
          </p:cNvPr>
          <p:cNvSpPr>
            <a:spLocks noGrp="1"/>
          </p:cNvSpPr>
          <p:nvPr>
            <p:ph idx="1"/>
          </p:nvPr>
        </p:nvSpPr>
        <p:spPr>
          <a:xfrm>
            <a:off x="838200" y="2083777"/>
            <a:ext cx="10515600" cy="2279871"/>
          </a:xfrm>
        </p:spPr>
        <p:txBody>
          <a:bodyPr>
            <a:normAutofit/>
          </a:bodyPr>
          <a:lstStyle/>
          <a:p>
            <a:pPr>
              <a:buFont typeface="Wingdings" panose="05000000000000000000" pitchFamily="2" charset="2"/>
              <a:buChar char="ü"/>
            </a:pPr>
            <a:r>
              <a:rPr lang="pl-PL" sz="2400" dirty="0">
                <a:latin typeface="Times New Roman" panose="02020603050405020304" pitchFamily="18" charset="0"/>
                <a:cs typeface="Times New Roman" panose="02020603050405020304" pitchFamily="18" charset="0"/>
              </a:rPr>
              <a:t> Skala szarości</a:t>
            </a:r>
          </a:p>
          <a:p>
            <a:pPr>
              <a:buFont typeface="Wingdings" panose="05000000000000000000" pitchFamily="2" charset="2"/>
              <a:buChar char="ü"/>
            </a:pPr>
            <a:r>
              <a:rPr lang="pl-PL" sz="2400" dirty="0">
                <a:latin typeface="Times New Roman" panose="02020603050405020304" pitchFamily="18" charset="0"/>
                <a:cs typeface="Times New Roman" panose="02020603050405020304" pitchFamily="18" charset="0"/>
              </a:rPr>
              <a:t> Binaryzacja</a:t>
            </a:r>
          </a:p>
          <a:p>
            <a:pPr>
              <a:buFont typeface="Wingdings" panose="05000000000000000000" pitchFamily="2" charset="2"/>
              <a:buChar char="ü"/>
            </a:pPr>
            <a:r>
              <a:rPr lang="pl-PL" sz="2400" dirty="0">
                <a:latin typeface="Times New Roman" panose="02020603050405020304" pitchFamily="18" charset="0"/>
                <a:cs typeface="Times New Roman" panose="02020603050405020304" pitchFamily="18" charset="0"/>
              </a:rPr>
              <a:t> Binaryzacja lokalna i globalna.</a:t>
            </a:r>
          </a:p>
          <a:p>
            <a:pPr>
              <a:buFont typeface="Wingdings" panose="05000000000000000000" pitchFamily="2" charset="2"/>
              <a:buChar char="ü"/>
            </a:pPr>
            <a:r>
              <a:rPr lang="pl-PL" sz="2400" dirty="0">
                <a:latin typeface="Times New Roman" panose="02020603050405020304" pitchFamily="18" charset="0"/>
                <a:cs typeface="Times New Roman" panose="02020603050405020304" pitchFamily="18" charset="0"/>
              </a:rPr>
              <a:t> Binaryzacja manualna. Binaryzacja </a:t>
            </a:r>
            <a:r>
              <a:rPr lang="pl-PL" sz="2400" dirty="0" err="1">
                <a:latin typeface="Times New Roman" panose="02020603050405020304" pitchFamily="18" charset="0"/>
                <a:cs typeface="Times New Roman" panose="02020603050405020304" pitchFamily="18" charset="0"/>
              </a:rPr>
              <a:t>Otsu</a:t>
            </a:r>
            <a:endParaRPr lang="pl-PL"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pl-PL" sz="2400" dirty="0">
                <a:latin typeface="Times New Roman" panose="02020603050405020304" pitchFamily="18" charset="0"/>
                <a:cs typeface="Times New Roman" panose="02020603050405020304" pitchFamily="18" charset="0"/>
              </a:rPr>
              <a:t> Binaryzacja z wykorzystaniem metody </a:t>
            </a:r>
            <a:r>
              <a:rPr lang="pl-PL" sz="2400" dirty="0" err="1">
                <a:latin typeface="Times New Roman" panose="02020603050405020304" pitchFamily="18" charset="0"/>
                <a:cs typeface="Times New Roman" panose="02020603050405020304" pitchFamily="18" charset="0"/>
              </a:rPr>
              <a:t>Niblacka</a:t>
            </a:r>
            <a:endParaRPr lang="pl-PL" sz="2400" dirty="0">
              <a:latin typeface="Times New Roman" panose="02020603050405020304" pitchFamily="18" charset="0"/>
              <a:cs typeface="Times New Roman" panose="02020603050405020304" pitchFamily="18" charset="0"/>
            </a:endParaRP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2</a:t>
            </a:fld>
            <a:endParaRPr lang="pl-PL"/>
          </a:p>
        </p:txBody>
      </p:sp>
    </p:spTree>
    <p:extLst>
      <p:ext uri="{BB962C8B-B14F-4D97-AF65-F5344CB8AC3E}">
        <p14:creationId xmlns:p14="http://schemas.microsoft.com/office/powerpoint/2010/main" val="121541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Skala szarości</a:t>
            </a:r>
          </a:p>
        </p:txBody>
      </p:sp>
      <p:sp>
        <p:nvSpPr>
          <p:cNvPr id="3" name="Symbol zastępczy zawartości 2">
            <a:extLst>
              <a:ext uri="{FF2B5EF4-FFF2-40B4-BE49-F238E27FC236}">
                <a16:creationId xmlns:a16="http://schemas.microsoft.com/office/drawing/2014/main" id="{5E143A82-B4A9-4242-916E-37E8D948CA9A}"/>
              </a:ext>
            </a:extLst>
          </p:cNvPr>
          <p:cNvSpPr>
            <a:spLocks noGrp="1"/>
          </p:cNvSpPr>
          <p:nvPr>
            <p:ph idx="1"/>
          </p:nvPr>
        </p:nvSpPr>
        <p:spPr>
          <a:xfrm>
            <a:off x="838200" y="1690688"/>
            <a:ext cx="10515600" cy="4402201"/>
          </a:xfrm>
        </p:spPr>
        <p:txBody>
          <a:bodyPr>
            <a:normAutofit/>
          </a:bodyPr>
          <a:lstStyle/>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Jest to określenie sposobu reprezentacji kolorów w obrazach rastrowych.</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Skala szarości nazywana jest inaczej trybem monochromatycznym. Poza kolorem białym oraz czarnym występuje na obrazie cała gama jasności pośrednich.</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Najprostszym sposobem jest ustawienie dokładnie tej samej wartości na wszystkich trzech kanałach RGB.</a:t>
            </a: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r>
              <a:rPr lang="pl-PL" sz="2000" dirty="0" err="1">
                <a:latin typeface="Consolas" panose="020B0609020204030204" pitchFamily="49" charset="0"/>
                <a:cs typeface="Consolas" panose="020B0609020204030204" pitchFamily="49" charset="0"/>
              </a:rPr>
              <a:t>Color</a:t>
            </a:r>
            <a:r>
              <a:rPr lang="pl-PL" sz="2000" dirty="0">
                <a:latin typeface="Consolas" panose="020B0609020204030204" pitchFamily="49" charset="0"/>
                <a:cs typeface="Consolas" panose="020B0609020204030204" pitchFamily="49" charset="0"/>
              </a:rPr>
              <a:t> c = </a:t>
            </a:r>
            <a:r>
              <a:rPr lang="pl-PL" sz="2000" dirty="0" err="1">
                <a:latin typeface="Consolas" panose="020B0609020204030204" pitchFamily="49" charset="0"/>
                <a:cs typeface="Consolas" panose="020B0609020204030204" pitchFamily="49" charset="0"/>
              </a:rPr>
              <a:t>new</a:t>
            </a:r>
            <a:r>
              <a:rPr lang="pl-PL" sz="2000" dirty="0">
                <a:latin typeface="Consolas" panose="020B0609020204030204" pitchFamily="49" charset="0"/>
                <a:cs typeface="Consolas" panose="020B0609020204030204" pitchFamily="49" charset="0"/>
              </a:rPr>
              <a:t> </a:t>
            </a:r>
            <a:r>
              <a:rPr lang="pl-PL" sz="2000" dirty="0" err="1">
                <a:latin typeface="Consolas" panose="020B0609020204030204" pitchFamily="49" charset="0"/>
                <a:cs typeface="Consolas" panose="020B0609020204030204" pitchFamily="49" charset="0"/>
              </a:rPr>
              <a:t>Color</a:t>
            </a:r>
            <a:r>
              <a:rPr lang="pl-PL" sz="2000" dirty="0">
                <a:latin typeface="Consolas" panose="020B0609020204030204" pitchFamily="49" charset="0"/>
                <a:cs typeface="Consolas" panose="020B0609020204030204" pitchFamily="49" charset="0"/>
              </a:rPr>
              <a:t>(</a:t>
            </a:r>
            <a:r>
              <a:rPr lang="pl-PL" sz="2000" dirty="0" err="1">
                <a:latin typeface="Consolas" panose="020B0609020204030204" pitchFamily="49" charset="0"/>
                <a:cs typeface="Consolas" panose="020B0609020204030204" pitchFamily="49" charset="0"/>
              </a:rPr>
              <a:t>img.getRGB</a:t>
            </a:r>
            <a:r>
              <a:rPr lang="pl-PL" sz="2000" dirty="0">
                <a:latin typeface="Consolas" panose="020B0609020204030204" pitchFamily="49" charset="0"/>
                <a:cs typeface="Consolas" panose="020B0609020204030204" pitchFamily="49" charset="0"/>
              </a:rPr>
              <a:t>(w, h));</a:t>
            </a:r>
          </a:p>
          <a:p>
            <a:pPr marL="0" indent="0" algn="just">
              <a:buNone/>
            </a:pPr>
            <a:r>
              <a:rPr lang="pl-PL" sz="2000" dirty="0" err="1">
                <a:latin typeface="Consolas" panose="020B0609020204030204" pitchFamily="49" charset="0"/>
                <a:cs typeface="Consolas" panose="020B0609020204030204" pitchFamily="49" charset="0"/>
              </a:rPr>
              <a:t>int</a:t>
            </a:r>
            <a:r>
              <a:rPr lang="pl-PL" sz="2000" dirty="0">
                <a:latin typeface="Consolas" panose="020B0609020204030204" pitchFamily="49" charset="0"/>
                <a:cs typeface="Consolas" panose="020B0609020204030204" pitchFamily="49" charset="0"/>
              </a:rPr>
              <a:t> red = </a:t>
            </a:r>
            <a:r>
              <a:rPr lang="pl-PL" sz="2000" dirty="0" err="1">
                <a:latin typeface="Consolas" panose="020B0609020204030204" pitchFamily="49" charset="0"/>
                <a:cs typeface="Consolas" panose="020B0609020204030204" pitchFamily="49" charset="0"/>
              </a:rPr>
              <a:t>c.getRed</a:t>
            </a:r>
            <a:r>
              <a:rPr lang="pl-PL" sz="2000" dirty="0">
                <a:latin typeface="Consolas" panose="020B0609020204030204" pitchFamily="49" charset="0"/>
                <a:cs typeface="Consolas" panose="020B0609020204030204" pitchFamily="49" charset="0"/>
              </a:rPr>
              <a:t>();</a:t>
            </a:r>
          </a:p>
          <a:p>
            <a:pPr marL="0" indent="0" algn="just">
              <a:buNone/>
            </a:pPr>
            <a:r>
              <a:rPr lang="pl-PL" sz="2000" dirty="0" err="1">
                <a:latin typeface="Consolas" panose="020B0609020204030204" pitchFamily="49" charset="0"/>
                <a:cs typeface="Consolas" panose="020B0609020204030204" pitchFamily="49" charset="0"/>
              </a:rPr>
              <a:t>img.setRGB</a:t>
            </a:r>
            <a:r>
              <a:rPr lang="pl-PL" sz="2000" dirty="0">
                <a:latin typeface="Consolas" panose="020B0609020204030204" pitchFamily="49" charset="0"/>
                <a:cs typeface="Consolas" panose="020B0609020204030204" pitchFamily="49" charset="0"/>
              </a:rPr>
              <a:t>(w, h, </a:t>
            </a:r>
            <a:r>
              <a:rPr lang="pl-PL" sz="2000" dirty="0" err="1">
                <a:latin typeface="Consolas" panose="020B0609020204030204" pitchFamily="49" charset="0"/>
                <a:cs typeface="Consolas" panose="020B0609020204030204" pitchFamily="49" charset="0"/>
              </a:rPr>
              <a:t>new</a:t>
            </a:r>
            <a:r>
              <a:rPr lang="pl-PL" sz="2000" dirty="0">
                <a:latin typeface="Consolas" panose="020B0609020204030204" pitchFamily="49" charset="0"/>
                <a:cs typeface="Consolas" panose="020B0609020204030204" pitchFamily="49" charset="0"/>
              </a:rPr>
              <a:t> </a:t>
            </a:r>
            <a:r>
              <a:rPr lang="pl-PL" sz="2000" dirty="0" err="1">
                <a:latin typeface="Consolas" panose="020B0609020204030204" pitchFamily="49" charset="0"/>
                <a:cs typeface="Consolas" panose="020B0609020204030204" pitchFamily="49" charset="0"/>
              </a:rPr>
              <a:t>Color</a:t>
            </a:r>
            <a:r>
              <a:rPr lang="pl-PL" sz="2000" dirty="0">
                <a:latin typeface="Consolas" panose="020B0609020204030204" pitchFamily="49" charset="0"/>
                <a:cs typeface="Consolas" panose="020B0609020204030204" pitchFamily="49" charset="0"/>
              </a:rPr>
              <a:t>(red, red, red).</a:t>
            </a:r>
            <a:r>
              <a:rPr lang="pl-PL" sz="2000" dirty="0" err="1">
                <a:latin typeface="Consolas" panose="020B0609020204030204" pitchFamily="49" charset="0"/>
                <a:cs typeface="Consolas" panose="020B0609020204030204" pitchFamily="49" charset="0"/>
              </a:rPr>
              <a:t>getRGB</a:t>
            </a:r>
            <a:r>
              <a:rPr lang="pl-PL" sz="2000" dirty="0">
                <a:latin typeface="Consolas" panose="020B0609020204030204" pitchFamily="49" charset="0"/>
                <a:cs typeface="Consolas" panose="020B0609020204030204" pitchFamily="49" charset="0"/>
              </a:rPr>
              <a:t>());</a:t>
            </a: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3</a:t>
            </a:fld>
            <a:endParaRPr lang="pl-PL"/>
          </a:p>
        </p:txBody>
      </p:sp>
    </p:spTree>
    <p:extLst>
      <p:ext uri="{BB962C8B-B14F-4D97-AF65-F5344CB8AC3E}">
        <p14:creationId xmlns:p14="http://schemas.microsoft.com/office/powerpoint/2010/main" val="415293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Skala szarości</a:t>
            </a:r>
          </a:p>
        </p:txBody>
      </p:sp>
      <p:pic>
        <p:nvPicPr>
          <p:cNvPr id="7" name="Symbol zastępczy zawartości 6">
            <a:extLst>
              <a:ext uri="{FF2B5EF4-FFF2-40B4-BE49-F238E27FC236}">
                <a16:creationId xmlns:a16="http://schemas.microsoft.com/office/drawing/2014/main" id="{F57D6161-4852-4642-939A-685EEE988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311" y="1690688"/>
            <a:ext cx="6139378" cy="4402137"/>
          </a:xfrm>
        </p:spPr>
      </p:pic>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4</a:t>
            </a:fld>
            <a:endParaRPr lang="pl-PL"/>
          </a:p>
        </p:txBody>
      </p:sp>
    </p:spTree>
    <p:extLst>
      <p:ext uri="{BB962C8B-B14F-4D97-AF65-F5344CB8AC3E}">
        <p14:creationId xmlns:p14="http://schemas.microsoft.com/office/powerpoint/2010/main" val="75074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a:t>
            </a:r>
          </a:p>
        </p:txBody>
      </p:sp>
      <p:sp>
        <p:nvSpPr>
          <p:cNvPr id="3" name="Symbol zastępczy zawartości 2">
            <a:extLst>
              <a:ext uri="{FF2B5EF4-FFF2-40B4-BE49-F238E27FC236}">
                <a16:creationId xmlns:a16="http://schemas.microsoft.com/office/drawing/2014/main" id="{5E143A82-B4A9-4242-916E-37E8D948CA9A}"/>
              </a:ext>
            </a:extLst>
          </p:cNvPr>
          <p:cNvSpPr>
            <a:spLocks noGrp="1"/>
          </p:cNvSpPr>
          <p:nvPr>
            <p:ph idx="1"/>
          </p:nvPr>
        </p:nvSpPr>
        <p:spPr>
          <a:xfrm>
            <a:off x="838200" y="1690688"/>
            <a:ext cx="10515600" cy="4402201"/>
          </a:xfrm>
        </p:spPr>
        <p:txBody>
          <a:bodyPr>
            <a:normAutofit/>
          </a:bodyPr>
          <a:lstStyle/>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Na wejściu dysponujemy pewnym obrazem kolorowym. Jednakże taka jego reprezentacja zawiera zbyt dużo informacji. Zależy nam na tym aby zaprezentować obraz w dwóch kolorach – czarnym oraz białym, które będą odpowiednio odpowiedzialne za obiekt i tło.</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Taki obraz, który zawiera tylko i wyłącznie dwa kolory (czarny + biały) nazywamy obrazem </a:t>
            </a:r>
            <a:r>
              <a:rPr lang="pl-PL" sz="2000" dirty="0" err="1">
                <a:latin typeface="Times New Roman" panose="02020603050405020304" pitchFamily="18" charset="0"/>
                <a:cs typeface="Times New Roman" panose="02020603050405020304" pitchFamily="18" charset="0"/>
              </a:rPr>
              <a:t>zbinaryzowanym</a:t>
            </a:r>
            <a:r>
              <a:rPr lang="pl-PL" sz="2000" dirty="0">
                <a:latin typeface="Times New Roman" panose="02020603050405020304" pitchFamily="18" charset="0"/>
                <a:cs typeface="Times New Roman" panose="02020603050405020304" pitchFamily="18" charset="0"/>
              </a:rPr>
              <a:t>. Kolor każdego piksela takiego obrazu jest zapisywany z wykorzystaniem pojedynczego bitu. </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Istnieją dwa rodzaje binaryzacji – globalna oraz lokalna.</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Najczęstszym sposobem w jaki obraz jest zamieniany do postaci zawierającej dwa kolory jest progowanie.</a:t>
            </a: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5</a:t>
            </a:fld>
            <a:endParaRPr lang="pl-PL"/>
          </a:p>
        </p:txBody>
      </p:sp>
    </p:spTree>
    <p:extLst>
      <p:ext uri="{BB962C8B-B14F-4D97-AF65-F5344CB8AC3E}">
        <p14:creationId xmlns:p14="http://schemas.microsoft.com/office/powerpoint/2010/main" val="391591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lokalna i globalna</a:t>
            </a:r>
          </a:p>
        </p:txBody>
      </p:sp>
      <p:sp>
        <p:nvSpPr>
          <p:cNvPr id="3" name="Symbol zastępczy zawartości 2">
            <a:extLst>
              <a:ext uri="{FF2B5EF4-FFF2-40B4-BE49-F238E27FC236}">
                <a16:creationId xmlns:a16="http://schemas.microsoft.com/office/drawing/2014/main" id="{5E143A82-B4A9-4242-916E-37E8D948CA9A}"/>
              </a:ext>
            </a:extLst>
          </p:cNvPr>
          <p:cNvSpPr>
            <a:spLocks noGrp="1"/>
          </p:cNvSpPr>
          <p:nvPr>
            <p:ph idx="1"/>
          </p:nvPr>
        </p:nvSpPr>
        <p:spPr>
          <a:xfrm>
            <a:off x="838200" y="1690688"/>
            <a:ext cx="10515600" cy="4402201"/>
          </a:xfrm>
        </p:spPr>
        <p:txBody>
          <a:bodyPr>
            <a:normAutofit/>
          </a:bodyPr>
          <a:lstStyle/>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W przypadku binaryzacji globalnej, celem algorytmu jest ustalenie jednego progu dla wszystkich pikseli obrazu. </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Binaryzacja lokalna polega natomiast na ustaleniu lokalnego progu dla każdego piksela na podstawie jego sąsiedztwa czy też kontekstu.</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Ogólnie każdą metodą progowania globalnego można zastosować w wersji quasi-lokalnej. Oznacza to, że cały obraz zostanie podzielony na </a:t>
            </a:r>
            <a:r>
              <a:rPr lang="pl-PL" sz="2000" dirty="0" err="1">
                <a:latin typeface="Times New Roman" panose="02020603050405020304" pitchFamily="18" charset="0"/>
                <a:cs typeface="Times New Roman" panose="02020603050405020304" pitchFamily="18" charset="0"/>
              </a:rPr>
              <a:t>podobrazy</a:t>
            </a:r>
            <a:r>
              <a:rPr lang="pl-PL" sz="2000" dirty="0">
                <a:latin typeface="Times New Roman" panose="02020603050405020304" pitchFamily="18" charset="0"/>
                <a:cs typeface="Times New Roman" panose="02020603050405020304" pitchFamily="18" charset="0"/>
              </a:rPr>
              <a:t> (bloki o pewnym ustalonym rozmiarze) i na każdym z nich zostanie zastosowane progowanie globalne. Zaletą takiego rozwiązania jest prostota, natomiast wadą jest złożoność czasowa.</a:t>
            </a: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6</a:t>
            </a:fld>
            <a:endParaRPr lang="pl-PL"/>
          </a:p>
        </p:txBody>
      </p:sp>
    </p:spTree>
    <p:extLst>
      <p:ext uri="{BB962C8B-B14F-4D97-AF65-F5344CB8AC3E}">
        <p14:creationId xmlns:p14="http://schemas.microsoft.com/office/powerpoint/2010/main" val="3975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manualna</a:t>
            </a:r>
          </a:p>
        </p:txBody>
      </p:sp>
      <p:sp>
        <p:nvSpPr>
          <p:cNvPr id="3" name="Symbol zastępczy zawartości 2">
            <a:extLst>
              <a:ext uri="{FF2B5EF4-FFF2-40B4-BE49-F238E27FC236}">
                <a16:creationId xmlns:a16="http://schemas.microsoft.com/office/drawing/2014/main" id="{5E143A82-B4A9-4242-916E-37E8D948CA9A}"/>
              </a:ext>
            </a:extLst>
          </p:cNvPr>
          <p:cNvSpPr>
            <a:spLocks noGrp="1"/>
          </p:cNvSpPr>
          <p:nvPr>
            <p:ph idx="1"/>
          </p:nvPr>
        </p:nvSpPr>
        <p:spPr>
          <a:xfrm>
            <a:off x="838200" y="1690688"/>
            <a:ext cx="10515600" cy="4402201"/>
          </a:xfrm>
        </p:spPr>
        <p:txBody>
          <a:bodyPr>
            <a:normAutofit/>
          </a:bodyPr>
          <a:lstStyle/>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Binaryzacja manualna polega na ręcznym dostosowaniu progu na obrazie. Nie wymagana jest implementacja żadnych algorytmów automatycznie przetwarzających dane na obrazie. </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Jeżeli wartość piksela (dla obrazów w skali szarości jest to wartość pojedynczego kanału) przekracza pewną wartość progową wtedy uznajemy, że na nowym obrazie dany piksel powinien być koloru czarnego, w przeciwnym przypadku jest to kolor biały.</a:t>
            </a:r>
          </a:p>
          <a:p>
            <a:pPr marL="0" indent="0" algn="just">
              <a:buNone/>
            </a:pPr>
            <a:endParaRPr lang="pl-PL" sz="2000" dirty="0">
              <a:latin typeface="Times New Roman" panose="02020603050405020304" pitchFamily="18" charset="0"/>
              <a:cs typeface="Times New Roman" panose="02020603050405020304" pitchFamily="18" charset="0"/>
            </a:endParaRPr>
          </a:p>
          <a:p>
            <a:pPr marL="0" indent="0" algn="just">
              <a:buNone/>
            </a:pPr>
            <a:r>
              <a:rPr lang="pl-PL" sz="1800" dirty="0" err="1">
                <a:latin typeface="Consolas" panose="020B0609020204030204" pitchFamily="49" charset="0"/>
                <a:cs typeface="Consolas" panose="020B0609020204030204" pitchFamily="49" charset="0"/>
              </a:rPr>
              <a:t>Color</a:t>
            </a:r>
            <a:r>
              <a:rPr lang="pl-PL" sz="1800" dirty="0">
                <a:latin typeface="Consolas" panose="020B0609020204030204" pitchFamily="49" charset="0"/>
                <a:cs typeface="Consolas" panose="020B0609020204030204" pitchFamily="49" charset="0"/>
              </a:rPr>
              <a:t> c = </a:t>
            </a:r>
            <a:r>
              <a:rPr lang="pl-PL" sz="1800" dirty="0" err="1">
                <a:latin typeface="Consolas" panose="020B0609020204030204" pitchFamily="49" charset="0"/>
                <a:cs typeface="Consolas" panose="020B0609020204030204" pitchFamily="49" charset="0"/>
              </a:rPr>
              <a:t>new</a:t>
            </a:r>
            <a:r>
              <a:rPr lang="pl-PL" sz="1800" dirty="0">
                <a:latin typeface="Consolas" panose="020B0609020204030204" pitchFamily="49" charset="0"/>
                <a:cs typeface="Consolas" panose="020B0609020204030204" pitchFamily="49" charset="0"/>
              </a:rPr>
              <a:t> </a:t>
            </a:r>
            <a:r>
              <a:rPr lang="pl-PL" sz="1800" dirty="0" err="1">
                <a:latin typeface="Consolas" panose="020B0609020204030204" pitchFamily="49" charset="0"/>
                <a:cs typeface="Consolas" panose="020B0609020204030204" pitchFamily="49" charset="0"/>
              </a:rPr>
              <a:t>Color</a:t>
            </a:r>
            <a:r>
              <a:rPr lang="pl-PL" sz="1800" dirty="0">
                <a:latin typeface="Consolas" panose="020B0609020204030204" pitchFamily="49" charset="0"/>
                <a:cs typeface="Consolas" panose="020B0609020204030204" pitchFamily="49" charset="0"/>
              </a:rPr>
              <a:t>(</a:t>
            </a:r>
            <a:r>
              <a:rPr lang="pl-PL" sz="1800" dirty="0" err="1">
                <a:latin typeface="Consolas" panose="020B0609020204030204" pitchFamily="49" charset="0"/>
                <a:cs typeface="Consolas" panose="020B0609020204030204" pitchFamily="49" charset="0"/>
              </a:rPr>
              <a:t>img.getRGB</a:t>
            </a:r>
            <a:r>
              <a:rPr lang="pl-PL" sz="1800" dirty="0">
                <a:latin typeface="Consolas" panose="020B0609020204030204" pitchFamily="49" charset="0"/>
                <a:cs typeface="Consolas" panose="020B0609020204030204" pitchFamily="49" charset="0"/>
              </a:rPr>
              <a:t>(w, h));</a:t>
            </a:r>
          </a:p>
          <a:p>
            <a:pPr marL="0" indent="0" algn="just">
              <a:buNone/>
            </a:pPr>
            <a:r>
              <a:rPr lang="pl-PL" sz="1800" dirty="0" err="1">
                <a:latin typeface="Consolas" panose="020B0609020204030204" pitchFamily="49" charset="0"/>
                <a:cs typeface="Consolas" panose="020B0609020204030204" pitchFamily="49" charset="0"/>
              </a:rPr>
              <a:t>int</a:t>
            </a:r>
            <a:r>
              <a:rPr lang="pl-PL" sz="1800" dirty="0">
                <a:latin typeface="Consolas" panose="020B0609020204030204" pitchFamily="49" charset="0"/>
                <a:cs typeface="Consolas" panose="020B0609020204030204" pitchFamily="49" charset="0"/>
              </a:rPr>
              <a:t> red = </a:t>
            </a:r>
            <a:r>
              <a:rPr lang="pl-PL" sz="1800" dirty="0" err="1">
                <a:latin typeface="Consolas" panose="020B0609020204030204" pitchFamily="49" charset="0"/>
                <a:cs typeface="Consolas" panose="020B0609020204030204" pitchFamily="49" charset="0"/>
              </a:rPr>
              <a:t>c.getRed</a:t>
            </a:r>
            <a:r>
              <a:rPr lang="pl-PL" sz="1800" dirty="0">
                <a:latin typeface="Consolas" panose="020B0609020204030204" pitchFamily="49" charset="0"/>
                <a:cs typeface="Consolas" panose="020B0609020204030204" pitchFamily="49" charset="0"/>
              </a:rPr>
              <a:t>();</a:t>
            </a:r>
          </a:p>
          <a:p>
            <a:pPr marL="0" indent="0" algn="just">
              <a:buNone/>
            </a:pPr>
            <a:r>
              <a:rPr lang="pl-PL" sz="1800" dirty="0" err="1">
                <a:latin typeface="Consolas" panose="020B0609020204030204" pitchFamily="49" charset="0"/>
                <a:cs typeface="Consolas" panose="020B0609020204030204" pitchFamily="49" charset="0"/>
              </a:rPr>
              <a:t>img.setRGB</a:t>
            </a:r>
            <a:r>
              <a:rPr lang="pl-PL" sz="1800" dirty="0">
                <a:latin typeface="Consolas" panose="020B0609020204030204" pitchFamily="49" charset="0"/>
                <a:cs typeface="Consolas" panose="020B0609020204030204" pitchFamily="49" charset="0"/>
              </a:rPr>
              <a:t>(w, h, red &gt; </a:t>
            </a:r>
            <a:r>
              <a:rPr lang="pl-PL" sz="1800" dirty="0" err="1">
                <a:latin typeface="Consolas" panose="020B0609020204030204" pitchFamily="49" charset="0"/>
                <a:cs typeface="Consolas" panose="020B0609020204030204" pitchFamily="49" charset="0"/>
              </a:rPr>
              <a:t>threshold</a:t>
            </a:r>
            <a:r>
              <a:rPr lang="pl-PL" sz="1800" dirty="0">
                <a:latin typeface="Consolas" panose="020B0609020204030204" pitchFamily="49" charset="0"/>
                <a:cs typeface="Consolas" panose="020B0609020204030204" pitchFamily="49" charset="0"/>
              </a:rPr>
              <a:t> ? </a:t>
            </a:r>
            <a:r>
              <a:rPr lang="pl-PL" sz="1800" dirty="0" err="1">
                <a:latin typeface="Consolas" panose="020B0609020204030204" pitchFamily="49" charset="0"/>
                <a:cs typeface="Consolas" panose="020B0609020204030204" pitchFamily="49" charset="0"/>
              </a:rPr>
              <a:t>Color.BLACK.getRGB</a:t>
            </a:r>
            <a:r>
              <a:rPr lang="pl-PL" sz="1800" dirty="0">
                <a:latin typeface="Consolas" panose="020B0609020204030204" pitchFamily="49" charset="0"/>
                <a:cs typeface="Consolas" panose="020B0609020204030204" pitchFamily="49" charset="0"/>
              </a:rPr>
              <a:t>() : </a:t>
            </a:r>
            <a:r>
              <a:rPr lang="pl-PL" sz="1800" dirty="0" err="1">
                <a:latin typeface="Consolas" panose="020B0609020204030204" pitchFamily="49" charset="0"/>
                <a:cs typeface="Consolas" panose="020B0609020204030204" pitchFamily="49" charset="0"/>
              </a:rPr>
              <a:t>Color.WHITE.getRGB</a:t>
            </a:r>
            <a:r>
              <a:rPr lang="pl-PL" sz="1800" dirty="0">
                <a:latin typeface="Consolas" panose="020B0609020204030204" pitchFamily="49" charset="0"/>
                <a:cs typeface="Consolas" panose="020B0609020204030204" pitchFamily="49" charset="0"/>
              </a:rPr>
              <a:t>());</a:t>
            </a: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7</a:t>
            </a:fld>
            <a:endParaRPr lang="pl-PL"/>
          </a:p>
        </p:txBody>
      </p:sp>
    </p:spTree>
    <p:extLst>
      <p:ext uri="{BB962C8B-B14F-4D97-AF65-F5344CB8AC3E}">
        <p14:creationId xmlns:p14="http://schemas.microsoft.com/office/powerpoint/2010/main" val="17527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manualna</a:t>
            </a:r>
          </a:p>
        </p:txBody>
      </p:sp>
      <p:pic>
        <p:nvPicPr>
          <p:cNvPr id="6" name="Symbol zastępczy zawartości 5">
            <a:extLst>
              <a:ext uri="{FF2B5EF4-FFF2-40B4-BE49-F238E27FC236}">
                <a16:creationId xmlns:a16="http://schemas.microsoft.com/office/drawing/2014/main" id="{D3396EA8-D3B3-46E3-B441-AF216D76D9E4}"/>
              </a:ext>
            </a:extLst>
          </p:cNvPr>
          <p:cNvPicPr>
            <a:picLocks noGrp="1" noChangeAspect="1"/>
          </p:cNvPicPr>
          <p:nvPr>
            <p:ph idx="1"/>
          </p:nvPr>
        </p:nvPicPr>
        <p:blipFill>
          <a:blip r:embed="rId2"/>
          <a:stretch>
            <a:fillRect/>
          </a:stretch>
        </p:blipFill>
        <p:spPr>
          <a:xfrm>
            <a:off x="838200" y="2024185"/>
            <a:ext cx="10515600" cy="3348280"/>
          </a:xfrm>
          <a:prstGeom prst="rect">
            <a:avLst/>
          </a:prstGeom>
        </p:spPr>
      </p:pic>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8</a:t>
            </a:fld>
            <a:endParaRPr lang="pl-PL"/>
          </a:p>
        </p:txBody>
      </p:sp>
    </p:spTree>
    <p:extLst>
      <p:ext uri="{BB962C8B-B14F-4D97-AF65-F5344CB8AC3E}">
        <p14:creationId xmlns:p14="http://schemas.microsoft.com/office/powerpoint/2010/main" val="198472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67079F-1D13-425D-B710-69EB12F5B5BC}"/>
              </a:ext>
            </a:extLst>
          </p:cNvPr>
          <p:cNvSpPr>
            <a:spLocks noGrp="1"/>
          </p:cNvSpPr>
          <p:nvPr>
            <p:ph type="title"/>
          </p:nvPr>
        </p:nvSpPr>
        <p:spPr/>
        <p:txBody>
          <a:bodyPr/>
          <a:lstStyle/>
          <a:p>
            <a:r>
              <a:rPr lang="pl-PL" dirty="0">
                <a:latin typeface="Times New Roman" panose="02020603050405020304" pitchFamily="18" charset="0"/>
                <a:cs typeface="Times New Roman" panose="02020603050405020304" pitchFamily="18" charset="0"/>
              </a:rPr>
              <a:t>Binaryzacja </a:t>
            </a:r>
            <a:r>
              <a:rPr lang="pl-PL" dirty="0" err="1">
                <a:latin typeface="Times New Roman" panose="02020603050405020304" pitchFamily="18" charset="0"/>
                <a:cs typeface="Times New Roman" panose="02020603050405020304" pitchFamily="18" charset="0"/>
              </a:rPr>
              <a:t>Otsu</a:t>
            </a:r>
            <a:endParaRPr lang="pl-PL" dirty="0">
              <a:latin typeface="Times New Roman" panose="02020603050405020304" pitchFamily="18" charset="0"/>
              <a:cs typeface="Times New Roman" panose="02020603050405020304" pitchFamily="18" charset="0"/>
            </a:endParaRPr>
          </a:p>
        </p:txBody>
      </p:sp>
      <p:sp>
        <p:nvSpPr>
          <p:cNvPr id="4" name="Symbol zastępczy stopki 3">
            <a:extLst>
              <a:ext uri="{FF2B5EF4-FFF2-40B4-BE49-F238E27FC236}">
                <a16:creationId xmlns:a16="http://schemas.microsoft.com/office/drawing/2014/main" id="{3FA09147-2EAF-46AF-9492-D105F9722EB2}"/>
              </a:ext>
            </a:extLst>
          </p:cNvPr>
          <p:cNvSpPr>
            <a:spLocks noGrp="1"/>
          </p:cNvSpPr>
          <p:nvPr>
            <p:ph type="ftr" sz="quarter" idx="11"/>
          </p:nvPr>
        </p:nvSpPr>
        <p:spPr/>
        <p:txBody>
          <a:bodyPr/>
          <a:lstStyle/>
          <a:p>
            <a:r>
              <a:rPr lang="pl-PL"/>
              <a:t>Podstawy Biometrii - LAB #4 - 2018</a:t>
            </a:r>
          </a:p>
        </p:txBody>
      </p:sp>
      <p:sp>
        <p:nvSpPr>
          <p:cNvPr id="5" name="Symbol zastępczy numeru slajdu 4">
            <a:extLst>
              <a:ext uri="{FF2B5EF4-FFF2-40B4-BE49-F238E27FC236}">
                <a16:creationId xmlns:a16="http://schemas.microsoft.com/office/drawing/2014/main" id="{3457C30E-4214-4D7E-83E7-D23359DEF6C4}"/>
              </a:ext>
            </a:extLst>
          </p:cNvPr>
          <p:cNvSpPr>
            <a:spLocks noGrp="1"/>
          </p:cNvSpPr>
          <p:nvPr>
            <p:ph type="sldNum" sz="quarter" idx="12"/>
          </p:nvPr>
        </p:nvSpPr>
        <p:spPr/>
        <p:txBody>
          <a:bodyPr/>
          <a:lstStyle/>
          <a:p>
            <a:fld id="{750D77BB-D80B-466A-A4FB-D9F5C5EFF53C}" type="slidenum">
              <a:rPr lang="pl-PL" smtClean="0"/>
              <a:t>9</a:t>
            </a:fld>
            <a:endParaRPr lang="pl-PL"/>
          </a:p>
        </p:txBody>
      </p:sp>
      <p:sp>
        <p:nvSpPr>
          <p:cNvPr id="7" name="Symbol zastępczy zawartości 6">
            <a:extLst>
              <a:ext uri="{FF2B5EF4-FFF2-40B4-BE49-F238E27FC236}">
                <a16:creationId xmlns:a16="http://schemas.microsoft.com/office/drawing/2014/main" id="{18F7F8EC-2511-487B-838D-BC3FB694D5E2}"/>
              </a:ext>
            </a:extLst>
          </p:cNvPr>
          <p:cNvSpPr>
            <a:spLocks noGrp="1"/>
          </p:cNvSpPr>
          <p:nvPr>
            <p:ph idx="1"/>
          </p:nvPr>
        </p:nvSpPr>
        <p:spPr/>
        <p:txBody>
          <a:bodyPr>
            <a:normAutofit/>
          </a:bodyPr>
          <a:lstStyle/>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Algorytm </a:t>
            </a:r>
            <a:r>
              <a:rPr lang="pl-PL" sz="2000" dirty="0" err="1">
                <a:latin typeface="Times New Roman" panose="02020603050405020304" pitchFamily="18" charset="0"/>
                <a:cs typeface="Times New Roman" panose="02020603050405020304" pitchFamily="18" charset="0"/>
              </a:rPr>
              <a:t>Otsu</a:t>
            </a:r>
            <a:r>
              <a:rPr lang="pl-PL" sz="2000" dirty="0">
                <a:latin typeface="Times New Roman" panose="02020603050405020304" pitchFamily="18" charset="0"/>
                <a:cs typeface="Times New Roman" panose="02020603050405020304" pitchFamily="18" charset="0"/>
              </a:rPr>
              <a:t> jest to metoda, która udoskonala rozwiązanie skorelowane z metodą optymalnego podziału.</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Metoda optymalnego podziału zakłada bowiem, że dla każdego obrazu histogram jest sumą dokładnie dwóch rozkładów normalnych. Bardzo rzadko taka teza jest spełniona co prowadzi do tego, że ta metoda nie jest zbyt efektywna.</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Rozwiązaniem tego problemu jest algorytm </a:t>
            </a:r>
            <a:r>
              <a:rPr lang="pl-PL" sz="2000" dirty="0" err="1">
                <a:latin typeface="Times New Roman" panose="02020603050405020304" pitchFamily="18" charset="0"/>
                <a:cs typeface="Times New Roman" panose="02020603050405020304" pitchFamily="18" charset="0"/>
              </a:rPr>
              <a:t>Otsu</a:t>
            </a:r>
            <a:r>
              <a:rPr lang="pl-PL" sz="2000" dirty="0">
                <a:latin typeface="Times New Roman" panose="02020603050405020304" pitchFamily="18" charset="0"/>
                <a:cs typeface="Times New Roman" panose="02020603050405020304" pitchFamily="18" charset="0"/>
              </a:rPr>
              <a:t>. W tej metodzie wyznaczany jest próg, którego podstawowym celem jest zminimalizowanie wariancji wewnątrzklasowej w dwóch powstałych klasach (kolory stanowią w tym przypadku klasy).</a:t>
            </a:r>
          </a:p>
          <a:p>
            <a:pPr algn="just">
              <a:buFont typeface="Wingdings" panose="05000000000000000000" pitchFamily="2" charset="2"/>
              <a:buChar char="ü"/>
            </a:pPr>
            <a:r>
              <a:rPr lang="pl-PL" sz="2000" dirty="0">
                <a:latin typeface="Times New Roman" panose="02020603050405020304" pitchFamily="18" charset="0"/>
                <a:cs typeface="Times New Roman" panose="02020603050405020304" pitchFamily="18" charset="0"/>
              </a:rPr>
              <a:t>Algorytm </a:t>
            </a:r>
            <a:r>
              <a:rPr lang="pl-PL" sz="2000" dirty="0" err="1">
                <a:latin typeface="Times New Roman" panose="02020603050405020304" pitchFamily="18" charset="0"/>
                <a:cs typeface="Times New Roman" panose="02020603050405020304" pitchFamily="18" charset="0"/>
              </a:rPr>
              <a:t>Otsu</a:t>
            </a:r>
            <a:r>
              <a:rPr lang="pl-PL" sz="2000" dirty="0">
                <a:latin typeface="Times New Roman" panose="02020603050405020304" pitchFamily="18" charset="0"/>
                <a:cs typeface="Times New Roman" panose="02020603050405020304" pitchFamily="18" charset="0"/>
              </a:rPr>
              <a:t> sprawdza wszystkie możliwe podziały (dla każdego ustawienia progu) i wybiera ten, który minimalizuje wariancje wewnątrzklasowe.</a:t>
            </a:r>
          </a:p>
          <a:p>
            <a:pPr marL="0" indent="0" algn="just">
              <a:buNone/>
            </a:pPr>
            <a:endParaRPr lang="pl-P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60098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906</Words>
  <Application>Microsoft Office PowerPoint</Application>
  <PresentationFormat>Panoramiczny</PresentationFormat>
  <Paragraphs>112</Paragraphs>
  <Slides>15</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15</vt:i4>
      </vt:variant>
    </vt:vector>
  </HeadingPairs>
  <TitlesOfParts>
    <vt:vector size="23" baseType="lpstr">
      <vt:lpstr>Arial</vt:lpstr>
      <vt:lpstr>Calibri</vt:lpstr>
      <vt:lpstr>Calibri Light</vt:lpstr>
      <vt:lpstr>Cambria Math</vt:lpstr>
      <vt:lpstr>Consolas</vt:lpstr>
      <vt:lpstr>Times New Roman</vt:lpstr>
      <vt:lpstr>Wingdings</vt:lpstr>
      <vt:lpstr>Motyw pakietu Office</vt:lpstr>
      <vt:lpstr>Podstawy Biometrii</vt:lpstr>
      <vt:lpstr>Agenda</vt:lpstr>
      <vt:lpstr>Skala szarości</vt:lpstr>
      <vt:lpstr>Skala szarości</vt:lpstr>
      <vt:lpstr>Binaryzacja</vt:lpstr>
      <vt:lpstr>Binaryzacja lokalna i globalna</vt:lpstr>
      <vt:lpstr>Binaryzacja manualna</vt:lpstr>
      <vt:lpstr>Binaryzacja manualna</vt:lpstr>
      <vt:lpstr>Binaryzacja Otsu</vt:lpstr>
      <vt:lpstr>Binaryzacja Otsu</vt:lpstr>
      <vt:lpstr>Binaryzacja Otsu</vt:lpstr>
      <vt:lpstr>Binaryzacja z wykorzystaniem metody Niblacka</vt:lpstr>
      <vt:lpstr>Binaryzacja z wykorzystaniem metody Niblacka</vt:lpstr>
      <vt:lpstr>Zadania do realizacji</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Podstawy Biometrii</dc:title>
  <dc:creator>Maciej Szymkowski</dc:creator>
  <cp:lastModifiedBy>Maciej Szymkowski</cp:lastModifiedBy>
  <cp:revision>39</cp:revision>
  <dcterms:created xsi:type="dcterms:W3CDTF">2018-02-27T16:23:54Z</dcterms:created>
  <dcterms:modified xsi:type="dcterms:W3CDTF">2018-03-11T13:20:38Z</dcterms:modified>
</cp:coreProperties>
</file>