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4639"/>
    <a:srgbClr val="D43F35"/>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10" d="100"/>
          <a:sy n="110" d="100"/>
        </p:scale>
        <p:origin x="3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430AA-EDF6-4DBF-80B2-609DE0CD757D}" type="datetimeFigureOut">
              <a:rPr lang="pl-PL" smtClean="0"/>
              <a:t>2018-12-14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74D20-1EA3-4C23-8DFB-55EEDCA4B4AA}" type="slidenum">
              <a:rPr lang="pl-PL" smtClean="0"/>
              <a:t>‹#›</a:t>
            </a:fld>
            <a:endParaRPr lang="pl-PL"/>
          </a:p>
        </p:txBody>
      </p:sp>
    </p:spTree>
    <p:extLst>
      <p:ext uri="{BB962C8B-B14F-4D97-AF65-F5344CB8AC3E}">
        <p14:creationId xmlns:p14="http://schemas.microsoft.com/office/powerpoint/2010/main" val="306850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a:t>
            </a:fld>
            <a:endParaRPr lang="pl-PL"/>
          </a:p>
        </p:txBody>
      </p:sp>
    </p:spTree>
    <p:extLst>
      <p:ext uri="{BB962C8B-B14F-4D97-AF65-F5344CB8AC3E}">
        <p14:creationId xmlns:p14="http://schemas.microsoft.com/office/powerpoint/2010/main" val="3150087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10</a:t>
            </a:fld>
            <a:endParaRPr lang="pl-PL"/>
          </a:p>
        </p:txBody>
      </p:sp>
    </p:spTree>
    <p:extLst>
      <p:ext uri="{BB962C8B-B14F-4D97-AF65-F5344CB8AC3E}">
        <p14:creationId xmlns:p14="http://schemas.microsoft.com/office/powerpoint/2010/main" val="266913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11</a:t>
            </a:fld>
            <a:endParaRPr lang="pl-PL"/>
          </a:p>
        </p:txBody>
      </p:sp>
    </p:spTree>
    <p:extLst>
      <p:ext uri="{BB962C8B-B14F-4D97-AF65-F5344CB8AC3E}">
        <p14:creationId xmlns:p14="http://schemas.microsoft.com/office/powerpoint/2010/main" val="122311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12</a:t>
            </a:fld>
            <a:endParaRPr lang="pl-PL"/>
          </a:p>
        </p:txBody>
      </p:sp>
    </p:spTree>
    <p:extLst>
      <p:ext uri="{BB962C8B-B14F-4D97-AF65-F5344CB8AC3E}">
        <p14:creationId xmlns:p14="http://schemas.microsoft.com/office/powerpoint/2010/main" val="248286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13</a:t>
            </a:fld>
            <a:endParaRPr lang="pl-PL"/>
          </a:p>
        </p:txBody>
      </p:sp>
    </p:spTree>
    <p:extLst>
      <p:ext uri="{BB962C8B-B14F-4D97-AF65-F5344CB8AC3E}">
        <p14:creationId xmlns:p14="http://schemas.microsoft.com/office/powerpoint/2010/main" val="57875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14</a:t>
            </a:fld>
            <a:endParaRPr lang="pl-PL"/>
          </a:p>
        </p:txBody>
      </p:sp>
    </p:spTree>
    <p:extLst>
      <p:ext uri="{BB962C8B-B14F-4D97-AF65-F5344CB8AC3E}">
        <p14:creationId xmlns:p14="http://schemas.microsoft.com/office/powerpoint/2010/main" val="261682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15</a:t>
            </a:fld>
            <a:endParaRPr lang="pl-PL"/>
          </a:p>
        </p:txBody>
      </p:sp>
    </p:spTree>
    <p:extLst>
      <p:ext uri="{BB962C8B-B14F-4D97-AF65-F5344CB8AC3E}">
        <p14:creationId xmlns:p14="http://schemas.microsoft.com/office/powerpoint/2010/main" val="92086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16</a:t>
            </a:fld>
            <a:endParaRPr lang="pl-PL"/>
          </a:p>
        </p:txBody>
      </p:sp>
    </p:spTree>
    <p:extLst>
      <p:ext uri="{BB962C8B-B14F-4D97-AF65-F5344CB8AC3E}">
        <p14:creationId xmlns:p14="http://schemas.microsoft.com/office/powerpoint/2010/main" val="382190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17</a:t>
            </a:fld>
            <a:endParaRPr lang="pl-PL"/>
          </a:p>
        </p:txBody>
      </p:sp>
    </p:spTree>
    <p:extLst>
      <p:ext uri="{BB962C8B-B14F-4D97-AF65-F5344CB8AC3E}">
        <p14:creationId xmlns:p14="http://schemas.microsoft.com/office/powerpoint/2010/main" val="305776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18</a:t>
            </a:fld>
            <a:endParaRPr lang="pl-PL"/>
          </a:p>
        </p:txBody>
      </p:sp>
    </p:spTree>
    <p:extLst>
      <p:ext uri="{BB962C8B-B14F-4D97-AF65-F5344CB8AC3E}">
        <p14:creationId xmlns:p14="http://schemas.microsoft.com/office/powerpoint/2010/main" val="214451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19</a:t>
            </a:fld>
            <a:endParaRPr lang="pl-PL"/>
          </a:p>
        </p:txBody>
      </p:sp>
    </p:spTree>
    <p:extLst>
      <p:ext uri="{BB962C8B-B14F-4D97-AF65-F5344CB8AC3E}">
        <p14:creationId xmlns:p14="http://schemas.microsoft.com/office/powerpoint/2010/main" val="354877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a:t>
            </a:fld>
            <a:endParaRPr lang="pl-PL"/>
          </a:p>
        </p:txBody>
      </p:sp>
    </p:spTree>
    <p:extLst>
      <p:ext uri="{BB962C8B-B14F-4D97-AF65-F5344CB8AC3E}">
        <p14:creationId xmlns:p14="http://schemas.microsoft.com/office/powerpoint/2010/main" val="1762930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20</a:t>
            </a:fld>
            <a:endParaRPr lang="pl-PL"/>
          </a:p>
        </p:txBody>
      </p:sp>
    </p:spTree>
    <p:extLst>
      <p:ext uri="{BB962C8B-B14F-4D97-AF65-F5344CB8AC3E}">
        <p14:creationId xmlns:p14="http://schemas.microsoft.com/office/powerpoint/2010/main" val="172695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21</a:t>
            </a:fld>
            <a:endParaRPr lang="pl-PL"/>
          </a:p>
        </p:txBody>
      </p:sp>
    </p:spTree>
    <p:extLst>
      <p:ext uri="{BB962C8B-B14F-4D97-AF65-F5344CB8AC3E}">
        <p14:creationId xmlns:p14="http://schemas.microsoft.com/office/powerpoint/2010/main" val="392951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22</a:t>
            </a:fld>
            <a:endParaRPr lang="pl-PL"/>
          </a:p>
        </p:txBody>
      </p:sp>
    </p:spTree>
    <p:extLst>
      <p:ext uri="{BB962C8B-B14F-4D97-AF65-F5344CB8AC3E}">
        <p14:creationId xmlns:p14="http://schemas.microsoft.com/office/powerpoint/2010/main" val="47399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23</a:t>
            </a:fld>
            <a:endParaRPr lang="pl-PL"/>
          </a:p>
        </p:txBody>
      </p:sp>
    </p:spTree>
    <p:extLst>
      <p:ext uri="{BB962C8B-B14F-4D97-AF65-F5344CB8AC3E}">
        <p14:creationId xmlns:p14="http://schemas.microsoft.com/office/powerpoint/2010/main" val="165037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24</a:t>
            </a:fld>
            <a:endParaRPr lang="pl-PL"/>
          </a:p>
        </p:txBody>
      </p:sp>
    </p:spTree>
    <p:extLst>
      <p:ext uri="{BB962C8B-B14F-4D97-AF65-F5344CB8AC3E}">
        <p14:creationId xmlns:p14="http://schemas.microsoft.com/office/powerpoint/2010/main" val="1271583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25</a:t>
            </a:fld>
            <a:endParaRPr lang="pl-PL"/>
          </a:p>
        </p:txBody>
      </p:sp>
    </p:spTree>
    <p:extLst>
      <p:ext uri="{BB962C8B-B14F-4D97-AF65-F5344CB8AC3E}">
        <p14:creationId xmlns:p14="http://schemas.microsoft.com/office/powerpoint/2010/main" val="2706767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26</a:t>
            </a:fld>
            <a:endParaRPr lang="pl-PL"/>
          </a:p>
        </p:txBody>
      </p:sp>
    </p:spTree>
    <p:extLst>
      <p:ext uri="{BB962C8B-B14F-4D97-AF65-F5344CB8AC3E}">
        <p14:creationId xmlns:p14="http://schemas.microsoft.com/office/powerpoint/2010/main" val="34550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3</a:t>
            </a:fld>
            <a:endParaRPr lang="pl-PL"/>
          </a:p>
        </p:txBody>
      </p:sp>
    </p:spTree>
    <p:extLst>
      <p:ext uri="{BB962C8B-B14F-4D97-AF65-F5344CB8AC3E}">
        <p14:creationId xmlns:p14="http://schemas.microsoft.com/office/powerpoint/2010/main" val="217399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4</a:t>
            </a:fld>
            <a:endParaRPr lang="pl-PL"/>
          </a:p>
        </p:txBody>
      </p:sp>
    </p:spTree>
    <p:extLst>
      <p:ext uri="{BB962C8B-B14F-4D97-AF65-F5344CB8AC3E}">
        <p14:creationId xmlns:p14="http://schemas.microsoft.com/office/powerpoint/2010/main" val="46723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5</a:t>
            </a:fld>
            <a:endParaRPr lang="pl-PL"/>
          </a:p>
        </p:txBody>
      </p:sp>
    </p:spTree>
    <p:extLst>
      <p:ext uri="{BB962C8B-B14F-4D97-AF65-F5344CB8AC3E}">
        <p14:creationId xmlns:p14="http://schemas.microsoft.com/office/powerpoint/2010/main" val="26970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6</a:t>
            </a:fld>
            <a:endParaRPr lang="pl-PL"/>
          </a:p>
        </p:txBody>
      </p:sp>
    </p:spTree>
    <p:extLst>
      <p:ext uri="{BB962C8B-B14F-4D97-AF65-F5344CB8AC3E}">
        <p14:creationId xmlns:p14="http://schemas.microsoft.com/office/powerpoint/2010/main" val="261862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7</a:t>
            </a:fld>
            <a:endParaRPr lang="pl-PL"/>
          </a:p>
        </p:txBody>
      </p:sp>
    </p:spTree>
    <p:extLst>
      <p:ext uri="{BB962C8B-B14F-4D97-AF65-F5344CB8AC3E}">
        <p14:creationId xmlns:p14="http://schemas.microsoft.com/office/powerpoint/2010/main" val="413387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8</a:t>
            </a:fld>
            <a:endParaRPr lang="pl-PL"/>
          </a:p>
        </p:txBody>
      </p:sp>
    </p:spTree>
    <p:extLst>
      <p:ext uri="{BB962C8B-B14F-4D97-AF65-F5344CB8AC3E}">
        <p14:creationId xmlns:p14="http://schemas.microsoft.com/office/powerpoint/2010/main" val="127503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9</a:t>
            </a:fld>
            <a:endParaRPr lang="pl-PL"/>
          </a:p>
        </p:txBody>
      </p:sp>
    </p:spTree>
    <p:extLst>
      <p:ext uri="{BB962C8B-B14F-4D97-AF65-F5344CB8AC3E}">
        <p14:creationId xmlns:p14="http://schemas.microsoft.com/office/powerpoint/2010/main" val="380338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2018-12-14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2018-12-14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2018-12-14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2018-12-14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2018-12-14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2812868"/>
            <a:ext cx="3621191" cy="2621281"/>
          </a:xfrm>
        </p:spPr>
        <p:txBody>
          <a:bodyPr vert="horz" lIns="91440" tIns="45720" rIns="91440" bIns="45720" rtlCol="0" anchor="ctr">
            <a:normAutofit/>
          </a:bodyPr>
          <a:lstStyle/>
          <a:p>
            <a:pPr algn="r"/>
            <a:r>
              <a:rPr lang="en-US" sz="4800" b="1" kern="1200">
                <a:solidFill>
                  <a:srgbClr val="D43F35"/>
                </a:solidFill>
                <a:latin typeface="Bahnschrift" panose="020B0502040204020203" pitchFamily="34" charset="0"/>
              </a:rPr>
              <a:t>MusicPlayer</a:t>
            </a:r>
            <a:endParaRPr lang="en-US" sz="4800" b="1" kern="1200" dirty="0">
              <a:solidFill>
                <a:srgbClr val="D43F35"/>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796951" y="1904842"/>
            <a:ext cx="6377769" cy="3451864"/>
          </a:xfrm>
        </p:spPr>
        <p:txBody>
          <a:bodyPr vert="horz" lIns="91440" tIns="45720" rIns="91440" bIns="45720" rtlCol="0" anchor="ctr">
            <a:normAutofit/>
          </a:bodyPr>
          <a:lstStyle/>
          <a:p>
            <a:pPr algn="l"/>
            <a:r>
              <a:rPr lang="en-US" b="1">
                <a:solidFill>
                  <a:schemeClr val="tx1"/>
                </a:solidFill>
                <a:latin typeface="Bahnschrift" panose="020B0502040204020203" pitchFamily="34" charset="0"/>
              </a:rPr>
              <a:t>Skład zespołu:</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Michał Kierzkowski</a:t>
            </a: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pic>
        <p:nvPicPr>
          <p:cNvPr id="5" name="Obraz 4">
            <a:extLst>
              <a:ext uri="{FF2B5EF4-FFF2-40B4-BE49-F238E27FC236}">
                <a16:creationId xmlns:a16="http://schemas.microsoft.com/office/drawing/2014/main" id="{47DED8FE-977E-4F30-958B-82B64B94B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897" y="1994962"/>
            <a:ext cx="1635812" cy="1635812"/>
          </a:xfrm>
          <a:prstGeom prst="rect">
            <a:avLst/>
          </a:prstGeom>
        </p:spPr>
      </p:pic>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3"/>
          <a:srcRect l="6915" t="6165" r="7312" b="6652"/>
          <a:stretch/>
        </p:blipFill>
        <p:spPr>
          <a:xfrm>
            <a:off x="24063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30A5610A-9FCC-4609-BECD-E70A99CBBE21}"/>
              </a:ext>
            </a:extLst>
          </p:cNvPr>
          <p:cNvPicPr>
            <a:picLocks noChangeAspect="1"/>
          </p:cNvPicPr>
          <p:nvPr/>
        </p:nvPicPr>
        <p:blipFill rotWithShape="1">
          <a:blip r:embed="rId3"/>
          <a:srcRect l="2234" t="4077" r="2071" b="3804"/>
          <a:stretch/>
        </p:blipFill>
        <p:spPr>
          <a:xfrm>
            <a:off x="940312" y="1152525"/>
            <a:ext cx="10311376" cy="5591175"/>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zawierając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a:t>
            </a:r>
            <a:r>
              <a:rPr kumimoji="0" lang="pl-PL" altLang="pl-PL" sz="2400" b="0" i="0" u="none" strike="noStrike" cap="none" normalizeH="0" baseline="0" dirty="0" err="1">
                <a:ln>
                  <a:noFill/>
                </a:ln>
                <a:solidFill>
                  <a:schemeClr val="tx1"/>
                </a:solidFill>
                <a:effectLst/>
                <a:latin typeface="Bahnschrift" panose="020B0502040204020203" pitchFamily="34" charset="0"/>
              </a:rPr>
              <a:t>konserwowalność</a:t>
            </a:r>
            <a:r>
              <a:rPr kumimoji="0" lang="pl-PL" altLang="pl-PL" sz="2400" b="0" i="0" u="none" strike="noStrike" cap="none" normalizeH="0" baseline="0" dirty="0">
                <a:ln>
                  <a:noFill/>
                </a:ln>
                <a:solidFill>
                  <a:schemeClr val="tx1"/>
                </a:solidFill>
                <a:effectLst/>
                <a:latin typeface="Bahnschrift" panose="020B0502040204020203" pitchFamily="34" charset="0"/>
              </a:rPr>
              <a:t>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86476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pic>
        <p:nvPicPr>
          <p:cNvPr id="6" name="Obraz 5">
            <a:extLst>
              <a:ext uri="{FF2B5EF4-FFF2-40B4-BE49-F238E27FC236}">
                <a16:creationId xmlns:a16="http://schemas.microsoft.com/office/drawing/2014/main" id="{DF6A8E88-02E6-4D21-B253-D5D79447550D}"/>
              </a:ext>
            </a:extLst>
          </p:cNvPr>
          <p:cNvPicPr>
            <a:picLocks noChangeAspect="1"/>
          </p:cNvPicPr>
          <p:nvPr/>
        </p:nvPicPr>
        <p:blipFill rotWithShape="1">
          <a:blip r:embed="rId3"/>
          <a:srcRect l="2738" t="3113" r="3000" b="3423"/>
          <a:stretch/>
        </p:blipFill>
        <p:spPr>
          <a:xfrm>
            <a:off x="240632" y="1120140"/>
            <a:ext cx="6702996" cy="559816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6683692" y="1242060"/>
            <a:ext cx="5210176" cy="3477875"/>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6" name="Obraz 5">
            <a:extLst>
              <a:ext uri="{FF2B5EF4-FFF2-40B4-BE49-F238E27FC236}">
                <a16:creationId xmlns:a16="http://schemas.microsoft.com/office/drawing/2014/main" id="{6ADCF9B0-36FC-45A3-8DCF-C5E1E3AF9900}"/>
              </a:ext>
            </a:extLst>
          </p:cNvPr>
          <p:cNvPicPr>
            <a:picLocks noChangeAspect="1"/>
          </p:cNvPicPr>
          <p:nvPr/>
        </p:nvPicPr>
        <p:blipFill rotWithShape="1">
          <a:blip r:embed="rId3"/>
          <a:srcRect l="6503" t="9040" r="5831" b="9892"/>
          <a:stretch/>
        </p:blipFill>
        <p:spPr>
          <a:xfrm>
            <a:off x="298131" y="1335504"/>
            <a:ext cx="6079515" cy="3604795"/>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3"/>
          <a:srcRect l="2456" t="5090" r="2808" b="5061"/>
          <a:stretch/>
        </p:blipFill>
        <p:spPr>
          <a:xfrm>
            <a:off x="485271" y="1181100"/>
            <a:ext cx="11221459" cy="5511800"/>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971FF24A-69A6-4741-A4B2-B441789C1CBB}"/>
              </a:ext>
            </a:extLst>
          </p:cNvPr>
          <p:cNvPicPr>
            <a:picLocks noChangeAspect="1"/>
          </p:cNvPicPr>
          <p:nvPr/>
        </p:nvPicPr>
        <p:blipFill rotWithShape="1">
          <a:blip r:embed="rId3"/>
          <a:srcRect l="2198" t="3646" r="2108" b="3829"/>
          <a:stretch/>
        </p:blipFill>
        <p:spPr>
          <a:xfrm>
            <a:off x="614060" y="1125537"/>
            <a:ext cx="10963880" cy="56082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E71650A-758B-49DA-B3E2-A6AFFD7D7F69}"/>
              </a:ext>
            </a:extLst>
          </p:cNvPr>
          <p:cNvPicPr>
            <a:picLocks noChangeAspect="1"/>
          </p:cNvPicPr>
          <p:nvPr/>
        </p:nvPicPr>
        <p:blipFill rotWithShape="1">
          <a:blip r:embed="rId3"/>
          <a:srcRect l="2398" t="4720" r="2398" b="4753"/>
          <a:stretch/>
        </p:blipFill>
        <p:spPr>
          <a:xfrm>
            <a:off x="637864" y="1152526"/>
            <a:ext cx="10916272" cy="5524500"/>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D681C4E1-D51A-4900-BBE9-7752BAEE1F53}"/>
              </a:ext>
            </a:extLst>
          </p:cNvPr>
          <p:cNvPicPr>
            <a:picLocks noChangeAspect="1"/>
          </p:cNvPicPr>
          <p:nvPr/>
        </p:nvPicPr>
        <p:blipFill rotWithShape="1">
          <a:blip r:embed="rId3"/>
          <a:srcRect l="2442" t="4022" r="2484" b="3312"/>
          <a:stretch/>
        </p:blipFill>
        <p:spPr>
          <a:xfrm>
            <a:off x="1619250" y="1107752"/>
            <a:ext cx="8953500" cy="5695539"/>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kontroler / prezenter Albumu</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4C643980-6100-4363-AA52-96C5911ED2AE}"/>
              </a:ext>
            </a:extLst>
          </p:cNvPr>
          <p:cNvPicPr>
            <a:picLocks noChangeAspect="1"/>
          </p:cNvPicPr>
          <p:nvPr/>
        </p:nvPicPr>
        <p:blipFill rotWithShape="1">
          <a:blip r:embed="rId3"/>
          <a:srcRect l="1898" t="4283" r="1979" b="3967"/>
          <a:stretch/>
        </p:blipFill>
        <p:spPr>
          <a:xfrm>
            <a:off x="221738" y="1476375"/>
            <a:ext cx="11748524" cy="5229225"/>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Obraz 5" descr="Obraz zawierający zrzut ekranu&#10;&#10;Opis wygenerowany automatycznie">
            <a:extLst>
              <a:ext uri="{FF2B5EF4-FFF2-40B4-BE49-F238E27FC236}">
                <a16:creationId xmlns:a16="http://schemas.microsoft.com/office/drawing/2014/main" id="{70449BFF-CFFC-44B4-97E8-F7101D47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0" y="6367201"/>
            <a:ext cx="6569471"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MusicPlayer.Core</a:t>
            </a:r>
            <a:endParaRPr lang="pl-PL" sz="2400" dirty="0">
              <a:latin typeface="Bahnschrift" panose="020B0502040204020203" pitchFamily="34" charset="0"/>
            </a:endParaRPr>
          </a:p>
        </p:txBody>
      </p:sp>
    </p:spTree>
    <p:extLst>
      <p:ext uri="{BB962C8B-B14F-4D97-AF65-F5344CB8AC3E}">
        <p14:creationId xmlns:p14="http://schemas.microsoft.com/office/powerpoint/2010/main" val="37222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 wewnątrz&#10;&#10;Opis wygenerowany automatycznie">
            <a:extLst>
              <a:ext uri="{FF2B5EF4-FFF2-40B4-BE49-F238E27FC236}">
                <a16:creationId xmlns:a16="http://schemas.microsoft.com/office/drawing/2014/main" id="{DB9DF6C9-0983-426C-B7C7-9685CF9AE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515497" y="6275760"/>
            <a:ext cx="4452363"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MusicPlayer.Data</a:t>
            </a:r>
            <a:endParaRPr lang="pl-PL" sz="2400" dirty="0">
              <a:latin typeface="Bahnschrift" panose="020B0502040204020203" pitchFamily="34" charset="0"/>
            </a:endParaRPr>
          </a:p>
        </p:txBody>
      </p:sp>
    </p:spTree>
    <p:extLst>
      <p:ext uri="{BB962C8B-B14F-4D97-AF65-F5344CB8AC3E}">
        <p14:creationId xmlns:p14="http://schemas.microsoft.com/office/powerpoint/2010/main" val="183266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Obraz 4" descr="Obraz zawierający zrzut ekranu, niebo, wewnątrz, komputer&#10;&#10;Opis wygenerowany automatycznie">
            <a:extLst>
              <a:ext uri="{FF2B5EF4-FFF2-40B4-BE49-F238E27FC236}">
                <a16:creationId xmlns:a16="http://schemas.microsoft.com/office/drawing/2014/main" id="{C4F13207-7E2F-4A27-A884-63889A90A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6740435" y="6275760"/>
            <a:ext cx="5451566"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1</a:t>
            </a:r>
            <a:endParaRPr lang="pl-PL" sz="2400" dirty="0">
              <a:latin typeface="Bahnschrift" panose="020B0502040204020203" pitchFamily="34" charset="0"/>
            </a:endParaRPr>
          </a:p>
        </p:txBody>
      </p:sp>
    </p:spTree>
    <p:extLst>
      <p:ext uri="{BB962C8B-B14F-4D97-AF65-F5344CB8AC3E}">
        <p14:creationId xmlns:p14="http://schemas.microsoft.com/office/powerpoint/2010/main" val="330304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descr="Obraz zawierający zrzut ekranu&#10;&#10;Opis wygenerowany automatycznie">
            <a:extLst>
              <a:ext uri="{FF2B5EF4-FFF2-40B4-BE49-F238E27FC236}">
                <a16:creationId xmlns:a16="http://schemas.microsoft.com/office/drawing/2014/main" id="{943EFB32-439C-4DF8-8242-98F134E8A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74" y="0"/>
            <a:ext cx="8146243"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750206" y="3615432"/>
            <a:ext cx="3679920" cy="923330"/>
          </a:xfrm>
        </p:spPr>
        <p:txBody>
          <a:bodyPr>
            <a:noAutofit/>
          </a:bodyPr>
          <a:lstStyle/>
          <a:p>
            <a:r>
              <a:rPr lang="pl-PL" sz="2400" b="1" cap="small" dirty="0">
                <a:latin typeface="Bahnschrift" panose="020B0502040204020203" pitchFamily="34" charset="0"/>
              </a:rPr>
              <a:t>Diagram klas: </a:t>
            </a:r>
            <a:br>
              <a:rPr lang="pl-PL" sz="2400" b="1" cap="small" dirty="0">
                <a:latin typeface="Bahnschrift" panose="020B0502040204020203" pitchFamily="34" charset="0"/>
              </a:rPr>
            </a:b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2</a:t>
            </a:r>
            <a:br>
              <a:rPr lang="pl-PL" sz="2400" b="1" cap="small" dirty="0">
                <a:latin typeface="Bahnschrift" panose="020B0502040204020203" pitchFamily="34" charset="0"/>
              </a:rPr>
            </a:br>
            <a:endParaRPr lang="pl-PL" sz="2400" dirty="0">
              <a:latin typeface="Bahnschrift" panose="020B0502040204020203" pitchFamily="34" charset="0"/>
            </a:endParaRPr>
          </a:p>
        </p:txBody>
      </p:sp>
      <p:sp>
        <p:nvSpPr>
          <p:cNvPr id="6" name="pole tekstowe 5">
            <a:extLst>
              <a:ext uri="{FF2B5EF4-FFF2-40B4-BE49-F238E27FC236}">
                <a16:creationId xmlns:a16="http://schemas.microsoft.com/office/drawing/2014/main" id="{7F398C06-5289-4006-B715-BB543362841A}"/>
              </a:ext>
            </a:extLst>
          </p:cNvPr>
          <p:cNvSpPr txBox="1"/>
          <p:nvPr/>
        </p:nvSpPr>
        <p:spPr>
          <a:xfrm>
            <a:off x="7750206" y="4279037"/>
            <a:ext cx="4163120" cy="830997"/>
          </a:xfrm>
          <a:prstGeom prst="rect">
            <a:avLst/>
          </a:prstGeom>
          <a:noFill/>
        </p:spPr>
        <p:txBody>
          <a:bodyPr wrap="square" rtlCol="0">
            <a:spAutoFit/>
          </a:bodyPr>
          <a:lstStyle/>
          <a:p>
            <a:pPr algn="just"/>
            <a:r>
              <a:rPr lang="pl-PL" sz="1600" dirty="0">
                <a:latin typeface="Bahnschrift" panose="020B0502040204020203" pitchFamily="34" charset="0"/>
              </a:rPr>
              <a:t>Zawierający interfejsy i Klasy związane z Albumem. Pozostałym modelom bazy odpowiadają zbliżone kontrolery.</a:t>
            </a:r>
          </a:p>
        </p:txBody>
      </p:sp>
      <p:sp>
        <p:nvSpPr>
          <p:cNvPr id="3" name="Prostokąt 2">
            <a:extLst>
              <a:ext uri="{FF2B5EF4-FFF2-40B4-BE49-F238E27FC236}">
                <a16:creationId xmlns:a16="http://schemas.microsoft.com/office/drawing/2014/main" id="{35736201-142D-4413-BF5D-3435E51829CB}"/>
              </a:ext>
            </a:extLst>
          </p:cNvPr>
          <p:cNvSpPr/>
          <p:nvPr/>
        </p:nvSpPr>
        <p:spPr>
          <a:xfrm>
            <a:off x="8616506" y="6034779"/>
            <a:ext cx="3575494" cy="738664"/>
          </a:xfrm>
          <a:prstGeom prst="rect">
            <a:avLst/>
          </a:prstGeom>
        </p:spPr>
        <p:txBody>
          <a:bodyPr wrap="square">
            <a:spAutoFit/>
          </a:bodyPr>
          <a:lstStyle/>
          <a:p>
            <a:pPr algn="just"/>
            <a:r>
              <a:rPr lang="pl-PL" sz="1400" b="1" dirty="0">
                <a:latin typeface="Bahnschrift" panose="020B0502040204020203" pitchFamily="34" charset="0"/>
              </a:rPr>
              <a:t>Statystyki:</a:t>
            </a:r>
          </a:p>
          <a:p>
            <a:pPr algn="just"/>
            <a:r>
              <a:rPr lang="pl-PL" sz="1400" dirty="0">
                <a:latin typeface="Bahnschrift" panose="020B0502040204020203" pitchFamily="34" charset="0"/>
              </a:rPr>
              <a:t>Łączna liczba klas w projekcie &gt; 168</a:t>
            </a:r>
          </a:p>
          <a:p>
            <a:pPr algn="just"/>
            <a:r>
              <a:rPr lang="pl-PL" sz="1400" dirty="0">
                <a:latin typeface="Bahnschrift" panose="020B0502040204020203" pitchFamily="34" charset="0"/>
              </a:rPr>
              <a:t>Łączna liczba interfejsów w projekcie &gt; 24</a:t>
            </a:r>
          </a:p>
        </p:txBody>
      </p:sp>
    </p:spTree>
    <p:extLst>
      <p:ext uri="{BB962C8B-B14F-4D97-AF65-F5344CB8AC3E}">
        <p14:creationId xmlns:p14="http://schemas.microsoft.com/office/powerpoint/2010/main" val="14404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3">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7274" y="4257799"/>
            <a:ext cx="2437200" cy="2437200"/>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845" y="4256599"/>
            <a:ext cx="2438400" cy="24384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558" y="1090040"/>
            <a:ext cx="5548885" cy="5548885"/>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170099"/>
          </a:xfrm>
          <a:prstGeom prst="rect">
            <a:avLst/>
          </a:prstGeom>
          <a:noFill/>
        </p:spPr>
        <p:txBody>
          <a:bodyPr wrap="square" rtlCol="0">
            <a:spAutoFit/>
          </a:bodyPr>
          <a:lstStyle/>
          <a:p>
            <a:r>
              <a:rPr lang="pl-PL" sz="2000" b="1" dirty="0">
                <a:latin typeface="Bahnschrift" panose="020B0502040204020203" pitchFamily="34" charset="0"/>
              </a:rPr>
              <a:t>Singleton</a:t>
            </a:r>
            <a:r>
              <a:rPr lang="pl-PL" sz="2000" dirty="0">
                <a:latin typeface="Bahnschrift" panose="020B0502040204020203" pitchFamily="34" charset="0"/>
              </a:rPr>
              <a:t> – kreacyjny wzorzec projektowy, użyty w celu jest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r>
              <a:rPr lang="pl-PL" sz="2000" dirty="0" err="1">
                <a:latin typeface="Bahnschrift" panose="020B0502040204020203" pitchFamily="34" charset="0"/>
              </a:rPr>
              <a:t>NLogLogger</a:t>
            </a:r>
            <a:r>
              <a:rPr lang="pl-PL" sz="2000" dirty="0">
                <a:latin typeface="Bahnschrift" panose="020B0502040204020203" pitchFamily="34" charset="0"/>
              </a:rPr>
              <a:t> jest klasą służąco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3"/>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0EC74C7-69D4-43AD-BAAB-42181BE75338}"/>
              </a:ext>
            </a:extLst>
          </p:cNvPr>
          <p:cNvPicPr>
            <a:picLocks noChangeAspect="1"/>
          </p:cNvPicPr>
          <p:nvPr/>
        </p:nvPicPr>
        <p:blipFill rotWithShape="1">
          <a:blip r:embed="rId3"/>
          <a:srcRect l="2550" t="4675" r="2485" b="4166"/>
          <a:stretch/>
        </p:blipFill>
        <p:spPr>
          <a:xfrm>
            <a:off x="676955" y="1162050"/>
            <a:ext cx="10838091" cy="557212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7640320" y="1100137"/>
            <a:ext cx="4311048" cy="3170099"/>
          </a:xfrm>
          <a:prstGeom prst="rect">
            <a:avLst/>
          </a:prstGeom>
        </p:spPr>
        <p:txBody>
          <a:bodyPr wrap="square">
            <a:spAutoFit/>
          </a:bodyPr>
          <a:lstStyle/>
          <a:p>
            <a:pPr algn="just"/>
            <a:r>
              <a:rPr lang="pl-PL" sz="2000" dirty="0">
                <a:latin typeface="Bahnschrift" panose="020B0502040204020203" pitchFamily="34" charset="0"/>
              </a:rPr>
              <a:t>Niektóre polecenia </a:t>
            </a:r>
            <a:r>
              <a:rPr lang="pl-PL" sz="2000" dirty="0" err="1">
                <a:latin typeface="Bahnschrift" panose="020B0502040204020203" pitchFamily="34" charset="0"/>
              </a:rPr>
              <a:t>Entitiy</a:t>
            </a:r>
            <a:r>
              <a:rPr lang="pl-PL" sz="2000" dirty="0">
                <a:latin typeface="Bahnschrift" panose="020B0502040204020203" pitchFamily="34" charset="0"/>
              </a:rPr>
              <a:t> Framework </a:t>
            </a:r>
            <a:r>
              <a:rPr lang="pl-PL" sz="2000" dirty="0" err="1">
                <a:latin typeface="Bahnschrift" panose="020B0502040204020203" pitchFamily="34" charset="0"/>
              </a:rPr>
              <a:t>Core</a:t>
            </a:r>
            <a:r>
              <a:rPr lang="pl-PL" sz="2000" dirty="0">
                <a:latin typeface="Bahnschrift" panose="020B0502040204020203" pitchFamily="34" charset="0"/>
              </a:rPr>
              <a:t> Tools (na przykład migracje poleceń) wymagają pochodnej </a:t>
            </a:r>
            <a:r>
              <a:rPr lang="pl-PL" sz="2000" dirty="0" err="1">
                <a:latin typeface="Bahnschrift" panose="020B0502040204020203" pitchFamily="34" charset="0"/>
              </a:rPr>
              <a:t>DbContext</a:t>
            </a:r>
            <a:r>
              <a:rPr lang="pl-PL" sz="2000" dirty="0">
                <a:latin typeface="Bahnschrift" panose="020B0502040204020203" pitchFamily="34" charset="0"/>
              </a:rPr>
              <a:t> wystąpienia, które ma zostać utworzone w czasie projektowania, aby można było zbierać szczegółowe informacje o aplikacji typy jednostek i sposobu mapowania ich na schemat bazy danych. </a:t>
            </a:r>
          </a:p>
        </p:txBody>
      </p:sp>
      <p:sp>
        <p:nvSpPr>
          <p:cNvPr id="7" name="Prostokąt 6">
            <a:extLst>
              <a:ext uri="{FF2B5EF4-FFF2-40B4-BE49-F238E27FC236}">
                <a16:creationId xmlns:a16="http://schemas.microsoft.com/office/drawing/2014/main" id="{F7DB99D8-9FB8-4BFA-A41F-6EF7CE6DFDEA}"/>
              </a:ext>
            </a:extLst>
          </p:cNvPr>
          <p:cNvSpPr/>
          <p:nvPr/>
        </p:nvSpPr>
        <p:spPr>
          <a:xfrm>
            <a:off x="240632" y="4788367"/>
            <a:ext cx="11710736" cy="1015663"/>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a:t>
            </a:r>
            <a:r>
              <a:rPr lang="pl-PL" sz="2000" dirty="0" err="1">
                <a:latin typeface="Bahnschrift" panose="020B0502040204020203" pitchFamily="34" charset="0"/>
              </a:rPr>
              <a:t>Podsumowująć</a:t>
            </a:r>
            <a:r>
              <a:rPr lang="pl-PL" sz="2000" dirty="0">
                <a:latin typeface="Bahnschrift" panose="020B0502040204020203" pitchFamily="34" charset="0"/>
              </a:rPr>
              <a:t> </a:t>
            </a:r>
            <a:r>
              <a:rPr lang="pl-PL" sz="2000" dirty="0" err="1">
                <a:latin typeface="Bahnschrift" panose="020B0502040204020203" pitchFamily="34" charset="0"/>
              </a:rPr>
              <a:t>wzorzez</a:t>
            </a:r>
            <a:r>
              <a:rPr lang="pl-PL" sz="2000" dirty="0">
                <a:latin typeface="Bahnschrift" panose="020B0502040204020203" pitchFamily="34" charset="0"/>
              </a:rPr>
              <a:t>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4" name="Obraz 3">
            <a:extLst>
              <a:ext uri="{FF2B5EF4-FFF2-40B4-BE49-F238E27FC236}">
                <a16:creationId xmlns:a16="http://schemas.microsoft.com/office/drawing/2014/main" id="{4F87BDEF-8171-42CB-B2EF-E898FEB4D36A}"/>
              </a:ext>
            </a:extLst>
          </p:cNvPr>
          <p:cNvPicPr>
            <a:picLocks noChangeAspect="1"/>
          </p:cNvPicPr>
          <p:nvPr/>
        </p:nvPicPr>
        <p:blipFill rotWithShape="1">
          <a:blip r:embed="rId3"/>
          <a:srcRect l="4721" t="9834" r="4687" b="9834"/>
          <a:stretch/>
        </p:blipFill>
        <p:spPr>
          <a:xfrm>
            <a:off x="333375" y="1190626"/>
            <a:ext cx="7157438" cy="3079610"/>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1307</Words>
  <Application>Microsoft Office PowerPoint</Application>
  <PresentationFormat>Panoramiczny</PresentationFormat>
  <Paragraphs>97</Paragraphs>
  <Slides>26</Slides>
  <Notes>26</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kontroler / prezenter Albumu</vt:lpstr>
      <vt:lpstr>Wzorzec #10 (architekturalny): MVP</vt:lpstr>
      <vt:lpstr>Diagram klas: MusicPlayer.Core</vt:lpstr>
      <vt:lpstr>Diagram klas: MusicPlayer.Data</vt:lpstr>
      <vt:lpstr>Diagram klas: MusicPlayer.UWP cześć 1</vt:lpstr>
      <vt:lpstr>Diagram klas:  MusicPlayer.UWP cześć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122</cp:revision>
  <dcterms:created xsi:type="dcterms:W3CDTF">2018-12-14T10:28:21Z</dcterms:created>
  <dcterms:modified xsi:type="dcterms:W3CDTF">2018-12-14T17:33:30Z</dcterms:modified>
</cp:coreProperties>
</file>