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1" r:id="rId6"/>
    <p:sldId id="259" r:id="rId7"/>
    <p:sldId id="260" r:id="rId8"/>
    <p:sldId id="262" r:id="rId9"/>
    <p:sldId id="263" r:id="rId10"/>
    <p:sldId id="264" r:id="rId11"/>
    <p:sldId id="273" r:id="rId12"/>
    <p:sldId id="265" r:id="rId13"/>
    <p:sldId id="274" r:id="rId14"/>
    <p:sldId id="266" r:id="rId15"/>
    <p:sldId id="275" r:id="rId16"/>
    <p:sldId id="267" r:id="rId17"/>
    <p:sldId id="276" r:id="rId18"/>
    <p:sldId id="268" r:id="rId19"/>
    <p:sldId id="269" r:id="rId20"/>
    <p:sldId id="270" r:id="rId21"/>
    <p:sldId id="277"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04" d="100"/>
          <a:sy n="104" d="100"/>
        </p:scale>
        <p:origin x="96"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14.12.2018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14.12.2018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14.12.2018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14.12.2018</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1284790"/>
            <a:ext cx="3621191" cy="4191450"/>
          </a:xfrm>
        </p:spPr>
        <p:txBody>
          <a:bodyPr vert="horz" lIns="91440" tIns="45720" rIns="91440" bIns="45720" rtlCol="0" anchor="ctr">
            <a:normAutofit/>
          </a:bodyPr>
          <a:lstStyle/>
          <a:p>
            <a:pPr algn="r"/>
            <a:r>
              <a:rPr lang="en-US" sz="4800" b="1" kern="1200" dirty="0" err="1">
                <a:solidFill>
                  <a:schemeClr val="accent1"/>
                </a:solidFill>
                <a:latin typeface="Bahnschrift" panose="020B0502040204020203" pitchFamily="34" charset="0"/>
              </a:rPr>
              <a:t>MusicPlayer</a:t>
            </a:r>
            <a:endParaRPr lang="en-US" sz="4800" b="1" kern="1200" dirty="0">
              <a:solidFill>
                <a:schemeClr val="accent1"/>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976031" y="2442258"/>
            <a:ext cx="6377769" cy="3451864"/>
          </a:xfrm>
        </p:spPr>
        <p:txBody>
          <a:bodyPr vert="horz" lIns="91440" tIns="45720" rIns="91440" bIns="45720" rtlCol="0" anchor="ctr">
            <a:normAutofit/>
          </a:bodyPr>
          <a:lstStyle/>
          <a:p>
            <a:pPr algn="l"/>
            <a:r>
              <a:rPr lang="en-US" b="1" dirty="0" err="1">
                <a:solidFill>
                  <a:schemeClr val="tx1"/>
                </a:solidFill>
                <a:latin typeface="Bahnschrift" panose="020B0502040204020203" pitchFamily="34" charset="0"/>
              </a:rPr>
              <a:t>Skład</a:t>
            </a:r>
            <a:r>
              <a:rPr lang="en-US" b="1" dirty="0">
                <a:solidFill>
                  <a:schemeClr val="tx1"/>
                </a:solidFill>
                <a:latin typeface="Bahnschrift" panose="020B0502040204020203" pitchFamily="34" charset="0"/>
              </a:rPr>
              <a:t> </a:t>
            </a:r>
            <a:r>
              <a:rPr lang="en-US" b="1" dirty="0" err="1">
                <a:solidFill>
                  <a:schemeClr val="tx1"/>
                </a:solidFill>
                <a:latin typeface="Bahnschrift" panose="020B0502040204020203" pitchFamily="34" charset="0"/>
              </a:rPr>
              <a:t>zespołu</a:t>
            </a:r>
            <a:r>
              <a:rPr lang="en-US" b="1" dirty="0">
                <a:solidFill>
                  <a:schemeClr val="tx1"/>
                </a:solidFill>
                <a:latin typeface="Bahnschrift" panose="020B0502040204020203" pitchFamily="34" charset="0"/>
              </a:rPr>
              <a:t>:</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dirty="0" err="1">
                <a:solidFill>
                  <a:schemeClr val="tx1"/>
                </a:solidFill>
                <a:latin typeface="Bahnschrift" panose="020B0502040204020203" pitchFamily="34" charset="0"/>
              </a:rPr>
              <a:t>Michał</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Kierzkowski</a:t>
            </a:r>
            <a:endParaRPr lang="en-US" dirty="0">
              <a:solidFill>
                <a:schemeClr val="tx1"/>
              </a:solidFill>
              <a:latin typeface="Bahnschrift" panose="020B0502040204020203" pitchFamily="34" charset="0"/>
            </a:endParaRP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CQRS</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538D37FE-004D-4C98-94A1-ED1AD3A61B65}"/>
              </a:ext>
            </a:extLst>
          </p:cNvPr>
          <p:cNvPicPr>
            <a:picLocks noChangeAspect="1"/>
          </p:cNvPicPr>
          <p:nvPr/>
        </p:nvPicPr>
        <p:blipFill>
          <a:blip r:embed="rId2"/>
          <a:stretch>
            <a:fillRect/>
          </a:stretch>
        </p:blipFill>
        <p:spPr>
          <a:xfrm>
            <a:off x="563309" y="1066800"/>
            <a:ext cx="11182160" cy="5791199"/>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8A034012-912E-42DE-85E6-05B87F5E6C09}"/>
              </a:ext>
            </a:extLst>
          </p:cNvPr>
          <p:cNvPicPr>
            <a:picLocks noChangeAspect="1"/>
          </p:cNvPicPr>
          <p:nvPr/>
        </p:nvPicPr>
        <p:blipFill>
          <a:blip r:embed="rId2"/>
          <a:stretch>
            <a:fillRect/>
          </a:stretch>
        </p:blipFill>
        <p:spPr>
          <a:xfrm>
            <a:off x="1020127" y="988195"/>
            <a:ext cx="10303193" cy="5869805"/>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zawierając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a:t>
            </a:r>
            <a:r>
              <a:rPr kumimoji="0" lang="pl-PL" altLang="pl-PL" sz="2400" b="0" i="0" u="none" strike="noStrike" cap="none" normalizeH="0" baseline="0" dirty="0" err="1">
                <a:ln>
                  <a:noFill/>
                </a:ln>
                <a:solidFill>
                  <a:schemeClr val="tx1"/>
                </a:solidFill>
                <a:effectLst/>
                <a:latin typeface="Bahnschrift" panose="020B0502040204020203" pitchFamily="34" charset="0"/>
              </a:rPr>
              <a:t>konserwowalność</a:t>
            </a:r>
            <a:r>
              <a:rPr kumimoji="0" lang="pl-PL" altLang="pl-PL" sz="2400" b="0" i="0" u="none" strike="noStrike" cap="none" normalizeH="0" baseline="0" dirty="0">
                <a:ln>
                  <a:noFill/>
                </a:ln>
                <a:solidFill>
                  <a:schemeClr val="tx1"/>
                </a:solidFill>
                <a:effectLst/>
                <a:latin typeface="Bahnschrift" panose="020B0502040204020203" pitchFamily="34" charset="0"/>
              </a:rPr>
              <a:t>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38371317-AF11-46AE-9B1C-8CB0BF28D388}"/>
              </a:ext>
            </a:extLst>
          </p:cNvPr>
          <p:cNvPicPr>
            <a:picLocks noChangeAspect="1"/>
          </p:cNvPicPr>
          <p:nvPr/>
        </p:nvPicPr>
        <p:blipFill>
          <a:blip r:embed="rId2"/>
          <a:stretch>
            <a:fillRect/>
          </a:stretch>
        </p:blipFill>
        <p:spPr>
          <a:xfrm>
            <a:off x="1402790" y="1074595"/>
            <a:ext cx="9059470" cy="5783405"/>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2A35CF7D-880E-4206-A95D-85FC2873BA29}"/>
              </a:ext>
            </a:extLst>
          </p:cNvPr>
          <p:cNvPicPr>
            <a:picLocks noChangeAspect="1"/>
          </p:cNvPicPr>
          <p:nvPr/>
        </p:nvPicPr>
        <p:blipFill>
          <a:blip r:embed="rId2"/>
          <a:stretch>
            <a:fillRect/>
          </a:stretch>
        </p:blipFill>
        <p:spPr>
          <a:xfrm>
            <a:off x="703078" y="1125437"/>
            <a:ext cx="10785844" cy="57226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MVP – diagram ogólny</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1CBCBC75-F386-4CAF-A786-2C76AA9E2872}"/>
              </a:ext>
            </a:extLst>
          </p:cNvPr>
          <p:cNvPicPr>
            <a:picLocks noChangeAspect="1"/>
          </p:cNvPicPr>
          <p:nvPr/>
        </p:nvPicPr>
        <p:blipFill>
          <a:blip r:embed="rId2"/>
          <a:stretch>
            <a:fillRect/>
          </a:stretch>
        </p:blipFill>
        <p:spPr>
          <a:xfrm>
            <a:off x="0" y="1335506"/>
            <a:ext cx="12192000" cy="5512552"/>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MVP - Modele</a:t>
            </a:r>
            <a:endParaRPr lang="pl-PL" dirty="0">
              <a:latin typeface="Bahnschrift" panose="020B0502040204020203" pitchFamily="34" charset="0"/>
            </a:endParaRPr>
          </a:p>
        </p:txBody>
      </p:sp>
      <p:pic>
        <p:nvPicPr>
          <p:cNvPr id="6" name="Obraz 5">
            <a:extLst>
              <a:ext uri="{FF2B5EF4-FFF2-40B4-BE49-F238E27FC236}">
                <a16:creationId xmlns:a16="http://schemas.microsoft.com/office/drawing/2014/main" id="{E1EDB02B-B9AE-45F3-A0DB-D7EE9A8520F9}"/>
              </a:ext>
            </a:extLst>
          </p:cNvPr>
          <p:cNvPicPr>
            <a:picLocks noChangeAspect="1"/>
          </p:cNvPicPr>
          <p:nvPr/>
        </p:nvPicPr>
        <p:blipFill>
          <a:blip r:embed="rId2"/>
          <a:stretch>
            <a:fillRect/>
          </a:stretch>
        </p:blipFill>
        <p:spPr>
          <a:xfrm>
            <a:off x="1720328" y="1126821"/>
            <a:ext cx="8751344" cy="5731179"/>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MVP – Przykładowy kontroler / prezenter Albumu</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03704D51-A1AF-48E1-9B88-05F547292EA8}"/>
              </a:ext>
            </a:extLst>
          </p:cNvPr>
          <p:cNvPicPr>
            <a:picLocks noChangeAspect="1"/>
          </p:cNvPicPr>
          <p:nvPr/>
        </p:nvPicPr>
        <p:blipFill rotWithShape="1">
          <a:blip r:embed="rId2"/>
          <a:srcRect t="2509" b="2486"/>
          <a:stretch/>
        </p:blipFill>
        <p:spPr>
          <a:xfrm>
            <a:off x="0" y="1417320"/>
            <a:ext cx="12192000" cy="5440680"/>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274103"/>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1335505"/>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3510280"/>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#10: </a:t>
            </a:r>
            <a:r>
              <a:rPr lang="pl-PL" b="1" cap="small" dirty="0" err="1"/>
              <a:t>Factory</a:t>
            </a:r>
            <a:endParaRPr lang="pl-PL" dirty="0"/>
          </a:p>
        </p:txBody>
      </p:sp>
      <p:pic>
        <p:nvPicPr>
          <p:cNvPr id="3" name="Obraz 2">
            <a:extLst>
              <a:ext uri="{FF2B5EF4-FFF2-40B4-BE49-F238E27FC236}">
                <a16:creationId xmlns:a16="http://schemas.microsoft.com/office/drawing/2014/main" id="{E4D826A7-838E-4489-A903-D1680E94B556}"/>
              </a:ext>
            </a:extLst>
          </p:cNvPr>
          <p:cNvPicPr>
            <a:picLocks noChangeAspect="1"/>
          </p:cNvPicPr>
          <p:nvPr/>
        </p:nvPicPr>
        <p:blipFill>
          <a:blip r:embed="rId2"/>
          <a:stretch>
            <a:fillRect/>
          </a:stretch>
        </p:blipFill>
        <p:spPr>
          <a:xfrm>
            <a:off x="240632" y="1100137"/>
            <a:ext cx="7086600" cy="3438525"/>
          </a:xfrm>
          <a:prstGeom prst="rect">
            <a:avLst/>
          </a:prstGeom>
        </p:spPr>
      </p:pic>
      <p:sp>
        <p:nvSpPr>
          <p:cNvPr id="5" name="Prostokąt 4">
            <a:extLst>
              <a:ext uri="{FF2B5EF4-FFF2-40B4-BE49-F238E27FC236}">
                <a16:creationId xmlns:a16="http://schemas.microsoft.com/office/drawing/2014/main" id="{E3FB34D0-A8BA-4600-AC41-5D24E655E3F7}"/>
              </a:ext>
            </a:extLst>
          </p:cNvPr>
          <p:cNvSpPr/>
          <p:nvPr/>
        </p:nvSpPr>
        <p:spPr>
          <a:xfrm>
            <a:off x="7640320" y="1100137"/>
            <a:ext cx="4311048" cy="3170099"/>
          </a:xfrm>
          <a:prstGeom prst="rect">
            <a:avLst/>
          </a:prstGeom>
        </p:spPr>
        <p:txBody>
          <a:bodyPr wrap="square">
            <a:spAutoFit/>
          </a:bodyPr>
          <a:lstStyle/>
          <a:p>
            <a:pPr algn="just"/>
            <a:r>
              <a:rPr lang="pl-PL" sz="2000" dirty="0">
                <a:latin typeface="Bahnschrift" panose="020B0502040204020203" pitchFamily="34" charset="0"/>
              </a:rPr>
              <a:t>Niektóre polecenia </a:t>
            </a:r>
            <a:r>
              <a:rPr lang="pl-PL" sz="2000" dirty="0" err="1">
                <a:latin typeface="Bahnschrift" panose="020B0502040204020203" pitchFamily="34" charset="0"/>
              </a:rPr>
              <a:t>Entitiy</a:t>
            </a:r>
            <a:r>
              <a:rPr lang="pl-PL" sz="2000" dirty="0">
                <a:latin typeface="Bahnschrift" panose="020B0502040204020203" pitchFamily="34" charset="0"/>
              </a:rPr>
              <a:t> Framework </a:t>
            </a:r>
            <a:r>
              <a:rPr lang="pl-PL" sz="2000" dirty="0" err="1">
                <a:latin typeface="Bahnschrift" panose="020B0502040204020203" pitchFamily="34" charset="0"/>
              </a:rPr>
              <a:t>Core</a:t>
            </a:r>
            <a:r>
              <a:rPr lang="pl-PL" sz="2000" dirty="0">
                <a:latin typeface="Bahnschrift" panose="020B0502040204020203" pitchFamily="34" charset="0"/>
              </a:rPr>
              <a:t> Tools (na przykład migracje poleceń) wymagają pochodnej </a:t>
            </a:r>
            <a:r>
              <a:rPr lang="pl-PL" sz="2000" dirty="0" err="1">
                <a:latin typeface="Bahnschrift" panose="020B0502040204020203" pitchFamily="34" charset="0"/>
              </a:rPr>
              <a:t>DbContext</a:t>
            </a:r>
            <a:r>
              <a:rPr lang="pl-PL" sz="2000" dirty="0">
                <a:latin typeface="Bahnschrift" panose="020B0502040204020203" pitchFamily="34" charset="0"/>
              </a:rPr>
              <a:t> wystąpienia, które ma zostać utworzone w czasie projektowania, aby można było zbierać szczegółowe informacje o aplikacji typy jednostek i sposobu mapowania ich na schemat bazy danych. </a:t>
            </a:r>
          </a:p>
        </p:txBody>
      </p:sp>
      <p:sp>
        <p:nvSpPr>
          <p:cNvPr id="7" name="Prostokąt 6">
            <a:extLst>
              <a:ext uri="{FF2B5EF4-FFF2-40B4-BE49-F238E27FC236}">
                <a16:creationId xmlns:a16="http://schemas.microsoft.com/office/drawing/2014/main" id="{F7DB99D8-9FB8-4BFA-A41F-6EF7CE6DFDEA}"/>
              </a:ext>
            </a:extLst>
          </p:cNvPr>
          <p:cNvSpPr/>
          <p:nvPr/>
        </p:nvSpPr>
        <p:spPr>
          <a:xfrm>
            <a:off x="240632" y="4788367"/>
            <a:ext cx="11710736" cy="1015663"/>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a:t>
            </a:r>
            <a:r>
              <a:rPr lang="pl-PL" sz="2000" dirty="0" err="1">
                <a:latin typeface="Bahnschrift" panose="020B0502040204020203" pitchFamily="34" charset="0"/>
              </a:rPr>
              <a:t>Podsumowująć</a:t>
            </a:r>
            <a:r>
              <a:rPr lang="pl-PL" sz="2000" dirty="0">
                <a:latin typeface="Bahnschrift" panose="020B0502040204020203" pitchFamily="34" charset="0"/>
              </a:rPr>
              <a:t> </a:t>
            </a:r>
            <a:r>
              <a:rPr lang="pl-PL" sz="2000" dirty="0" err="1">
                <a:latin typeface="Bahnschrift" panose="020B0502040204020203" pitchFamily="34" charset="0"/>
              </a:rPr>
              <a:t>wzorzez</a:t>
            </a:r>
            <a:r>
              <a:rPr lang="pl-PL" sz="2000" dirty="0">
                <a:latin typeface="Bahnschrift" panose="020B0502040204020203" pitchFamily="34" charset="0"/>
              </a:rPr>
              <a:t>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spTree>
    <p:extLst>
      <p:ext uri="{BB962C8B-B14F-4D97-AF65-F5344CB8AC3E}">
        <p14:creationId xmlns:p14="http://schemas.microsoft.com/office/powerpoint/2010/main" val="32640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2">
            <a:extLst>
              <a:ext uri="{28A0092B-C50C-407E-A947-70E740481C1C}">
                <a14:useLocalDpi xmlns:a14="http://schemas.microsoft.com/office/drawing/2010/main" val="0"/>
              </a:ext>
            </a:extLst>
          </a:blip>
          <a:srcRect t="3718" b="6812"/>
          <a:stretch/>
        </p:blipFill>
        <p:spPr>
          <a:xfrm>
            <a:off x="254551" y="1279621"/>
            <a:ext cx="5734525" cy="2885975"/>
          </a:xfrm>
          <a:prstGeom prst="rect">
            <a:avLst/>
          </a:prstGeom>
          <a:ln>
            <a:noFill/>
          </a:ln>
          <a:effectLst>
            <a:softEdge rad="112500"/>
          </a:effectLst>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909" y="4256599"/>
            <a:ext cx="2377881" cy="2377881"/>
          </a:xfrm>
          <a:prstGeom prst="rect">
            <a:avLst/>
          </a:prstGeom>
          <a:effectLst>
            <a:softEdge rad="63500"/>
          </a:effectLst>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2925" y="1279621"/>
            <a:ext cx="5796000" cy="2901656"/>
          </a:xfrm>
          <a:prstGeom prst="rect">
            <a:avLst/>
          </a:prstGeom>
          <a:ln>
            <a:noFill/>
          </a:ln>
          <a:effectLst>
            <a:softEdge rad="112500"/>
          </a:effectLst>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845" y="4256599"/>
            <a:ext cx="2438400" cy="2438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sp>
        <p:nvSpPr>
          <p:cNvPr id="9" name="Prostokąt 8">
            <a:extLst>
              <a:ext uri="{FF2B5EF4-FFF2-40B4-BE49-F238E27FC236}">
                <a16:creationId xmlns:a16="http://schemas.microsoft.com/office/drawing/2014/main" id="{9E99AB34-FEAE-44CB-BC0D-276DA92DF6B6}"/>
              </a:ext>
            </a:extLst>
          </p:cNvPr>
          <p:cNvSpPr/>
          <p:nvPr/>
        </p:nvSpPr>
        <p:spPr>
          <a:xfrm>
            <a:off x="2804160" y="1036320"/>
            <a:ext cx="5852160" cy="5821680"/>
          </a:xfrm>
          <a:prstGeom prst="rect">
            <a:avLst/>
          </a:prstGeom>
          <a:solidFill>
            <a:srgbClr val="1B1B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7" name="Obraz 6">
            <a:extLst>
              <a:ext uri="{FF2B5EF4-FFF2-40B4-BE49-F238E27FC236}">
                <a16:creationId xmlns:a16="http://schemas.microsoft.com/office/drawing/2014/main" id="{28C5CB69-4E2C-41FE-B7BC-232BC9AC789C}"/>
              </a:ext>
            </a:extLst>
          </p:cNvPr>
          <p:cNvPicPr>
            <a:picLocks noChangeAspect="1"/>
          </p:cNvPicPr>
          <p:nvPr/>
        </p:nvPicPr>
        <p:blipFill rotWithShape="1">
          <a:blip r:embed="rId2"/>
          <a:srcRect t="341" r="3629" b="50510"/>
          <a:stretch/>
        </p:blipFill>
        <p:spPr>
          <a:xfrm>
            <a:off x="3159518" y="1153512"/>
            <a:ext cx="2039741" cy="5500653"/>
          </a:xfrm>
          <a:prstGeom prst="rect">
            <a:avLst/>
          </a:prstGeom>
        </p:spPr>
      </p:pic>
      <p:pic>
        <p:nvPicPr>
          <p:cNvPr id="8" name="Obraz 7">
            <a:extLst>
              <a:ext uri="{FF2B5EF4-FFF2-40B4-BE49-F238E27FC236}">
                <a16:creationId xmlns:a16="http://schemas.microsoft.com/office/drawing/2014/main" id="{C2616D54-9DD2-469E-BC18-80E0C061AA72}"/>
              </a:ext>
            </a:extLst>
          </p:cNvPr>
          <p:cNvPicPr>
            <a:picLocks noChangeAspect="1"/>
          </p:cNvPicPr>
          <p:nvPr/>
        </p:nvPicPr>
        <p:blipFill rotWithShape="1">
          <a:blip r:embed="rId2"/>
          <a:srcRect t="49361" r="3629" b="468"/>
          <a:stretch/>
        </p:blipFill>
        <p:spPr>
          <a:xfrm>
            <a:off x="5907919" y="1113507"/>
            <a:ext cx="2039741" cy="5614953"/>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6" name="Obraz 5">
            <a:extLst>
              <a:ext uri="{FF2B5EF4-FFF2-40B4-BE49-F238E27FC236}">
                <a16:creationId xmlns:a16="http://schemas.microsoft.com/office/drawing/2014/main" id="{4DB82628-A2FB-46E9-9851-91E926392CF9}"/>
              </a:ext>
            </a:extLst>
          </p:cNvPr>
          <p:cNvPicPr>
            <a:picLocks noChangeAspect="1"/>
          </p:cNvPicPr>
          <p:nvPr/>
        </p:nvPicPr>
        <p:blipFill>
          <a:blip r:embed="rId2"/>
          <a:stretch>
            <a:fillRect/>
          </a:stretch>
        </p:blipFill>
        <p:spPr>
          <a:xfrm>
            <a:off x="240632" y="1195387"/>
            <a:ext cx="11761503" cy="5046793"/>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pic>
        <p:nvPicPr>
          <p:cNvPr id="7" name="Obraz 6">
            <a:extLst>
              <a:ext uri="{FF2B5EF4-FFF2-40B4-BE49-F238E27FC236}">
                <a16:creationId xmlns:a16="http://schemas.microsoft.com/office/drawing/2014/main" id="{8761FBCB-EC77-4FB6-9F8D-B54C7F74870A}"/>
              </a:ext>
            </a:extLst>
          </p:cNvPr>
          <p:cNvPicPr>
            <a:picLocks noChangeAspect="1"/>
          </p:cNvPicPr>
          <p:nvPr/>
        </p:nvPicPr>
        <p:blipFill rotWithShape="1">
          <a:blip r:embed="rId2"/>
          <a:srcRect l="1897" r="1359"/>
          <a:stretch/>
        </p:blipFill>
        <p:spPr>
          <a:xfrm>
            <a:off x="0" y="1112520"/>
            <a:ext cx="9204960" cy="5333462"/>
          </a:xfrm>
          <a:prstGeom prst="rect">
            <a:avLst/>
          </a:prstGeom>
        </p:spPr>
      </p:pic>
      <p:sp>
        <p:nvSpPr>
          <p:cNvPr id="8" name="pole tekstowe 7">
            <a:extLst>
              <a:ext uri="{FF2B5EF4-FFF2-40B4-BE49-F238E27FC236}">
                <a16:creationId xmlns:a16="http://schemas.microsoft.com/office/drawing/2014/main" id="{355319DE-DCEE-4374-A641-7A4E079D7E2E}"/>
              </a:ext>
            </a:extLst>
          </p:cNvPr>
          <p:cNvSpPr txBox="1"/>
          <p:nvPr/>
        </p:nvSpPr>
        <p:spPr>
          <a:xfrm>
            <a:off x="9204960" y="1249680"/>
            <a:ext cx="3055275" cy="3477875"/>
          </a:xfrm>
          <a:prstGeom prst="rect">
            <a:avLst/>
          </a:prstGeom>
          <a:noFill/>
        </p:spPr>
        <p:txBody>
          <a:bodyPr wrap="square" rtlCol="0">
            <a:spAutoFit/>
          </a:bodyPr>
          <a:lstStyle/>
          <a:p>
            <a:r>
              <a:rPr lang="pl-PL" sz="2000" b="1" dirty="0">
                <a:latin typeface="Bahnschrift" panose="020B0502040204020203" pitchFamily="34" charset="0"/>
              </a:rPr>
              <a:t>Singleton</a:t>
            </a:r>
            <a:r>
              <a:rPr lang="pl-PL" sz="2000" dirty="0">
                <a:latin typeface="Bahnschrift" panose="020B0502040204020203" pitchFamily="34" charset="0"/>
              </a:rPr>
              <a:t> – kreacyjny wzorzec projektowy, użyty w celu jest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r>
              <a:rPr lang="pl-PL" sz="2000" dirty="0" err="1">
                <a:latin typeface="Bahnschrift" panose="020B0502040204020203" pitchFamily="34" charset="0"/>
              </a:rPr>
              <a:t>NLogLogger</a:t>
            </a:r>
            <a:r>
              <a:rPr lang="pl-PL" sz="2000" dirty="0">
                <a:latin typeface="Bahnschrift" panose="020B0502040204020203" pitchFamily="34" charset="0"/>
              </a:rPr>
              <a:t> jest klasą służąco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(strukturalny): Extension Object</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5365C23E-DEE5-4077-B0B9-4BAA6F9AA935}"/>
              </a:ext>
            </a:extLst>
          </p:cNvPr>
          <p:cNvPicPr>
            <a:picLocks noChangeAspect="1"/>
          </p:cNvPicPr>
          <p:nvPr/>
        </p:nvPicPr>
        <p:blipFill>
          <a:blip r:embed="rId2"/>
          <a:stretch>
            <a:fillRect/>
          </a:stretch>
        </p:blipFill>
        <p:spPr>
          <a:xfrm>
            <a:off x="240632" y="1031557"/>
            <a:ext cx="5174648" cy="5714276"/>
          </a:xfrm>
          <a:prstGeom prst="rect">
            <a:avLst/>
          </a:prstGeom>
        </p:spPr>
      </p:pic>
      <p:sp>
        <p:nvSpPr>
          <p:cNvPr id="5" name="Prostokąt 4">
            <a:extLst>
              <a:ext uri="{FF2B5EF4-FFF2-40B4-BE49-F238E27FC236}">
                <a16:creationId xmlns:a16="http://schemas.microsoft.com/office/drawing/2014/main" id="{FA59FDEB-701A-4E49-890A-C3DF4098889A}"/>
              </a:ext>
            </a:extLst>
          </p:cNvPr>
          <p:cNvSpPr/>
          <p:nvPr/>
        </p:nvSpPr>
        <p:spPr>
          <a:xfrm>
            <a:off x="5501640" y="1137702"/>
            <a:ext cx="6096000" cy="2677656"/>
          </a:xfrm>
          <a:prstGeom prst="rect">
            <a:avLst/>
          </a:prstGeom>
        </p:spPr>
        <p:txBody>
          <a:bodyPr>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spTree>
    <p:extLst>
      <p:ext uri="{BB962C8B-B14F-4D97-AF65-F5344CB8AC3E}">
        <p14:creationId xmlns:p14="http://schemas.microsoft.com/office/powerpoint/2010/main" val="32579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#3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pic>
        <p:nvPicPr>
          <p:cNvPr id="3" name="Obraz 2">
            <a:extLst>
              <a:ext uri="{FF2B5EF4-FFF2-40B4-BE49-F238E27FC236}">
                <a16:creationId xmlns:a16="http://schemas.microsoft.com/office/drawing/2014/main" id="{F8B570E6-6692-4B9D-8FB6-DEA5614EBF6F}"/>
              </a:ext>
            </a:extLst>
          </p:cNvPr>
          <p:cNvPicPr>
            <a:picLocks noChangeAspect="1"/>
          </p:cNvPicPr>
          <p:nvPr/>
        </p:nvPicPr>
        <p:blipFill>
          <a:blip r:embed="rId2"/>
          <a:stretch>
            <a:fillRect/>
          </a:stretch>
        </p:blipFill>
        <p:spPr>
          <a:xfrm>
            <a:off x="298132" y="1153477"/>
            <a:ext cx="6103555" cy="4028123"/>
          </a:xfrm>
          <a:prstGeom prst="rect">
            <a:avLst/>
          </a:prstGeom>
        </p:spPr>
      </p:pic>
      <p:sp>
        <p:nvSpPr>
          <p:cNvPr id="5" name="pole tekstowe 4">
            <a:extLst>
              <a:ext uri="{FF2B5EF4-FFF2-40B4-BE49-F238E27FC236}">
                <a16:creationId xmlns:a16="http://schemas.microsoft.com/office/drawing/2014/main" id="{D6E9AB14-AA6C-4AB6-913E-C93259215E9D}"/>
              </a:ext>
            </a:extLst>
          </p:cNvPr>
          <p:cNvSpPr txBox="1"/>
          <p:nvPr/>
        </p:nvSpPr>
        <p:spPr>
          <a:xfrm>
            <a:off x="6683692" y="1242060"/>
            <a:ext cx="5210176" cy="3477875"/>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spTree>
    <p:extLst>
      <p:ext uri="{BB962C8B-B14F-4D97-AF65-F5344CB8AC3E}">
        <p14:creationId xmlns:p14="http://schemas.microsoft.com/office/powerpoint/2010/main" val="391408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CB60F8A3-C689-49D6-ABD6-BCE582A461C0}"/>
              </a:ext>
            </a:extLst>
          </p:cNvPr>
          <p:cNvPicPr>
            <a:picLocks noChangeAspect="1"/>
          </p:cNvPicPr>
          <p:nvPr/>
        </p:nvPicPr>
        <p:blipFill>
          <a:blip r:embed="rId2"/>
          <a:stretch>
            <a:fillRect/>
          </a:stretch>
        </p:blipFill>
        <p:spPr>
          <a:xfrm>
            <a:off x="240632" y="1035672"/>
            <a:ext cx="6875699" cy="5812385"/>
          </a:xfrm>
          <a:prstGeom prst="rect">
            <a:avLst/>
          </a:prstGeom>
        </p:spPr>
      </p:pic>
      <p:sp>
        <p:nvSpPr>
          <p:cNvPr id="5" name="pole tekstowe 4">
            <a:extLst>
              <a:ext uri="{FF2B5EF4-FFF2-40B4-BE49-F238E27FC236}">
                <a16:creationId xmlns:a16="http://schemas.microsoft.com/office/drawing/2014/main" id="{69AC398E-6DE0-4251-B972-11A6AF22D280}"/>
              </a:ext>
            </a:extLst>
          </p:cNvPr>
          <p:cNvSpPr txBox="1"/>
          <p:nvPr/>
        </p:nvSpPr>
        <p:spPr>
          <a:xfrm>
            <a:off x="7246620" y="1120140"/>
            <a:ext cx="470474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spTree>
    <p:extLst>
      <p:ext uri="{BB962C8B-B14F-4D97-AF65-F5344CB8AC3E}">
        <p14:creationId xmlns:p14="http://schemas.microsoft.com/office/powerpoint/2010/main" val="3889168317"/>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1206</Words>
  <Application>Microsoft Office PowerPoint</Application>
  <PresentationFormat>Panoramiczny</PresentationFormat>
  <Paragraphs>63</Paragraphs>
  <Slides>22</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22</vt:i4>
      </vt:variant>
    </vt:vector>
  </HeadingPairs>
  <TitlesOfParts>
    <vt:vector size="29"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(strukturalny): Extension Object</vt:lpstr>
      <vt:lpstr>Wzorzec #3 (czynnościowy): Null Object</vt:lpstr>
      <vt:lpstr>Wzorzec #4 (strukturalny): Private class data</vt:lpstr>
      <vt:lpstr>Wzorzec #5: CQRS</vt:lpstr>
      <vt:lpstr>Wzorzec #5: CQRS</vt:lpstr>
      <vt:lpstr>Wzorzec #6: Repository</vt:lpstr>
      <vt:lpstr>Wzorzec #6: Repository</vt:lpstr>
      <vt:lpstr>Wzorzec #7: Dependency injection</vt:lpstr>
      <vt:lpstr>Wzorzec #7: Dependency injection</vt:lpstr>
      <vt:lpstr>Wzorzec #8: Unit of Work</vt:lpstr>
      <vt:lpstr>Wzorzec #8: Unit of Work</vt:lpstr>
      <vt:lpstr>Wzorzec #9: MVP – diagram ogólny</vt:lpstr>
      <vt:lpstr>Wzorzec #9: MVP - Modele</vt:lpstr>
      <vt:lpstr>Wzorzec #9: MVP – Przykładowy kontroler / prezenter Albumu</vt:lpstr>
      <vt:lpstr>Wzorzec #9: MVP</vt:lpstr>
      <vt:lpstr>Wzorzec #10: Factory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Andrzej Bajguz</cp:lastModifiedBy>
  <cp:revision>87</cp:revision>
  <dcterms:created xsi:type="dcterms:W3CDTF">2018-12-14T10:28:21Z</dcterms:created>
  <dcterms:modified xsi:type="dcterms:W3CDTF">2018-12-14T14:44:14Z</dcterms:modified>
</cp:coreProperties>
</file>