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73" r:id="rId11"/>
    <p:sldId id="265" r:id="rId12"/>
    <p:sldId id="274" r:id="rId13"/>
    <p:sldId id="266" r:id="rId14"/>
    <p:sldId id="275" r:id="rId15"/>
    <p:sldId id="267" r:id="rId16"/>
    <p:sldId id="276"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p:scale>
          <a:sx n="100" d="100"/>
          <a:sy n="100" d="100"/>
        </p:scale>
        <p:origin x="226"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14.12.2018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14.12.2018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14.12.2018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14.12.2018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14.12.2018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14.12.2018</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963877"/>
            <a:ext cx="3494362" cy="4930246"/>
          </a:xfrm>
        </p:spPr>
        <p:txBody>
          <a:bodyPr vert="horz" lIns="91440" tIns="45720" rIns="91440" bIns="45720" rtlCol="0" anchor="ctr">
            <a:normAutofit/>
          </a:bodyPr>
          <a:lstStyle/>
          <a:p>
            <a:pPr algn="r"/>
            <a:r>
              <a:rPr lang="en-US" sz="5400" b="1" kern="1200" dirty="0" err="1">
                <a:solidFill>
                  <a:schemeClr val="accent1"/>
                </a:solidFill>
                <a:latin typeface="+mj-lt"/>
                <a:ea typeface="+mj-ea"/>
                <a:cs typeface="+mj-cs"/>
              </a:rPr>
              <a:t>MusicPlayer</a:t>
            </a:r>
            <a:endParaRPr lang="en-US" sz="5400" b="1" kern="1200" dirty="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algn="l"/>
            <a:r>
              <a:rPr lang="en-US" b="1" dirty="0" err="1">
                <a:solidFill>
                  <a:schemeClr val="tx1"/>
                </a:solidFill>
              </a:rPr>
              <a:t>Skład</a:t>
            </a:r>
            <a:r>
              <a:rPr lang="en-US" b="1" dirty="0">
                <a:solidFill>
                  <a:schemeClr val="tx1"/>
                </a:solidFill>
              </a:rPr>
              <a:t> </a:t>
            </a:r>
            <a:r>
              <a:rPr lang="en-US" b="1" dirty="0" err="1">
                <a:solidFill>
                  <a:schemeClr val="tx1"/>
                </a:solidFill>
              </a:rPr>
              <a:t>zespołu</a:t>
            </a:r>
            <a:r>
              <a:rPr lang="en-US" b="1" dirty="0">
                <a:solidFill>
                  <a:schemeClr val="tx1"/>
                </a:solidFill>
              </a:rPr>
              <a:t>:</a:t>
            </a:r>
          </a:p>
          <a:p>
            <a:pPr indent="-228600" algn="l">
              <a:buFont typeface="Arial" panose="020B0604020202020204" pitchFamily="34" charset="0"/>
              <a:buChar char="•"/>
            </a:pPr>
            <a:r>
              <a:rPr lang="en-US" dirty="0">
                <a:solidFill>
                  <a:schemeClr val="tx1"/>
                </a:solidFill>
              </a:rPr>
              <a:t>Magdalena Kalisz</a:t>
            </a:r>
          </a:p>
          <a:p>
            <a:pPr indent="-228600" algn="l">
              <a:buFont typeface="Arial" panose="020B0604020202020204" pitchFamily="34" charset="0"/>
              <a:buChar char="•"/>
            </a:pPr>
            <a:r>
              <a:rPr lang="en-US" dirty="0">
                <a:solidFill>
                  <a:schemeClr val="tx1"/>
                </a:solidFill>
              </a:rPr>
              <a:t>Adam Bajguz</a:t>
            </a:r>
          </a:p>
          <a:p>
            <a:pPr indent="-228600" algn="l">
              <a:buFont typeface="Arial" panose="020B0604020202020204" pitchFamily="34" charset="0"/>
              <a:buChar char="•"/>
            </a:pPr>
            <a:r>
              <a:rPr lang="en-US" dirty="0" err="1">
                <a:solidFill>
                  <a:schemeClr val="tx1"/>
                </a:solidFill>
              </a:rPr>
              <a:t>Michał</a:t>
            </a:r>
            <a:r>
              <a:rPr lang="en-US" dirty="0">
                <a:solidFill>
                  <a:schemeClr val="tx1"/>
                </a:solidFill>
              </a:rPr>
              <a:t> </a:t>
            </a:r>
            <a:r>
              <a:rPr lang="en-US" dirty="0" err="1">
                <a:solidFill>
                  <a:schemeClr val="tx1"/>
                </a:solidFill>
              </a:rPr>
              <a:t>Kierzkowski</a:t>
            </a:r>
            <a:endParaRPr lang="en-US" dirty="0">
              <a:solidFill>
                <a:schemeClr val="tx1"/>
              </a:solidFill>
            </a:endParaRPr>
          </a:p>
          <a:p>
            <a:pPr indent="-2286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#5: CQRS</a:t>
            </a:r>
            <a:endParaRPr lang="pl-PL" dirty="0"/>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2890" y="128587"/>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120316" y="1044000"/>
            <a:ext cx="7172024" cy="4801314"/>
          </a:xfrm>
          <a:prstGeom prst="rect">
            <a:avLst/>
          </a:prstGeom>
        </p:spPr>
        <p:txBody>
          <a:bodyPr wrap="square">
            <a:spAutoFit/>
          </a:bodyPr>
          <a:lstStyle/>
          <a:p>
            <a:pPr algn="just"/>
            <a:r>
              <a:rPr lang="pl-PL" dirty="0"/>
              <a:t>W tradycyjnych </a:t>
            </a:r>
            <a:r>
              <a:rPr lang="pl-PL" dirty="0" err="1"/>
              <a:t>architekturach</a:t>
            </a:r>
            <a:r>
              <a:rPr lang="pl-PL" dirty="0"/>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a:p>
            <a:pPr algn="just"/>
            <a:r>
              <a:rPr lang="pl-PL" dirty="0"/>
              <a:t> </a:t>
            </a:r>
          </a:p>
          <a:p>
            <a:pPr algn="just"/>
            <a:r>
              <a:rPr lang="pl-PL" dirty="0"/>
              <a:t>Podejście CQRS rozwiązuje wymienione wyżej problemy, rozdzielając odczyty i zapisy na osobne modele przy użyciu </a:t>
            </a:r>
            <a:r>
              <a:rPr lang="pl-PL" b="1" dirty="0"/>
              <a:t>poleceń</a:t>
            </a:r>
            <a:r>
              <a:rPr lang="pl-PL" dirty="0"/>
              <a:t> do aktualizacji danych i </a:t>
            </a:r>
            <a:r>
              <a:rPr lang="pl-PL" b="1" dirty="0"/>
              <a:t>zapytań</a:t>
            </a:r>
            <a:r>
              <a:rPr lang="pl-PL" dirty="0"/>
              <a:t> do odczytu danych.</a:t>
            </a:r>
          </a:p>
          <a:p>
            <a:pPr marL="449263" indent="-266700" algn="just">
              <a:buFont typeface="Wingdings" panose="05000000000000000000" pitchFamily="2" charset="2"/>
              <a:buChar char="v"/>
            </a:pPr>
            <a:r>
              <a:rPr lang="pl-PL" dirty="0"/>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dirty="0"/>
              <a:t>Zapytania nigdy nie modyfikują bazy danych. Zapytanie zwraca obiekt DTO, który nie hermetyzuje żadnej wiedzy domeny.</a:t>
            </a:r>
          </a:p>
        </p:txBody>
      </p:sp>
    </p:spTree>
    <p:extLst>
      <p:ext uri="{BB962C8B-B14F-4D97-AF65-F5344CB8AC3E}">
        <p14:creationId xmlns:p14="http://schemas.microsoft.com/office/powerpoint/2010/main" val="358181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#6: </a:t>
            </a:r>
            <a:r>
              <a:rPr lang="pl-PL" b="1" cap="small" dirty="0" err="1"/>
              <a:t>Repository</a:t>
            </a:r>
            <a:endParaRPr lang="pl-PL" dirty="0"/>
          </a:p>
        </p:txBody>
      </p:sp>
      <p:pic>
        <p:nvPicPr>
          <p:cNvPr id="4" name="Obraz 3">
            <a:extLst>
              <a:ext uri="{FF2B5EF4-FFF2-40B4-BE49-F238E27FC236}">
                <a16:creationId xmlns:a16="http://schemas.microsoft.com/office/drawing/2014/main" id="{8A034012-912E-42DE-85E6-05B87F5E6C09}"/>
              </a:ext>
            </a:extLst>
          </p:cNvPr>
          <p:cNvPicPr>
            <a:picLocks noChangeAspect="1"/>
          </p:cNvPicPr>
          <p:nvPr/>
        </p:nvPicPr>
        <p:blipFill>
          <a:blip r:embed="rId2"/>
          <a:stretch>
            <a:fillRect/>
          </a:stretch>
        </p:blipFill>
        <p:spPr>
          <a:xfrm>
            <a:off x="1020127" y="988195"/>
            <a:ext cx="10303193" cy="5869805"/>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#6: </a:t>
            </a:r>
            <a:r>
              <a:rPr lang="pl-PL" b="1" cap="small" dirty="0" err="1"/>
              <a:t>Repository</a:t>
            </a:r>
            <a:endParaRPr lang="pl-PL" dirty="0"/>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510917"/>
            <a:ext cx="750890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Unicode MS"/>
              </a:rPr>
              <a:t>Repozytoria to klasy lub komponenty, które zawierają logikę wymaganą do uzyskania dostępu do źródeł danych. Scentralizują wspólną funkcjonalność dostępu do danych, zapewniając lepszą </a:t>
            </a:r>
            <a:r>
              <a:rPr kumimoji="0" lang="pl-PL" altLang="pl-PL" sz="1600" b="0" i="0" u="none" strike="noStrike" cap="none" normalizeH="0" baseline="0" dirty="0" err="1">
                <a:ln>
                  <a:noFill/>
                </a:ln>
                <a:solidFill>
                  <a:schemeClr val="tx1"/>
                </a:solidFill>
                <a:effectLst/>
                <a:latin typeface="Arial Unicode MS"/>
              </a:rPr>
              <a:t>konserwowalność</a:t>
            </a:r>
            <a:r>
              <a:rPr kumimoji="0" lang="pl-PL" altLang="pl-PL" sz="1600" b="0" i="0" u="none" strike="noStrike" cap="none" normalizeH="0" baseline="0" dirty="0">
                <a:ln>
                  <a:noFill/>
                </a:ln>
                <a:solidFill>
                  <a:schemeClr val="tx1"/>
                </a:solidFill>
                <a:effectLst/>
                <a:latin typeface="Arial Unicode MS"/>
              </a:rPr>
              <a:t> i oddzielenie infrastruktury lub technologii wykorzystywanej do uzyskiwania dostępu do baz danych z warstwy modelu domeny. Z uwagi na zastosowanie Mapowania Obiektowego Relacji (ORM), jakim jest </a:t>
            </a:r>
            <a:r>
              <a:rPr kumimoji="0" lang="pl-PL" altLang="pl-PL" sz="1600" b="0" i="0" u="none" strike="noStrike" cap="none" normalizeH="0" baseline="0" dirty="0" err="1">
                <a:ln>
                  <a:noFill/>
                </a:ln>
                <a:solidFill>
                  <a:schemeClr val="tx1"/>
                </a:solidFill>
                <a:effectLst/>
                <a:latin typeface="Arial Unicode MS"/>
              </a:rPr>
              <a:t>Entity</a:t>
            </a:r>
            <a:r>
              <a:rPr kumimoji="0" lang="pl-PL" altLang="pl-PL" sz="1600" b="0" i="0" u="none" strike="noStrike" cap="none" normalizeH="0" baseline="0" dirty="0">
                <a:ln>
                  <a:noFill/>
                </a:ln>
                <a:solidFill>
                  <a:schemeClr val="tx1"/>
                </a:solidFill>
                <a:effectLst/>
                <a:latin typeface="Arial Unicode MS"/>
              </a:rPr>
              <a:t> Framework, kod, który musi zostać zaimplementowany, jest uproszczony, dzięki LINQ i silnemu pisaniu. Pozwala to skoncentrować się na logice trwałości danych, a nie na dostępie do danych.</a:t>
            </a:r>
            <a:r>
              <a:rPr kumimoji="0" lang="pl-PL" altLang="pl-PL" sz="1600" b="0" i="0" u="none" strike="noStrike" cap="none" normalizeH="0" baseline="0" dirty="0">
                <a:ln>
                  <a:noFill/>
                </a:ln>
                <a:solidFill>
                  <a:schemeClr val="tx1"/>
                </a:solidFill>
                <a:effectLst/>
              </a:rPr>
              <a:t> </a:t>
            </a: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#7: </a:t>
            </a:r>
            <a:r>
              <a:rPr lang="pl-PL" b="1" cap="small" dirty="0" err="1"/>
              <a:t>Dependency</a:t>
            </a:r>
            <a:r>
              <a:rPr lang="pl-PL" b="1" cap="small" dirty="0"/>
              <a:t> </a:t>
            </a:r>
            <a:r>
              <a:rPr lang="pl-PL" b="1" cap="small" dirty="0" err="1"/>
              <a:t>injection</a:t>
            </a:r>
            <a:endParaRPr lang="pl-PL" dirty="0"/>
          </a:p>
        </p:txBody>
      </p:sp>
      <p:pic>
        <p:nvPicPr>
          <p:cNvPr id="3" name="Obraz 2">
            <a:extLst>
              <a:ext uri="{FF2B5EF4-FFF2-40B4-BE49-F238E27FC236}">
                <a16:creationId xmlns:a16="http://schemas.microsoft.com/office/drawing/2014/main" id="{38371317-AF11-46AE-9B1C-8CB0BF28D388}"/>
              </a:ext>
            </a:extLst>
          </p:cNvPr>
          <p:cNvPicPr>
            <a:picLocks noChangeAspect="1"/>
          </p:cNvPicPr>
          <p:nvPr/>
        </p:nvPicPr>
        <p:blipFill>
          <a:blip r:embed="rId2"/>
          <a:stretch>
            <a:fillRect/>
          </a:stretch>
        </p:blipFill>
        <p:spPr>
          <a:xfrm>
            <a:off x="1402790" y="1074595"/>
            <a:ext cx="9059470" cy="5783405"/>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#7: </a:t>
            </a:r>
            <a:r>
              <a:rPr lang="pl-PL" b="1" cap="small" dirty="0" err="1"/>
              <a:t>Dependency</a:t>
            </a:r>
            <a:r>
              <a:rPr lang="pl-PL" b="1" cap="small" dirty="0"/>
              <a:t> </a:t>
            </a:r>
            <a:r>
              <a:rPr lang="pl-PL" b="1" cap="small" dirty="0" err="1"/>
              <a:t>injection</a:t>
            </a:r>
            <a:endParaRPr lang="pl-PL" dirty="0"/>
          </a:p>
        </p:txBody>
      </p:sp>
    </p:spTree>
    <p:extLst>
      <p:ext uri="{BB962C8B-B14F-4D97-AF65-F5344CB8AC3E}">
        <p14:creationId xmlns:p14="http://schemas.microsoft.com/office/powerpoint/2010/main" val="34364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#8: Unit of </a:t>
            </a:r>
            <a:r>
              <a:rPr lang="pl-PL" b="1" cap="small" dirty="0" err="1"/>
              <a:t>Work</a:t>
            </a:r>
            <a:endParaRPr lang="pl-PL" dirty="0"/>
          </a:p>
        </p:txBody>
      </p:sp>
      <p:pic>
        <p:nvPicPr>
          <p:cNvPr id="4" name="Obraz 3">
            <a:extLst>
              <a:ext uri="{FF2B5EF4-FFF2-40B4-BE49-F238E27FC236}">
                <a16:creationId xmlns:a16="http://schemas.microsoft.com/office/drawing/2014/main" id="{2A35CF7D-880E-4206-A95D-85FC2873BA29}"/>
              </a:ext>
            </a:extLst>
          </p:cNvPr>
          <p:cNvPicPr>
            <a:picLocks noChangeAspect="1"/>
          </p:cNvPicPr>
          <p:nvPr/>
        </p:nvPicPr>
        <p:blipFill>
          <a:blip r:embed="rId2"/>
          <a:stretch>
            <a:fillRect/>
          </a:stretch>
        </p:blipFill>
        <p:spPr>
          <a:xfrm>
            <a:off x="703078" y="1125437"/>
            <a:ext cx="10785844" cy="57226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#8: Unit of </a:t>
            </a:r>
            <a:r>
              <a:rPr lang="pl-PL" b="1" cap="small" dirty="0" err="1"/>
              <a:t>Work</a:t>
            </a:r>
            <a:endParaRPr lang="pl-PL" dirty="0"/>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2308324"/>
          </a:xfrm>
          <a:prstGeom prst="rect">
            <a:avLst/>
          </a:prstGeom>
        </p:spPr>
        <p:txBody>
          <a:bodyPr wrap="square">
            <a:spAutoFit/>
          </a:bodyPr>
          <a:lstStyle/>
          <a:p>
            <a:pPr algn="just"/>
            <a:r>
              <a:rPr lang="pl-PL" dirty="0"/>
              <a:t>Unit of </a:t>
            </a:r>
            <a:r>
              <a:rPr lang="pl-PL" dirty="0" err="1"/>
              <a:t>Work</a:t>
            </a:r>
            <a:r>
              <a:rPr lang="pl-PL" dirty="0"/>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dirty="0"/>
          </a:p>
          <a:p>
            <a:pPr algn="just"/>
            <a:r>
              <a:rPr lang="pl-PL" dirty="0"/>
              <a:t>Te wielokrotne operacje utrwalania wykonywane są później w pojedynczej akcji, gdy kod z warstwy aplikacji zarządza nimi wydając polecenia. Decyzja o wprowadzeniu zmian w pamięci do rzeczywistej bazy danych jest zwykle oparta na schemacie Unit of </a:t>
            </a:r>
            <a:r>
              <a:rPr lang="pl-PL" dirty="0" err="1"/>
              <a:t>Work</a:t>
            </a:r>
            <a:r>
              <a:rPr lang="pl-PL" dirty="0"/>
              <a:t>.</a:t>
            </a:r>
          </a:p>
        </p:txBody>
      </p:sp>
    </p:spTree>
    <p:extLst>
      <p:ext uri="{BB962C8B-B14F-4D97-AF65-F5344CB8AC3E}">
        <p14:creationId xmlns:p14="http://schemas.microsoft.com/office/powerpoint/2010/main" val="282801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#9: MVP – diagram ogólny</a:t>
            </a:r>
            <a:endParaRPr lang="pl-PL" dirty="0"/>
          </a:p>
        </p:txBody>
      </p:sp>
      <p:pic>
        <p:nvPicPr>
          <p:cNvPr id="3" name="Obraz 2">
            <a:extLst>
              <a:ext uri="{FF2B5EF4-FFF2-40B4-BE49-F238E27FC236}">
                <a16:creationId xmlns:a16="http://schemas.microsoft.com/office/drawing/2014/main" id="{1CBCBC75-F386-4CAF-A786-2C76AA9E2872}"/>
              </a:ext>
            </a:extLst>
          </p:cNvPr>
          <p:cNvPicPr>
            <a:picLocks noChangeAspect="1"/>
          </p:cNvPicPr>
          <p:nvPr/>
        </p:nvPicPr>
        <p:blipFill>
          <a:blip r:embed="rId2"/>
          <a:stretch>
            <a:fillRect/>
          </a:stretch>
        </p:blipFill>
        <p:spPr>
          <a:xfrm>
            <a:off x="0" y="1335505"/>
            <a:ext cx="12192000" cy="5297397"/>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#9: MVP - Modele</a:t>
            </a:r>
            <a:endParaRPr lang="pl-PL" dirty="0"/>
          </a:p>
        </p:txBody>
      </p:sp>
      <p:pic>
        <p:nvPicPr>
          <p:cNvPr id="3" name="Obraz 2">
            <a:extLst>
              <a:ext uri="{FF2B5EF4-FFF2-40B4-BE49-F238E27FC236}">
                <a16:creationId xmlns:a16="http://schemas.microsoft.com/office/drawing/2014/main" id="{2B9943CB-29CC-4A21-875B-7E0482014128}"/>
              </a:ext>
            </a:extLst>
          </p:cNvPr>
          <p:cNvPicPr>
            <a:picLocks noChangeAspect="1"/>
          </p:cNvPicPr>
          <p:nvPr/>
        </p:nvPicPr>
        <p:blipFill>
          <a:blip r:embed="rId2"/>
          <a:stretch>
            <a:fillRect/>
          </a:stretch>
        </p:blipFill>
        <p:spPr>
          <a:xfrm>
            <a:off x="91910" y="1075563"/>
            <a:ext cx="5386870" cy="5772494"/>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#9: MVP – Przykładowy kontroler/prezenter Albumu</a:t>
            </a:r>
            <a:endParaRPr lang="pl-PL" dirty="0"/>
          </a:p>
        </p:txBody>
      </p:sp>
      <p:pic>
        <p:nvPicPr>
          <p:cNvPr id="4" name="Obraz 3">
            <a:extLst>
              <a:ext uri="{FF2B5EF4-FFF2-40B4-BE49-F238E27FC236}">
                <a16:creationId xmlns:a16="http://schemas.microsoft.com/office/drawing/2014/main" id="{03704D51-A1AF-48E1-9B88-05F547292EA8}"/>
              </a:ext>
            </a:extLst>
          </p:cNvPr>
          <p:cNvPicPr>
            <a:picLocks noChangeAspect="1"/>
          </p:cNvPicPr>
          <p:nvPr/>
        </p:nvPicPr>
        <p:blipFill rotWithShape="1">
          <a:blip r:embed="rId2"/>
          <a:srcRect t="2509" b="2486"/>
          <a:stretch/>
        </p:blipFill>
        <p:spPr>
          <a:xfrm>
            <a:off x="0" y="1417320"/>
            <a:ext cx="12192000" cy="544068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t>Opis projektu</a:t>
            </a:r>
            <a:endParaRPr lang="pl-PL" dirty="0"/>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t>Odtwarzacz muzyczny na komputer PC z systemem Windows dla jednego użytkownika działający jako aplikacja Universal Windows Platform:</a:t>
            </a:r>
          </a:p>
          <a:p>
            <a:pPr lvl="0" algn="just"/>
            <a:r>
              <a:rPr lang="pl-PL" dirty="0"/>
              <a:t>obsługa podstawowych formatów plików dźwiękowych (przynajmniej WAV i MP3); </a:t>
            </a:r>
          </a:p>
          <a:p>
            <a:pPr lvl="0" algn="just"/>
            <a:r>
              <a:rPr lang="pl-PL" dirty="0" err="1"/>
              <a:t>playlisty</a:t>
            </a:r>
            <a:r>
              <a:rPr lang="pl-PL" dirty="0"/>
              <a:t> odtwarzanych plików z możliwością edycji (dodawanie, usuwanie, zmiana kolejności); </a:t>
            </a:r>
          </a:p>
          <a:p>
            <a:pPr lvl="0" algn="just"/>
            <a:r>
              <a:rPr lang="pl-PL" dirty="0"/>
              <a:t>zapis </a:t>
            </a:r>
            <a:r>
              <a:rPr lang="pl-PL" dirty="0" err="1"/>
              <a:t>playlist</a:t>
            </a:r>
            <a:r>
              <a:rPr lang="pl-PL" dirty="0"/>
              <a:t> i ich eksport (do formatu XML i/lub JSON); </a:t>
            </a:r>
          </a:p>
          <a:p>
            <a:pPr lvl="0" algn="just"/>
            <a:r>
              <a:rPr lang="pl-PL" dirty="0"/>
              <a:t>biblioteka utworów z prezentacją w widokach względem nazwy artysty, jego albumów i ścieżek w albumie;</a:t>
            </a:r>
          </a:p>
          <a:p>
            <a:pPr lvl="0" algn="just"/>
            <a:r>
              <a:rPr lang="pl-PL" dirty="0"/>
              <a:t>możliwość sortowania widoków biblioteki przynajmniej po nazwie, roku wydania, długości ścieżki;</a:t>
            </a:r>
          </a:p>
          <a:p>
            <a:pPr lvl="0" algn="just"/>
            <a:r>
              <a:rPr lang="pl-PL" dirty="0"/>
              <a:t>grupowanie utworów w albumy (jeden utwór może znajdować się w kilku albumach);</a:t>
            </a:r>
          </a:p>
          <a:p>
            <a:pPr lvl="0" algn="just"/>
            <a:r>
              <a:rPr lang="pl-PL" dirty="0"/>
              <a:t>każdy utwór ma mieć przypisany dokładnie jeden gatunek (lista gatunków jest ustalana przez użytkownika, tzn. użytkownik dodaje, usuwa i edytuje dostępne gatunki);</a:t>
            </a:r>
          </a:p>
          <a:p>
            <a:pPr lvl="0" algn="just"/>
            <a:r>
              <a:rPr lang="pl-PL" dirty="0"/>
              <a:t>każdy utwór ma mieć możliwość dodania własnej grafiki, jeśli jej nie ma wyświetlana jest domyślna grafika zapisana w aplikacji lub wyświetlana jest okładka albumu o ile istnieje;</a:t>
            </a:r>
          </a:p>
          <a:p>
            <a:pPr lvl="0" algn="just"/>
            <a:r>
              <a:rPr lang="pl-PL" dirty="0"/>
              <a:t>każdy utwór w albumie ma przypisany numer ścieżki;</a:t>
            </a:r>
          </a:p>
          <a:p>
            <a:pPr lvl="0" algn="just"/>
            <a:r>
              <a:rPr lang="pl-PL" dirty="0"/>
              <a:t>przypisywanie albumu do artysty (artysta może posiadać wiele albumów);</a:t>
            </a:r>
          </a:p>
          <a:p>
            <a:pPr lvl="0" algn="just"/>
            <a:r>
              <a:rPr lang="pl-PL" dirty="0"/>
              <a:t>przypisywanie artysty do zespołu (artysta może być tylko w jednym zespole);</a:t>
            </a:r>
          </a:p>
          <a:p>
            <a:pPr lvl="0" algn="just"/>
            <a:r>
              <a:rPr lang="pl-PL" dirty="0"/>
              <a:t>album, utwór oraz artysta mogą posiadać dokładnie jedno zdjęcie/okładkę;</a:t>
            </a:r>
          </a:p>
          <a:p>
            <a:pPr lvl="0" algn="just"/>
            <a:r>
              <a:rPr lang="pl-PL" dirty="0"/>
              <a:t>oprócz </a:t>
            </a:r>
            <a:r>
              <a:rPr lang="pl-PL" dirty="0" err="1"/>
              <a:t>playlist</a:t>
            </a:r>
            <a:r>
              <a:rPr lang="pl-PL" dirty="0"/>
              <a:t> powinna istnieć również kolejka odtwarzania zawierająca wszystkie utwory do odtworzenia;</a:t>
            </a:r>
          </a:p>
          <a:p>
            <a:pPr lvl="0" algn="just"/>
            <a:r>
              <a:rPr lang="pl-PL" dirty="0"/>
              <a:t>użytkownik ma mieć możliwość dodania albumu/</a:t>
            </a:r>
            <a:r>
              <a:rPr lang="pl-PL" dirty="0" err="1"/>
              <a:t>playlisty</a:t>
            </a:r>
            <a:r>
              <a:rPr lang="pl-PL" dirty="0"/>
              <a:t> lub pojedynczego utworu do kolejki odtwarzania.</a:t>
            </a:r>
          </a:p>
          <a:p>
            <a:pPr algn="just"/>
            <a:endParaRPr lang="pl-PL" dirty="0"/>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#10: </a:t>
            </a:r>
            <a:r>
              <a:rPr lang="pl-PL" b="1" cap="small" dirty="0" err="1"/>
              <a:t>Factory</a:t>
            </a:r>
            <a:endParaRPr lang="pl-PL" dirty="0"/>
          </a:p>
        </p:txBody>
      </p:sp>
      <p:pic>
        <p:nvPicPr>
          <p:cNvPr id="3" name="Obraz 2">
            <a:extLst>
              <a:ext uri="{FF2B5EF4-FFF2-40B4-BE49-F238E27FC236}">
                <a16:creationId xmlns:a16="http://schemas.microsoft.com/office/drawing/2014/main" id="{E4D826A7-838E-4489-A903-D1680E94B556}"/>
              </a:ext>
            </a:extLst>
          </p:cNvPr>
          <p:cNvPicPr>
            <a:picLocks noChangeAspect="1"/>
          </p:cNvPicPr>
          <p:nvPr/>
        </p:nvPicPr>
        <p:blipFill>
          <a:blip r:embed="rId2"/>
          <a:stretch>
            <a:fillRect/>
          </a:stretch>
        </p:blipFill>
        <p:spPr>
          <a:xfrm>
            <a:off x="240632" y="1100137"/>
            <a:ext cx="7086600" cy="3438525"/>
          </a:xfrm>
          <a:prstGeom prst="rect">
            <a:avLst/>
          </a:prstGeom>
        </p:spPr>
      </p:pic>
    </p:spTree>
    <p:extLst>
      <p:ext uri="{BB962C8B-B14F-4D97-AF65-F5344CB8AC3E}">
        <p14:creationId xmlns:p14="http://schemas.microsoft.com/office/powerpoint/2010/main" val="32640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sp>
        <p:nvSpPr>
          <p:cNvPr id="9" name="Prostokąt 8">
            <a:extLst>
              <a:ext uri="{FF2B5EF4-FFF2-40B4-BE49-F238E27FC236}">
                <a16:creationId xmlns:a16="http://schemas.microsoft.com/office/drawing/2014/main" id="{9E99AB34-FEAE-44CB-BC0D-276DA92DF6B6}"/>
              </a:ext>
            </a:extLst>
          </p:cNvPr>
          <p:cNvSpPr/>
          <p:nvPr/>
        </p:nvSpPr>
        <p:spPr>
          <a:xfrm>
            <a:off x="2804160" y="1036320"/>
            <a:ext cx="5852160" cy="5821680"/>
          </a:xfrm>
          <a:prstGeom prst="rect">
            <a:avLst/>
          </a:prstGeom>
          <a:solidFill>
            <a:srgbClr val="1B1B1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7" name="Obraz 6">
            <a:extLst>
              <a:ext uri="{FF2B5EF4-FFF2-40B4-BE49-F238E27FC236}">
                <a16:creationId xmlns:a16="http://schemas.microsoft.com/office/drawing/2014/main" id="{28C5CB69-4E2C-41FE-B7BC-232BC9AC789C}"/>
              </a:ext>
            </a:extLst>
          </p:cNvPr>
          <p:cNvPicPr>
            <a:picLocks noChangeAspect="1"/>
          </p:cNvPicPr>
          <p:nvPr/>
        </p:nvPicPr>
        <p:blipFill rotWithShape="1">
          <a:blip r:embed="rId2"/>
          <a:srcRect t="-16" r="3629" b="50867"/>
          <a:stretch/>
        </p:blipFill>
        <p:spPr>
          <a:xfrm>
            <a:off x="3159518" y="1113507"/>
            <a:ext cx="2039741" cy="5500653"/>
          </a:xfrm>
          <a:prstGeom prst="rect">
            <a:avLst/>
          </a:prstGeom>
        </p:spPr>
      </p:pic>
      <p:pic>
        <p:nvPicPr>
          <p:cNvPr id="8" name="Obraz 7">
            <a:extLst>
              <a:ext uri="{FF2B5EF4-FFF2-40B4-BE49-F238E27FC236}">
                <a16:creationId xmlns:a16="http://schemas.microsoft.com/office/drawing/2014/main" id="{C2616D54-9DD2-469E-BC18-80E0C061AA72}"/>
              </a:ext>
            </a:extLst>
          </p:cNvPr>
          <p:cNvPicPr>
            <a:picLocks noChangeAspect="1"/>
          </p:cNvPicPr>
          <p:nvPr/>
        </p:nvPicPr>
        <p:blipFill rotWithShape="1">
          <a:blip r:embed="rId2"/>
          <a:srcRect t="49361" r="3629" b="468"/>
          <a:stretch/>
        </p:blipFill>
        <p:spPr>
          <a:xfrm>
            <a:off x="5907919" y="1113507"/>
            <a:ext cx="2039741" cy="5614953"/>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Zależności stworzonych bibliotek w projekcie</a:t>
            </a:r>
            <a:endParaRPr lang="pl-PL" dirty="0"/>
          </a:p>
        </p:txBody>
      </p:sp>
      <p:pic>
        <p:nvPicPr>
          <p:cNvPr id="6" name="Obraz 5">
            <a:extLst>
              <a:ext uri="{FF2B5EF4-FFF2-40B4-BE49-F238E27FC236}">
                <a16:creationId xmlns:a16="http://schemas.microsoft.com/office/drawing/2014/main" id="{4DB82628-A2FB-46E9-9851-91E926392CF9}"/>
              </a:ext>
            </a:extLst>
          </p:cNvPr>
          <p:cNvPicPr>
            <a:picLocks noChangeAspect="1"/>
          </p:cNvPicPr>
          <p:nvPr/>
        </p:nvPicPr>
        <p:blipFill>
          <a:blip r:embed="rId2"/>
          <a:stretch>
            <a:fillRect/>
          </a:stretch>
        </p:blipFill>
        <p:spPr>
          <a:xfrm>
            <a:off x="240632" y="1195387"/>
            <a:ext cx="11761503" cy="5046793"/>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#1 (kreacyjny): Singleton</a:t>
            </a:r>
            <a:endParaRPr lang="pl-PL" dirty="0"/>
          </a:p>
        </p:txBody>
      </p:sp>
      <p:pic>
        <p:nvPicPr>
          <p:cNvPr id="7" name="Obraz 6">
            <a:extLst>
              <a:ext uri="{FF2B5EF4-FFF2-40B4-BE49-F238E27FC236}">
                <a16:creationId xmlns:a16="http://schemas.microsoft.com/office/drawing/2014/main" id="{8761FBCB-EC77-4FB6-9F8D-B54C7F74870A}"/>
              </a:ext>
            </a:extLst>
          </p:cNvPr>
          <p:cNvPicPr>
            <a:picLocks noChangeAspect="1"/>
          </p:cNvPicPr>
          <p:nvPr/>
        </p:nvPicPr>
        <p:blipFill rotWithShape="1">
          <a:blip r:embed="rId2"/>
          <a:srcRect l="1897" r="1359"/>
          <a:stretch/>
        </p:blipFill>
        <p:spPr>
          <a:xfrm>
            <a:off x="0" y="1112520"/>
            <a:ext cx="9204960" cy="5333462"/>
          </a:xfrm>
          <a:prstGeom prst="rect">
            <a:avLst/>
          </a:prstGeom>
        </p:spPr>
      </p:pic>
      <p:sp>
        <p:nvSpPr>
          <p:cNvPr id="8" name="pole tekstowe 7">
            <a:extLst>
              <a:ext uri="{FF2B5EF4-FFF2-40B4-BE49-F238E27FC236}">
                <a16:creationId xmlns:a16="http://schemas.microsoft.com/office/drawing/2014/main" id="{355319DE-DCEE-4374-A641-7A4E079D7E2E}"/>
              </a:ext>
            </a:extLst>
          </p:cNvPr>
          <p:cNvSpPr txBox="1"/>
          <p:nvPr/>
        </p:nvSpPr>
        <p:spPr>
          <a:xfrm>
            <a:off x="9281160" y="1249680"/>
            <a:ext cx="2979075" cy="2862322"/>
          </a:xfrm>
          <a:prstGeom prst="rect">
            <a:avLst/>
          </a:prstGeom>
          <a:noFill/>
        </p:spPr>
        <p:txBody>
          <a:bodyPr wrap="square" rtlCol="0">
            <a:spAutoFit/>
          </a:bodyPr>
          <a:lstStyle/>
          <a:p>
            <a:r>
              <a:rPr lang="pl-PL" b="1" dirty="0"/>
              <a:t>Singleton</a:t>
            </a:r>
            <a:r>
              <a:rPr lang="pl-PL" dirty="0"/>
              <a:t> – kreacyjny wzorzec projektowy, użyty w celu jest ograniczenia możliwości tworzenia obiektów klasy </a:t>
            </a:r>
            <a:r>
              <a:rPr lang="pl-PL" dirty="0" err="1"/>
              <a:t>NLogLogger</a:t>
            </a:r>
            <a:r>
              <a:rPr lang="pl-PL" dirty="0"/>
              <a:t> do jednej instancji. </a:t>
            </a:r>
            <a:r>
              <a:rPr lang="pl-PL" dirty="0" err="1"/>
              <a:t>NLogLogger</a:t>
            </a:r>
            <a:r>
              <a:rPr lang="pl-PL" dirty="0"/>
              <a:t> jest klasą służąco do rejestrowania w bazie </a:t>
            </a:r>
            <a:r>
              <a:rPr lang="pl-PL" dirty="0" err="1"/>
              <a:t>zachowań</a:t>
            </a:r>
            <a:r>
              <a:rPr lang="pl-PL" dirty="0"/>
              <a:t>, operacji i ich rezultatów.</a:t>
            </a:r>
          </a:p>
        </p:txBody>
      </p:sp>
    </p:spTree>
    <p:extLst>
      <p:ext uri="{BB962C8B-B14F-4D97-AF65-F5344CB8AC3E}">
        <p14:creationId xmlns:p14="http://schemas.microsoft.com/office/powerpoint/2010/main" val="164788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#2 (strukturalny): Extension Object</a:t>
            </a:r>
            <a:endParaRPr lang="pl-PL" dirty="0"/>
          </a:p>
        </p:txBody>
      </p:sp>
      <p:pic>
        <p:nvPicPr>
          <p:cNvPr id="4" name="Obraz 3">
            <a:extLst>
              <a:ext uri="{FF2B5EF4-FFF2-40B4-BE49-F238E27FC236}">
                <a16:creationId xmlns:a16="http://schemas.microsoft.com/office/drawing/2014/main" id="{5365C23E-DEE5-4077-B0B9-4BAA6F9AA935}"/>
              </a:ext>
            </a:extLst>
          </p:cNvPr>
          <p:cNvPicPr>
            <a:picLocks noChangeAspect="1"/>
          </p:cNvPicPr>
          <p:nvPr/>
        </p:nvPicPr>
        <p:blipFill>
          <a:blip r:embed="rId2"/>
          <a:stretch>
            <a:fillRect/>
          </a:stretch>
        </p:blipFill>
        <p:spPr>
          <a:xfrm>
            <a:off x="240632" y="1031557"/>
            <a:ext cx="5114925" cy="5648325"/>
          </a:xfrm>
          <a:prstGeom prst="rect">
            <a:avLst/>
          </a:prstGeom>
        </p:spPr>
      </p:pic>
      <p:sp>
        <p:nvSpPr>
          <p:cNvPr id="5" name="Prostokąt 4">
            <a:extLst>
              <a:ext uri="{FF2B5EF4-FFF2-40B4-BE49-F238E27FC236}">
                <a16:creationId xmlns:a16="http://schemas.microsoft.com/office/drawing/2014/main" id="{FA59FDEB-701A-4E49-890A-C3DF4098889A}"/>
              </a:ext>
            </a:extLst>
          </p:cNvPr>
          <p:cNvSpPr/>
          <p:nvPr/>
        </p:nvSpPr>
        <p:spPr>
          <a:xfrm>
            <a:off x="5501640" y="1137702"/>
            <a:ext cx="6096000" cy="1477328"/>
          </a:xfrm>
          <a:prstGeom prst="rect">
            <a:avLst/>
          </a:prstGeom>
        </p:spPr>
        <p:txBody>
          <a:bodyPr>
            <a:spAutoFit/>
          </a:bodyPr>
          <a:lstStyle/>
          <a:p>
            <a:r>
              <a:rPr lang="pl-PL" dirty="0"/>
              <a:t>Wzorzec Extension Object został użyty w celu rozszerzenia istniejących klas, np. Object o dodatkowe metody lub usługi. Zwykle klasa jest rozszerzana poprzez podklasę i dodawanie metod do klasy pochodnej. Obiekt rozszerzenia zapewnia rozszerzalność bez podklas.</a:t>
            </a:r>
          </a:p>
        </p:txBody>
      </p:sp>
    </p:spTree>
    <p:extLst>
      <p:ext uri="{BB962C8B-B14F-4D97-AF65-F5344CB8AC3E}">
        <p14:creationId xmlns:p14="http://schemas.microsoft.com/office/powerpoint/2010/main" val="32579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#3 (czynnościowy): </a:t>
            </a:r>
            <a:r>
              <a:rPr lang="pl-PL" b="1" cap="small" dirty="0" err="1"/>
              <a:t>Null</a:t>
            </a:r>
            <a:r>
              <a:rPr lang="pl-PL" b="1" cap="small" dirty="0"/>
              <a:t> Object</a:t>
            </a:r>
            <a:endParaRPr lang="pl-PL" dirty="0"/>
          </a:p>
        </p:txBody>
      </p:sp>
      <p:pic>
        <p:nvPicPr>
          <p:cNvPr id="3" name="Obraz 2">
            <a:extLst>
              <a:ext uri="{FF2B5EF4-FFF2-40B4-BE49-F238E27FC236}">
                <a16:creationId xmlns:a16="http://schemas.microsoft.com/office/drawing/2014/main" id="{F8B570E6-6692-4B9D-8FB6-DEA5614EBF6F}"/>
              </a:ext>
            </a:extLst>
          </p:cNvPr>
          <p:cNvPicPr>
            <a:picLocks noChangeAspect="1"/>
          </p:cNvPicPr>
          <p:nvPr/>
        </p:nvPicPr>
        <p:blipFill>
          <a:blip r:embed="rId2"/>
          <a:stretch>
            <a:fillRect/>
          </a:stretch>
        </p:blipFill>
        <p:spPr>
          <a:xfrm>
            <a:off x="298132" y="1153477"/>
            <a:ext cx="5210175" cy="3438525"/>
          </a:xfrm>
          <a:prstGeom prst="rect">
            <a:avLst/>
          </a:prstGeom>
        </p:spPr>
      </p:pic>
      <p:sp>
        <p:nvSpPr>
          <p:cNvPr id="5" name="pole tekstowe 4">
            <a:extLst>
              <a:ext uri="{FF2B5EF4-FFF2-40B4-BE49-F238E27FC236}">
                <a16:creationId xmlns:a16="http://schemas.microsoft.com/office/drawing/2014/main" id="{D6E9AB14-AA6C-4AB6-913E-C93259215E9D}"/>
              </a:ext>
            </a:extLst>
          </p:cNvPr>
          <p:cNvSpPr txBox="1"/>
          <p:nvPr/>
        </p:nvSpPr>
        <p:spPr>
          <a:xfrm>
            <a:off x="5699760" y="1242060"/>
            <a:ext cx="6194108" cy="2308324"/>
          </a:xfrm>
          <a:prstGeom prst="rect">
            <a:avLst/>
          </a:prstGeom>
          <a:noFill/>
        </p:spPr>
        <p:txBody>
          <a:bodyPr wrap="square" rtlCol="0">
            <a:spAutoFit/>
          </a:bodyPr>
          <a:lstStyle/>
          <a:p>
            <a:r>
              <a:rPr lang="pl-PL" dirty="0" err="1"/>
              <a:t>Null</a:t>
            </a:r>
            <a:r>
              <a:rPr lang="pl-PL" dirty="0"/>
              <a:t> Object (Pusty obiekt) to czynnościowy wzorzec projektowy, użyty w celu realizacji braku obiektu – </a:t>
            </a:r>
            <a:r>
              <a:rPr lang="pl-PL" dirty="0" err="1"/>
              <a:t>Zdjecia</a:t>
            </a:r>
            <a:r>
              <a:rPr lang="pl-PL" dirty="0"/>
              <a:t> poprzez dostarczenie alternatywy, która oferuje domyślnie działanie puste, czyli niewykonujące żadnych operacji.</a:t>
            </a:r>
          </a:p>
          <a:p>
            <a:endParaRPr lang="pl-PL" dirty="0"/>
          </a:p>
          <a:p>
            <a:r>
              <a:rPr lang="pl-PL" dirty="0"/>
              <a:t>Wzorzec pusty obiekt umożliwi uniknięcie sprawdzenia, czy wartość jest różna od </a:t>
            </a:r>
            <a:r>
              <a:rPr lang="pl-PL" dirty="0" err="1"/>
              <a:t>null</a:t>
            </a:r>
            <a:r>
              <a:rPr lang="pl-PL" dirty="0"/>
              <a:t> przy zachowaniu zasad pełnej obiektowości (polimorfizm, abstrakcja, enkapsulacja). </a:t>
            </a:r>
          </a:p>
        </p:txBody>
      </p:sp>
    </p:spTree>
    <p:extLst>
      <p:ext uri="{BB962C8B-B14F-4D97-AF65-F5344CB8AC3E}">
        <p14:creationId xmlns:p14="http://schemas.microsoft.com/office/powerpoint/2010/main" val="391408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#4 (strukturalny): </a:t>
            </a:r>
            <a:r>
              <a:rPr lang="pl-PL" b="1" cap="small" dirty="0" err="1"/>
              <a:t>Private</a:t>
            </a:r>
            <a:r>
              <a:rPr lang="pl-PL" b="1" cap="small" dirty="0"/>
              <a:t> </a:t>
            </a:r>
            <a:r>
              <a:rPr lang="pl-PL" b="1" cap="small" dirty="0" err="1"/>
              <a:t>class</a:t>
            </a:r>
            <a:r>
              <a:rPr lang="pl-PL" b="1" cap="small" dirty="0"/>
              <a:t> data</a:t>
            </a:r>
            <a:endParaRPr lang="pl-PL" dirty="0"/>
          </a:p>
        </p:txBody>
      </p:sp>
      <p:pic>
        <p:nvPicPr>
          <p:cNvPr id="4" name="Obraz 3">
            <a:extLst>
              <a:ext uri="{FF2B5EF4-FFF2-40B4-BE49-F238E27FC236}">
                <a16:creationId xmlns:a16="http://schemas.microsoft.com/office/drawing/2014/main" id="{CB60F8A3-C689-49D6-ABD6-BCE582A461C0}"/>
              </a:ext>
            </a:extLst>
          </p:cNvPr>
          <p:cNvPicPr>
            <a:picLocks noChangeAspect="1"/>
          </p:cNvPicPr>
          <p:nvPr/>
        </p:nvPicPr>
        <p:blipFill>
          <a:blip r:embed="rId2"/>
          <a:stretch>
            <a:fillRect/>
          </a:stretch>
        </p:blipFill>
        <p:spPr>
          <a:xfrm>
            <a:off x="240632" y="1035672"/>
            <a:ext cx="6875699" cy="5812385"/>
          </a:xfrm>
          <a:prstGeom prst="rect">
            <a:avLst/>
          </a:prstGeom>
        </p:spPr>
      </p:pic>
      <p:sp>
        <p:nvSpPr>
          <p:cNvPr id="5" name="pole tekstowe 4">
            <a:extLst>
              <a:ext uri="{FF2B5EF4-FFF2-40B4-BE49-F238E27FC236}">
                <a16:creationId xmlns:a16="http://schemas.microsoft.com/office/drawing/2014/main" id="{69AC398E-6DE0-4251-B972-11A6AF22D280}"/>
              </a:ext>
            </a:extLst>
          </p:cNvPr>
          <p:cNvSpPr txBox="1"/>
          <p:nvPr/>
        </p:nvSpPr>
        <p:spPr>
          <a:xfrm>
            <a:off x="7246620" y="1120140"/>
            <a:ext cx="4704748" cy="3693319"/>
          </a:xfrm>
          <a:prstGeom prst="rect">
            <a:avLst/>
          </a:prstGeom>
          <a:noFill/>
        </p:spPr>
        <p:txBody>
          <a:bodyPr wrap="square" rtlCol="0">
            <a:spAutoFit/>
          </a:bodyPr>
          <a:lstStyle/>
          <a:p>
            <a:r>
              <a:rPr lang="pl-PL" dirty="0"/>
              <a:t>Wzorzec </a:t>
            </a:r>
            <a:r>
              <a:rPr lang="pl-PL" dirty="0" err="1"/>
              <a:t>Private</a:t>
            </a:r>
            <a:r>
              <a:rPr lang="pl-PL" dirty="0"/>
              <a:t> </a:t>
            </a:r>
            <a:r>
              <a:rPr lang="pl-PL" dirty="0" err="1"/>
              <a:t>class</a:t>
            </a:r>
            <a:r>
              <a:rPr lang="pl-PL" dirty="0"/>
              <a:t> data rozwiązuje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kontrolerów, którzy mają relacje danymi tworzonego obiektu. W skrócie, wzorzec umożliwi w kontrolerach inicjowanie danych należących do klas modeli.</a:t>
            </a:r>
          </a:p>
        </p:txBody>
      </p:sp>
    </p:spTree>
    <p:extLst>
      <p:ext uri="{BB962C8B-B14F-4D97-AF65-F5344CB8AC3E}">
        <p14:creationId xmlns:p14="http://schemas.microsoft.com/office/powerpoint/2010/main" val="388916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Wzorzec #5: CQRS</a:t>
            </a:r>
            <a:endParaRPr lang="pl-PL" dirty="0"/>
          </a:p>
        </p:txBody>
      </p:sp>
      <p:pic>
        <p:nvPicPr>
          <p:cNvPr id="3" name="Obraz 2">
            <a:extLst>
              <a:ext uri="{FF2B5EF4-FFF2-40B4-BE49-F238E27FC236}">
                <a16:creationId xmlns:a16="http://schemas.microsoft.com/office/drawing/2014/main" id="{538D37FE-004D-4C98-94A1-ED1AD3A61B65}"/>
              </a:ext>
            </a:extLst>
          </p:cNvPr>
          <p:cNvPicPr>
            <a:picLocks noChangeAspect="1"/>
          </p:cNvPicPr>
          <p:nvPr/>
        </p:nvPicPr>
        <p:blipFill>
          <a:blip r:embed="rId2"/>
          <a:stretch>
            <a:fillRect/>
          </a:stretch>
        </p:blipFill>
        <p:spPr>
          <a:xfrm>
            <a:off x="563309" y="1066800"/>
            <a:ext cx="11182160" cy="5791199"/>
          </a:xfrm>
          <a:prstGeom prst="rect">
            <a:avLst/>
          </a:prstGeom>
        </p:spPr>
      </p:pic>
    </p:spTree>
    <p:extLst>
      <p:ext uri="{BB962C8B-B14F-4D97-AF65-F5344CB8AC3E}">
        <p14:creationId xmlns:p14="http://schemas.microsoft.com/office/powerpoint/2010/main" val="2989699819"/>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938</Words>
  <Application>Microsoft Office PowerPoint</Application>
  <PresentationFormat>Panoramiczny</PresentationFormat>
  <Paragraphs>54</Paragraphs>
  <Slides>20</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20</vt:i4>
      </vt:variant>
    </vt:vector>
  </HeadingPairs>
  <TitlesOfParts>
    <vt:vector size="27" baseType="lpstr">
      <vt:lpstr>Arial</vt:lpstr>
      <vt:lpstr>Arial Unicode MS</vt:lpstr>
      <vt:lpstr>Calibri</vt:lpstr>
      <vt:lpstr>Calibri Light</vt:lpstr>
      <vt:lpstr>Wingdings</vt:lpstr>
      <vt:lpstr>Wingdings 2</vt:lpstr>
      <vt:lpstr>HDOfficeLightV0</vt:lpstr>
      <vt:lpstr>MusicPlayer</vt:lpstr>
      <vt:lpstr>Opis projektu</vt:lpstr>
      <vt:lpstr>Legenda oznaczeń na diagramach</vt:lpstr>
      <vt:lpstr>Zależności stworzonych bibliotek w projekcie</vt:lpstr>
      <vt:lpstr>Wzorzec #1 (kreacyjny): Singleton</vt:lpstr>
      <vt:lpstr>Wzorzec #2 (strukturalny): Extension Object</vt:lpstr>
      <vt:lpstr>Wzorzec #3 (czynnościowy): Null Object</vt:lpstr>
      <vt:lpstr>Wzorzec #4 (strukturalny): Private class data</vt:lpstr>
      <vt:lpstr>Wzorzec #5: CQRS</vt:lpstr>
      <vt:lpstr>Wzorzec #5: CQRS</vt:lpstr>
      <vt:lpstr>Wzorzec #6: Repository</vt:lpstr>
      <vt:lpstr>Wzorzec #6: Repository</vt:lpstr>
      <vt:lpstr>Wzorzec #7: Dependency injection</vt:lpstr>
      <vt:lpstr>Wzorzec #7: Dependency injection</vt:lpstr>
      <vt:lpstr>Wzorzec #8: Unit of Work</vt:lpstr>
      <vt:lpstr>Wzorzec #8: Unit of Work</vt:lpstr>
      <vt:lpstr>Wzorzec #9: MVP – diagram ogólny</vt:lpstr>
      <vt:lpstr>Wzorzec #9: MVP - Modele</vt:lpstr>
      <vt:lpstr>Wzorzec #9: MVP – Przykładowy kontroler/prezenter Albumu</vt:lpstr>
      <vt:lpstr>Wzorzec #10: Factory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Andrzej Bajguz</cp:lastModifiedBy>
  <cp:revision>49</cp:revision>
  <dcterms:created xsi:type="dcterms:W3CDTF">2018-12-14T10:28:21Z</dcterms:created>
  <dcterms:modified xsi:type="dcterms:W3CDTF">2018-12-14T12:43:08Z</dcterms:modified>
</cp:coreProperties>
</file>