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58" r:id="rId5"/>
    <p:sldId id="261" r:id="rId6"/>
    <p:sldId id="259" r:id="rId7"/>
    <p:sldId id="266" r:id="rId8"/>
    <p:sldId id="275" r:id="rId9"/>
    <p:sldId id="271" r:id="rId10"/>
    <p:sldId id="260" r:id="rId11"/>
    <p:sldId id="265" r:id="rId12"/>
    <p:sldId id="274" r:id="rId13"/>
    <p:sldId id="263" r:id="rId14"/>
    <p:sldId id="262" r:id="rId15"/>
    <p:sldId id="264" r:id="rId16"/>
    <p:sldId id="273" r:id="rId17"/>
    <p:sldId id="267" r:id="rId18"/>
    <p:sldId id="276" r:id="rId19"/>
    <p:sldId id="268" r:id="rId20"/>
    <p:sldId id="269" r:id="rId21"/>
    <p:sldId id="270" r:id="rId22"/>
    <p:sldId id="277"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4639"/>
    <a:srgbClr val="D43F35"/>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110" d="100"/>
          <a:sy n="110"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430AA-EDF6-4DBF-80B2-609DE0CD757D}" type="datetimeFigureOut">
              <a:rPr lang="pl-PL" smtClean="0"/>
              <a:t>2018-12-17</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74D20-1EA3-4C23-8DFB-55EEDCA4B4AA}" type="slidenum">
              <a:rPr lang="pl-PL" smtClean="0"/>
              <a:t>‹#›</a:t>
            </a:fld>
            <a:endParaRPr lang="pl-PL"/>
          </a:p>
        </p:txBody>
      </p:sp>
    </p:spTree>
    <p:extLst>
      <p:ext uri="{BB962C8B-B14F-4D97-AF65-F5344CB8AC3E}">
        <p14:creationId xmlns:p14="http://schemas.microsoft.com/office/powerpoint/2010/main" val="306850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a:t>
            </a:fld>
            <a:endParaRPr lang="pl-PL"/>
          </a:p>
        </p:txBody>
      </p:sp>
    </p:spTree>
    <p:extLst>
      <p:ext uri="{BB962C8B-B14F-4D97-AF65-F5344CB8AC3E}">
        <p14:creationId xmlns:p14="http://schemas.microsoft.com/office/powerpoint/2010/main" val="3150087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10</a:t>
            </a:fld>
            <a:endParaRPr lang="pl-PL"/>
          </a:p>
        </p:txBody>
      </p:sp>
    </p:spTree>
    <p:extLst>
      <p:ext uri="{BB962C8B-B14F-4D97-AF65-F5344CB8AC3E}">
        <p14:creationId xmlns:p14="http://schemas.microsoft.com/office/powerpoint/2010/main" val="2669131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11</a:t>
            </a:fld>
            <a:endParaRPr lang="pl-PL"/>
          </a:p>
        </p:txBody>
      </p:sp>
    </p:spTree>
    <p:extLst>
      <p:ext uri="{BB962C8B-B14F-4D97-AF65-F5344CB8AC3E}">
        <p14:creationId xmlns:p14="http://schemas.microsoft.com/office/powerpoint/2010/main" val="1223117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12</a:t>
            </a:fld>
            <a:endParaRPr lang="pl-PL"/>
          </a:p>
        </p:txBody>
      </p:sp>
    </p:spTree>
    <p:extLst>
      <p:ext uri="{BB962C8B-B14F-4D97-AF65-F5344CB8AC3E}">
        <p14:creationId xmlns:p14="http://schemas.microsoft.com/office/powerpoint/2010/main" val="248286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13</a:t>
            </a:fld>
            <a:endParaRPr lang="pl-PL"/>
          </a:p>
        </p:txBody>
      </p:sp>
    </p:spTree>
    <p:extLst>
      <p:ext uri="{BB962C8B-B14F-4D97-AF65-F5344CB8AC3E}">
        <p14:creationId xmlns:p14="http://schemas.microsoft.com/office/powerpoint/2010/main" val="57875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14</a:t>
            </a:fld>
            <a:endParaRPr lang="pl-PL"/>
          </a:p>
        </p:txBody>
      </p:sp>
    </p:spTree>
    <p:extLst>
      <p:ext uri="{BB962C8B-B14F-4D97-AF65-F5344CB8AC3E}">
        <p14:creationId xmlns:p14="http://schemas.microsoft.com/office/powerpoint/2010/main" val="261682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15</a:t>
            </a:fld>
            <a:endParaRPr lang="pl-PL"/>
          </a:p>
        </p:txBody>
      </p:sp>
    </p:spTree>
    <p:extLst>
      <p:ext uri="{BB962C8B-B14F-4D97-AF65-F5344CB8AC3E}">
        <p14:creationId xmlns:p14="http://schemas.microsoft.com/office/powerpoint/2010/main" val="92086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16</a:t>
            </a:fld>
            <a:endParaRPr lang="pl-PL"/>
          </a:p>
        </p:txBody>
      </p:sp>
    </p:spTree>
    <p:extLst>
      <p:ext uri="{BB962C8B-B14F-4D97-AF65-F5344CB8AC3E}">
        <p14:creationId xmlns:p14="http://schemas.microsoft.com/office/powerpoint/2010/main" val="382190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17</a:t>
            </a:fld>
            <a:endParaRPr lang="pl-PL"/>
          </a:p>
        </p:txBody>
      </p:sp>
    </p:spTree>
    <p:extLst>
      <p:ext uri="{BB962C8B-B14F-4D97-AF65-F5344CB8AC3E}">
        <p14:creationId xmlns:p14="http://schemas.microsoft.com/office/powerpoint/2010/main" val="305776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18</a:t>
            </a:fld>
            <a:endParaRPr lang="pl-PL"/>
          </a:p>
        </p:txBody>
      </p:sp>
    </p:spTree>
    <p:extLst>
      <p:ext uri="{BB962C8B-B14F-4D97-AF65-F5344CB8AC3E}">
        <p14:creationId xmlns:p14="http://schemas.microsoft.com/office/powerpoint/2010/main" val="2144517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19</a:t>
            </a:fld>
            <a:endParaRPr lang="pl-PL"/>
          </a:p>
        </p:txBody>
      </p:sp>
    </p:spTree>
    <p:extLst>
      <p:ext uri="{BB962C8B-B14F-4D97-AF65-F5344CB8AC3E}">
        <p14:creationId xmlns:p14="http://schemas.microsoft.com/office/powerpoint/2010/main" val="354877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a:t>
            </a:fld>
            <a:endParaRPr lang="pl-PL"/>
          </a:p>
        </p:txBody>
      </p:sp>
    </p:spTree>
    <p:extLst>
      <p:ext uri="{BB962C8B-B14F-4D97-AF65-F5344CB8AC3E}">
        <p14:creationId xmlns:p14="http://schemas.microsoft.com/office/powerpoint/2010/main" val="1762930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20</a:t>
            </a:fld>
            <a:endParaRPr lang="pl-PL"/>
          </a:p>
        </p:txBody>
      </p:sp>
    </p:spTree>
    <p:extLst>
      <p:ext uri="{BB962C8B-B14F-4D97-AF65-F5344CB8AC3E}">
        <p14:creationId xmlns:p14="http://schemas.microsoft.com/office/powerpoint/2010/main" val="1726950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21</a:t>
            </a:fld>
            <a:endParaRPr lang="pl-PL"/>
          </a:p>
        </p:txBody>
      </p:sp>
    </p:spTree>
    <p:extLst>
      <p:ext uri="{BB962C8B-B14F-4D97-AF65-F5344CB8AC3E}">
        <p14:creationId xmlns:p14="http://schemas.microsoft.com/office/powerpoint/2010/main" val="3929512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22</a:t>
            </a:fld>
            <a:endParaRPr lang="pl-PL"/>
          </a:p>
        </p:txBody>
      </p:sp>
    </p:spTree>
    <p:extLst>
      <p:ext uri="{BB962C8B-B14F-4D97-AF65-F5344CB8AC3E}">
        <p14:creationId xmlns:p14="http://schemas.microsoft.com/office/powerpoint/2010/main" val="47399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23</a:t>
            </a:fld>
            <a:endParaRPr lang="pl-PL"/>
          </a:p>
        </p:txBody>
      </p:sp>
    </p:spTree>
    <p:extLst>
      <p:ext uri="{BB962C8B-B14F-4D97-AF65-F5344CB8AC3E}">
        <p14:creationId xmlns:p14="http://schemas.microsoft.com/office/powerpoint/2010/main" val="1650373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24</a:t>
            </a:fld>
            <a:endParaRPr lang="pl-PL"/>
          </a:p>
        </p:txBody>
      </p:sp>
    </p:spTree>
    <p:extLst>
      <p:ext uri="{BB962C8B-B14F-4D97-AF65-F5344CB8AC3E}">
        <p14:creationId xmlns:p14="http://schemas.microsoft.com/office/powerpoint/2010/main" val="1271583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25</a:t>
            </a:fld>
            <a:endParaRPr lang="pl-PL"/>
          </a:p>
        </p:txBody>
      </p:sp>
    </p:spTree>
    <p:extLst>
      <p:ext uri="{BB962C8B-B14F-4D97-AF65-F5344CB8AC3E}">
        <p14:creationId xmlns:p14="http://schemas.microsoft.com/office/powerpoint/2010/main" val="2706767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26</a:t>
            </a:fld>
            <a:endParaRPr lang="pl-PL"/>
          </a:p>
        </p:txBody>
      </p:sp>
    </p:spTree>
    <p:extLst>
      <p:ext uri="{BB962C8B-B14F-4D97-AF65-F5344CB8AC3E}">
        <p14:creationId xmlns:p14="http://schemas.microsoft.com/office/powerpoint/2010/main" val="345506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3</a:t>
            </a:fld>
            <a:endParaRPr lang="pl-PL"/>
          </a:p>
        </p:txBody>
      </p:sp>
    </p:spTree>
    <p:extLst>
      <p:ext uri="{BB962C8B-B14F-4D97-AF65-F5344CB8AC3E}">
        <p14:creationId xmlns:p14="http://schemas.microsoft.com/office/powerpoint/2010/main" val="217399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4</a:t>
            </a:fld>
            <a:endParaRPr lang="pl-PL"/>
          </a:p>
        </p:txBody>
      </p:sp>
    </p:spTree>
    <p:extLst>
      <p:ext uri="{BB962C8B-B14F-4D97-AF65-F5344CB8AC3E}">
        <p14:creationId xmlns:p14="http://schemas.microsoft.com/office/powerpoint/2010/main" val="46723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5</a:t>
            </a:fld>
            <a:endParaRPr lang="pl-PL"/>
          </a:p>
        </p:txBody>
      </p:sp>
    </p:spTree>
    <p:extLst>
      <p:ext uri="{BB962C8B-B14F-4D97-AF65-F5344CB8AC3E}">
        <p14:creationId xmlns:p14="http://schemas.microsoft.com/office/powerpoint/2010/main" val="269702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6</a:t>
            </a:fld>
            <a:endParaRPr lang="pl-PL"/>
          </a:p>
        </p:txBody>
      </p:sp>
    </p:spTree>
    <p:extLst>
      <p:ext uri="{BB962C8B-B14F-4D97-AF65-F5344CB8AC3E}">
        <p14:creationId xmlns:p14="http://schemas.microsoft.com/office/powerpoint/2010/main" val="2618624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7</a:t>
            </a:fld>
            <a:endParaRPr lang="pl-PL"/>
          </a:p>
        </p:txBody>
      </p:sp>
    </p:spTree>
    <p:extLst>
      <p:ext uri="{BB962C8B-B14F-4D97-AF65-F5344CB8AC3E}">
        <p14:creationId xmlns:p14="http://schemas.microsoft.com/office/powerpoint/2010/main" val="413387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8</a:t>
            </a:fld>
            <a:endParaRPr lang="pl-PL"/>
          </a:p>
        </p:txBody>
      </p:sp>
    </p:spTree>
    <p:extLst>
      <p:ext uri="{BB962C8B-B14F-4D97-AF65-F5344CB8AC3E}">
        <p14:creationId xmlns:p14="http://schemas.microsoft.com/office/powerpoint/2010/main" val="127503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9</a:t>
            </a:fld>
            <a:endParaRPr lang="pl-PL"/>
          </a:p>
        </p:txBody>
      </p:sp>
    </p:spTree>
    <p:extLst>
      <p:ext uri="{BB962C8B-B14F-4D97-AF65-F5344CB8AC3E}">
        <p14:creationId xmlns:p14="http://schemas.microsoft.com/office/powerpoint/2010/main" val="380338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2018-12-17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2018-12-17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2018-12-17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2018-12-17</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2812868"/>
            <a:ext cx="3621191" cy="2621281"/>
          </a:xfrm>
        </p:spPr>
        <p:txBody>
          <a:bodyPr vert="horz" lIns="91440" tIns="45720" rIns="91440" bIns="45720" rtlCol="0" anchor="ctr">
            <a:normAutofit/>
          </a:bodyPr>
          <a:lstStyle/>
          <a:p>
            <a:pPr algn="r"/>
            <a:r>
              <a:rPr lang="en-US" sz="4800" b="1" kern="1200">
                <a:solidFill>
                  <a:srgbClr val="D43F35"/>
                </a:solidFill>
                <a:latin typeface="Bahnschrift" panose="020B0502040204020203" pitchFamily="34" charset="0"/>
              </a:rPr>
              <a:t>MusicPlayer</a:t>
            </a:r>
            <a:endParaRPr lang="en-US" sz="4800" b="1" kern="1200" dirty="0">
              <a:solidFill>
                <a:srgbClr val="D43F35"/>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796951" y="1904842"/>
            <a:ext cx="6377769" cy="3451864"/>
          </a:xfrm>
        </p:spPr>
        <p:txBody>
          <a:bodyPr vert="horz" lIns="91440" tIns="45720" rIns="91440" bIns="45720" rtlCol="0" anchor="ctr">
            <a:normAutofit/>
          </a:bodyPr>
          <a:lstStyle/>
          <a:p>
            <a:pPr algn="l"/>
            <a:r>
              <a:rPr lang="en-US" b="1">
                <a:solidFill>
                  <a:schemeClr val="tx1"/>
                </a:solidFill>
                <a:latin typeface="Bahnschrift" panose="020B0502040204020203" pitchFamily="34" charset="0"/>
              </a:rPr>
              <a:t>Skład zespołu:</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Magdalena Kalisz</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Adam Bajguz</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Michał Kierzkowski</a:t>
            </a:r>
          </a:p>
          <a:p>
            <a:pPr indent="-228600" algn="l">
              <a:buFont typeface="Arial" panose="020B0604020202020204" pitchFamily="34" charset="0"/>
              <a:buChar char="•"/>
            </a:pPr>
            <a:endParaRPr lang="en-US" dirty="0">
              <a:solidFill>
                <a:schemeClr val="tx1"/>
              </a:solidFill>
              <a:latin typeface="Bahnschrift" panose="020B0502040204020203" pitchFamily="34" charset="0"/>
            </a:endParaRPr>
          </a:p>
        </p:txBody>
      </p:sp>
      <p:pic>
        <p:nvPicPr>
          <p:cNvPr id="5" name="Obraz 4">
            <a:extLst>
              <a:ext uri="{FF2B5EF4-FFF2-40B4-BE49-F238E27FC236}">
                <a16:creationId xmlns:a16="http://schemas.microsoft.com/office/drawing/2014/main" id="{47DED8FE-977E-4F30-958B-82B64B94B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897" y="1994962"/>
            <a:ext cx="1635812" cy="1635812"/>
          </a:xfrm>
          <a:prstGeom prst="rect">
            <a:avLst/>
          </a:prstGeom>
        </p:spPr>
      </p:pic>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#4 (strukturalny): Extension Object</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FA59FDEB-701A-4E49-890A-C3DF4098889A}"/>
              </a:ext>
            </a:extLst>
          </p:cNvPr>
          <p:cNvSpPr/>
          <p:nvPr/>
        </p:nvSpPr>
        <p:spPr>
          <a:xfrm>
            <a:off x="5581650" y="1209675"/>
            <a:ext cx="6153150" cy="2677656"/>
          </a:xfrm>
          <a:prstGeom prst="rect">
            <a:avLst/>
          </a:prstGeom>
        </p:spPr>
        <p:txBody>
          <a:bodyPr wrap="square">
            <a:spAutoFit/>
          </a:bodyPr>
          <a:lstStyle/>
          <a:p>
            <a:pPr algn="just"/>
            <a:r>
              <a:rPr lang="pl-PL" sz="2400" dirty="0">
                <a:latin typeface="Bahnschrift" panose="020B0502040204020203" pitchFamily="34" charset="0"/>
              </a:rPr>
              <a:t>Wzorzec Extension Object został użyty w celu rozszerzenia istniejących klas, np. Object o dodatkowe funkcjonalności (metody). Zwykle klasa jest rozszerzana poprzez podklasę i dodawanie metod do klasy pochodnej. Obiekt rozszerzenia zapewnia rozszerzalność bez podklas.</a:t>
            </a:r>
          </a:p>
        </p:txBody>
      </p:sp>
      <p:pic>
        <p:nvPicPr>
          <p:cNvPr id="3" name="Obraz 2">
            <a:extLst>
              <a:ext uri="{FF2B5EF4-FFF2-40B4-BE49-F238E27FC236}">
                <a16:creationId xmlns:a16="http://schemas.microsoft.com/office/drawing/2014/main" id="{8D252544-D494-4B48-BD11-8D2DD006B4EF}"/>
              </a:ext>
            </a:extLst>
          </p:cNvPr>
          <p:cNvPicPr>
            <a:picLocks noChangeAspect="1"/>
          </p:cNvPicPr>
          <p:nvPr/>
        </p:nvPicPr>
        <p:blipFill rotWithShape="1">
          <a:blip r:embed="rId3"/>
          <a:srcRect l="6915" t="6165" r="7312" b="6652"/>
          <a:stretch/>
        </p:blipFill>
        <p:spPr>
          <a:xfrm>
            <a:off x="362552" y="1209675"/>
            <a:ext cx="4883818" cy="5481837"/>
          </a:xfrm>
          <a:prstGeom prst="rect">
            <a:avLst/>
          </a:prstGeom>
        </p:spPr>
      </p:pic>
    </p:spTree>
    <p:extLst>
      <p:ext uri="{BB962C8B-B14F-4D97-AF65-F5344CB8AC3E}">
        <p14:creationId xmlns:p14="http://schemas.microsoft.com/office/powerpoint/2010/main" val="32579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4"/>
            <a:ext cx="11951368" cy="669326"/>
          </a:xfrm>
        </p:spPr>
        <p:txBody>
          <a:bodyPr>
            <a:normAutofit fontScale="90000"/>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79B2557F-E98F-4E75-A652-747A3ADFBDB1}"/>
              </a:ext>
            </a:extLst>
          </p:cNvPr>
          <p:cNvPicPr>
            <a:picLocks noChangeAspect="1"/>
          </p:cNvPicPr>
          <p:nvPr/>
        </p:nvPicPr>
        <p:blipFill rotWithShape="1">
          <a:blip r:embed="rId3"/>
          <a:srcRect l="2431" t="4191" r="2509" b="4889"/>
          <a:stretch/>
        </p:blipFill>
        <p:spPr>
          <a:xfrm>
            <a:off x="796834" y="622662"/>
            <a:ext cx="10598332" cy="6235338"/>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335505"/>
            <a:ext cx="11605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Bahnschrift" panose="020B0502040204020203" pitchFamily="34" charset="0"/>
              </a:rPr>
              <a:t>Repozytoria to klasy lub komponenty, które zawierając </a:t>
            </a:r>
            <a:r>
              <a:rPr lang="pl-PL" altLang="pl-PL" sz="2400" dirty="0">
                <a:latin typeface="Bahnschrift" panose="020B0502040204020203" pitchFamily="34" charset="0"/>
              </a:rPr>
              <a:t>będą </a:t>
            </a:r>
            <a:r>
              <a:rPr kumimoji="0" lang="pl-PL" altLang="pl-PL" sz="2400" b="0" i="0" u="none" strike="noStrike" cap="none" normalizeH="0" baseline="0" dirty="0">
                <a:ln>
                  <a:noFill/>
                </a:ln>
                <a:solidFill>
                  <a:schemeClr val="tx1"/>
                </a:solidFill>
                <a:effectLst/>
                <a:latin typeface="Bahnschrift" panose="020B0502040204020203" pitchFamily="34" charset="0"/>
              </a:rPr>
              <a:t>logikę wymaganą do uzyskania dostępu do źródeł danych. Scentralizują wspólną funkcjonalność dostępu do danych, zapewniając lepszą </a:t>
            </a:r>
            <a:r>
              <a:rPr kumimoji="0" lang="pl-PL" altLang="pl-PL" sz="2400" b="0" i="0" u="none" strike="noStrike" cap="none" normalizeH="0" baseline="0" dirty="0" err="1">
                <a:ln>
                  <a:noFill/>
                </a:ln>
                <a:solidFill>
                  <a:schemeClr val="tx1"/>
                </a:solidFill>
                <a:effectLst/>
                <a:latin typeface="Bahnschrift" panose="020B0502040204020203" pitchFamily="34" charset="0"/>
              </a:rPr>
              <a:t>konserwowalność</a:t>
            </a:r>
            <a:r>
              <a:rPr kumimoji="0" lang="pl-PL" altLang="pl-PL" sz="2400" b="0" i="0" u="none" strike="noStrike" cap="none" normalizeH="0" baseline="0" dirty="0">
                <a:ln>
                  <a:noFill/>
                </a:ln>
                <a:solidFill>
                  <a:schemeClr val="tx1"/>
                </a:solidFill>
                <a:effectLst/>
                <a:latin typeface="Bahnschrift" panose="020B0502040204020203" pitchFamily="34" charset="0"/>
              </a:rPr>
              <a:t> i oddzielenie infrastruktury lub technologii wykorzystywanej do uzyskiwania dostępu do baz danych z warstwy modelu domeny. Z uwagi na zastosowanie Mapowania Obiektowego Relacji (ORM), jakim jest </a:t>
            </a:r>
            <a:r>
              <a:rPr kumimoji="0" lang="pl-PL" altLang="pl-PL" sz="2400" b="0" i="0" u="none" strike="noStrike" cap="none" normalizeH="0" baseline="0" dirty="0" err="1">
                <a:ln>
                  <a:noFill/>
                </a:ln>
                <a:solidFill>
                  <a:schemeClr val="tx1"/>
                </a:solidFill>
                <a:effectLst/>
                <a:latin typeface="Bahnschrift" panose="020B0502040204020203" pitchFamily="34" charset="0"/>
              </a:rPr>
              <a:t>Entity</a:t>
            </a:r>
            <a:r>
              <a:rPr kumimoji="0" lang="pl-PL" altLang="pl-PL" sz="2400" b="0" i="0" u="none" strike="noStrike" cap="none" normalizeH="0" baseline="0" dirty="0">
                <a:ln>
                  <a:noFill/>
                </a:ln>
                <a:solidFill>
                  <a:schemeClr val="tx1"/>
                </a:solidFill>
                <a:effectLst/>
                <a:latin typeface="Bahnschrift" panose="020B0502040204020203" pitchFamily="34" charset="0"/>
              </a:rPr>
              <a:t> Framework, kod, który musi zostać zaimplementowany, jest uproszczony, dzięki LINQ i silnemu pisaniu. Pozwala to skoncentrować się na logice trwałości danych, a nie na dostępie do danych.  </a:t>
            </a:r>
          </a:p>
        </p:txBody>
      </p:sp>
    </p:spTree>
    <p:extLst>
      <p:ext uri="{BB962C8B-B14F-4D97-AF65-F5344CB8AC3E}">
        <p14:creationId xmlns:p14="http://schemas.microsoft.com/office/powerpoint/2010/main" val="322428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(strukturalny): </a:t>
            </a:r>
            <a:r>
              <a:rPr lang="pl-PL" b="1" cap="small" dirty="0" err="1">
                <a:latin typeface="Bahnschrift" panose="020B0502040204020203" pitchFamily="34" charset="0"/>
              </a:rPr>
              <a:t>Private</a:t>
            </a:r>
            <a:r>
              <a:rPr lang="pl-PL" b="1" cap="small" dirty="0">
                <a:latin typeface="Bahnschrift" panose="020B0502040204020203" pitchFamily="34" charset="0"/>
              </a:rPr>
              <a:t> </a:t>
            </a:r>
            <a:r>
              <a:rPr lang="pl-PL" b="1" cap="small" dirty="0" err="1">
                <a:latin typeface="Bahnschrift" panose="020B0502040204020203" pitchFamily="34" charset="0"/>
              </a:rPr>
              <a:t>class</a:t>
            </a:r>
            <a:r>
              <a:rPr lang="pl-PL" b="1" cap="small" dirty="0">
                <a:latin typeface="Bahnschrift" panose="020B0502040204020203" pitchFamily="34" charset="0"/>
              </a:rPr>
              <a:t> data</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69AC398E-6DE0-4251-B972-11A6AF22D280}"/>
              </a:ext>
            </a:extLst>
          </p:cNvPr>
          <p:cNvSpPr txBox="1"/>
          <p:nvPr/>
        </p:nvSpPr>
        <p:spPr>
          <a:xfrm>
            <a:off x="7086600" y="1120140"/>
            <a:ext cx="4864768" cy="4708981"/>
          </a:xfrm>
          <a:prstGeom prst="rect">
            <a:avLst/>
          </a:prstGeom>
          <a:noFill/>
        </p:spPr>
        <p:txBody>
          <a:bodyPr wrap="square" rtlCol="0">
            <a:spAutoFit/>
          </a:bodyPr>
          <a:lstStyle/>
          <a:p>
            <a:pPr algn="just"/>
            <a:r>
              <a:rPr lang="pl-PL" sz="2000" dirty="0">
                <a:latin typeface="Bahnschrift" panose="020B0502040204020203" pitchFamily="34" charset="0"/>
              </a:rPr>
              <a:t>Wzorzec </a:t>
            </a:r>
            <a:r>
              <a:rPr lang="pl-PL" sz="2000" dirty="0" err="1">
                <a:latin typeface="Bahnschrift" panose="020B0502040204020203" pitchFamily="34" charset="0"/>
              </a:rPr>
              <a:t>Private</a:t>
            </a:r>
            <a:r>
              <a:rPr lang="pl-PL" sz="2000" dirty="0">
                <a:latin typeface="Bahnschrift" panose="020B0502040204020203" pitchFamily="34" charset="0"/>
              </a:rPr>
              <a:t> </a:t>
            </a:r>
            <a:r>
              <a:rPr lang="pl-PL" sz="2000" dirty="0" err="1">
                <a:latin typeface="Bahnschrift" panose="020B0502040204020203" pitchFamily="34" charset="0"/>
              </a:rPr>
              <a:t>class</a:t>
            </a:r>
            <a:r>
              <a:rPr lang="pl-PL" sz="2000" dirty="0">
                <a:latin typeface="Bahnschrift" panose="020B0502040204020203" pitchFamily="34" charset="0"/>
              </a:rPr>
              <a:t> data rozwiązuje w projekcie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kontrolerów, którzy mają relacje danymi tworzonego obiektu. W skrócie, wzorzec umożliwi w kontrolerach inicjowanie danych należących do klas modeli.</a:t>
            </a:r>
          </a:p>
        </p:txBody>
      </p:sp>
      <p:pic>
        <p:nvPicPr>
          <p:cNvPr id="3" name="Obraz 2">
            <a:extLst>
              <a:ext uri="{FF2B5EF4-FFF2-40B4-BE49-F238E27FC236}">
                <a16:creationId xmlns:a16="http://schemas.microsoft.com/office/drawing/2014/main" id="{3FC46A4C-A072-4958-8F56-5E10E2BB3ED4}"/>
              </a:ext>
            </a:extLst>
          </p:cNvPr>
          <p:cNvPicPr>
            <a:picLocks noChangeAspect="1"/>
          </p:cNvPicPr>
          <p:nvPr/>
        </p:nvPicPr>
        <p:blipFill rotWithShape="1">
          <a:blip r:embed="rId3"/>
          <a:srcRect l="2440" t="3225" r="2770" b="3442"/>
          <a:stretch/>
        </p:blipFill>
        <p:spPr>
          <a:xfrm>
            <a:off x="236979" y="1120140"/>
            <a:ext cx="6712461" cy="5716870"/>
          </a:xfrm>
          <a:prstGeom prst="rect">
            <a:avLst/>
          </a:prstGeom>
        </p:spPr>
      </p:pic>
    </p:spTree>
    <p:extLst>
      <p:ext uri="{BB962C8B-B14F-4D97-AF65-F5344CB8AC3E}">
        <p14:creationId xmlns:p14="http://schemas.microsoft.com/office/powerpoint/2010/main" val="38891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(czynnościowy): </a:t>
            </a:r>
            <a:r>
              <a:rPr lang="pl-PL" b="1" cap="small" dirty="0" err="1">
                <a:latin typeface="Bahnschrift" panose="020B0502040204020203" pitchFamily="34" charset="0"/>
              </a:rPr>
              <a:t>Null</a:t>
            </a:r>
            <a:r>
              <a:rPr lang="pl-PL" b="1" cap="small" dirty="0">
                <a:latin typeface="Bahnschrift" panose="020B0502040204020203" pitchFamily="34" charset="0"/>
              </a:rPr>
              <a:t> Object</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D6E9AB14-AA6C-4AB6-913E-C93259215E9D}"/>
              </a:ext>
            </a:extLst>
          </p:cNvPr>
          <p:cNvSpPr txBox="1"/>
          <p:nvPr/>
        </p:nvSpPr>
        <p:spPr>
          <a:xfrm>
            <a:off x="5590903" y="1242060"/>
            <a:ext cx="6302965" cy="3170099"/>
          </a:xfrm>
          <a:prstGeom prst="rect">
            <a:avLst/>
          </a:prstGeom>
          <a:noFill/>
        </p:spPr>
        <p:txBody>
          <a:bodyPr wrap="square" rtlCol="0">
            <a:spAutoFit/>
          </a:bodyPr>
          <a:lstStyle/>
          <a:p>
            <a:pPr algn="just"/>
            <a:r>
              <a:rPr lang="pl-PL" sz="2000" dirty="0" err="1">
                <a:latin typeface="Bahnschrift" panose="020B0502040204020203" pitchFamily="34" charset="0"/>
              </a:rPr>
              <a:t>Null</a:t>
            </a:r>
            <a:r>
              <a:rPr lang="pl-PL" sz="2000" dirty="0">
                <a:latin typeface="Bahnschrift" panose="020B0502040204020203" pitchFamily="34" charset="0"/>
              </a:rPr>
              <a:t> Object (Pusty obiekt) to czynnościowy wzorzec projektowy, użyty w celu realizacji braku obiektu – </a:t>
            </a:r>
            <a:r>
              <a:rPr lang="pl-PL" sz="2000" dirty="0" err="1">
                <a:latin typeface="Bahnschrift" panose="020B0502040204020203" pitchFamily="34" charset="0"/>
              </a:rPr>
              <a:t>Zdjecia</a:t>
            </a:r>
            <a:r>
              <a:rPr lang="pl-PL" sz="2000" dirty="0">
                <a:latin typeface="Bahnschrift" panose="020B0502040204020203" pitchFamily="34" charset="0"/>
              </a:rPr>
              <a:t> poprzez dostarczenie alternatywy, która oferuje domyślnie działanie puste, czyli niewykonujące żadnych operacji.</a:t>
            </a:r>
          </a:p>
          <a:p>
            <a:pPr algn="just"/>
            <a:endParaRPr lang="pl-PL" sz="2000" dirty="0">
              <a:latin typeface="Bahnschrift" panose="020B0502040204020203" pitchFamily="34" charset="0"/>
            </a:endParaRPr>
          </a:p>
          <a:p>
            <a:pPr algn="just"/>
            <a:r>
              <a:rPr lang="pl-PL" sz="2000" dirty="0">
                <a:latin typeface="Bahnschrift" panose="020B0502040204020203" pitchFamily="34" charset="0"/>
              </a:rPr>
              <a:t>Wzorzec pusty obiekt umożliwi uniknięcie sprawdzenia, czy wartość jest różna od </a:t>
            </a:r>
            <a:r>
              <a:rPr lang="pl-PL" sz="2000" dirty="0" err="1">
                <a:latin typeface="Bahnschrift" panose="020B0502040204020203" pitchFamily="34" charset="0"/>
              </a:rPr>
              <a:t>null</a:t>
            </a:r>
            <a:r>
              <a:rPr lang="pl-PL" sz="2000" dirty="0">
                <a:latin typeface="Bahnschrift" panose="020B0502040204020203" pitchFamily="34" charset="0"/>
              </a:rPr>
              <a:t> przy zachowaniu zasad pełnej obiektowości (polimorfizm, abstrakcja, enkapsulacja). </a:t>
            </a:r>
          </a:p>
        </p:txBody>
      </p:sp>
      <p:pic>
        <p:nvPicPr>
          <p:cNvPr id="4" name="Obraz 3">
            <a:extLst>
              <a:ext uri="{FF2B5EF4-FFF2-40B4-BE49-F238E27FC236}">
                <a16:creationId xmlns:a16="http://schemas.microsoft.com/office/drawing/2014/main" id="{8D67D9A7-BC6E-4919-A298-5928A08380B5}"/>
              </a:ext>
            </a:extLst>
          </p:cNvPr>
          <p:cNvPicPr>
            <a:picLocks noChangeAspect="1"/>
          </p:cNvPicPr>
          <p:nvPr/>
        </p:nvPicPr>
        <p:blipFill rotWithShape="1">
          <a:blip r:embed="rId3"/>
          <a:srcRect l="6413" t="8176" r="6838" b="7503"/>
          <a:stretch/>
        </p:blipFill>
        <p:spPr>
          <a:xfrm>
            <a:off x="298131" y="1242060"/>
            <a:ext cx="5151637" cy="4357551"/>
          </a:xfrm>
          <a:prstGeom prst="rect">
            <a:avLst/>
          </a:prstGeom>
        </p:spPr>
      </p:pic>
    </p:spTree>
    <p:extLst>
      <p:ext uri="{BB962C8B-B14F-4D97-AF65-F5344CB8AC3E}">
        <p14:creationId xmlns:p14="http://schemas.microsoft.com/office/powerpoint/2010/main" val="391408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6C442CC-0F43-41BD-8F1B-B480E21558BD}"/>
              </a:ext>
            </a:extLst>
          </p:cNvPr>
          <p:cNvPicPr>
            <a:picLocks noChangeAspect="1"/>
          </p:cNvPicPr>
          <p:nvPr/>
        </p:nvPicPr>
        <p:blipFill rotWithShape="1">
          <a:blip r:embed="rId3"/>
          <a:srcRect l="2456" t="5090" r="2808" b="5061"/>
          <a:stretch/>
        </p:blipFill>
        <p:spPr>
          <a:xfrm>
            <a:off x="158603" y="1025293"/>
            <a:ext cx="11874794" cy="5832707"/>
          </a:xfrm>
          <a:prstGeom prst="rect">
            <a:avLst/>
          </a:prstGeom>
        </p:spPr>
      </p:pic>
    </p:spTree>
    <p:extLst>
      <p:ext uri="{BB962C8B-B14F-4D97-AF65-F5344CB8AC3E}">
        <p14:creationId xmlns:p14="http://schemas.microsoft.com/office/powerpoint/2010/main" val="298969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2410" y="1097598"/>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240632" y="4600000"/>
            <a:ext cx="11710736" cy="1938992"/>
          </a:xfrm>
          <a:prstGeom prst="rect">
            <a:avLst/>
          </a:prstGeom>
        </p:spPr>
        <p:txBody>
          <a:bodyPr wrap="square">
            <a:spAutoFit/>
          </a:bodyPr>
          <a:lstStyle/>
          <a:p>
            <a:pPr algn="just"/>
            <a:r>
              <a:rPr lang="pl-PL" sz="2000" dirty="0">
                <a:latin typeface="Bahnschrift" panose="020B0502040204020203" pitchFamily="34" charset="0"/>
              </a:rPr>
              <a:t>Podejście CQRS rozwiązuje wymienione wyżej problemy, rozdzielając odczyty i zapisy na osobne modele przy użyciu </a:t>
            </a:r>
            <a:r>
              <a:rPr lang="pl-PL" sz="2000" b="1" dirty="0">
                <a:latin typeface="Bahnschrift" panose="020B0502040204020203" pitchFamily="34" charset="0"/>
              </a:rPr>
              <a:t>poleceń</a:t>
            </a:r>
            <a:r>
              <a:rPr lang="pl-PL" sz="2000" dirty="0">
                <a:latin typeface="Bahnschrift" panose="020B0502040204020203" pitchFamily="34" charset="0"/>
              </a:rPr>
              <a:t> do aktualizacji danych i </a:t>
            </a:r>
            <a:r>
              <a:rPr lang="pl-PL" sz="2000" b="1" dirty="0">
                <a:latin typeface="Bahnschrift" panose="020B0502040204020203" pitchFamily="34" charset="0"/>
              </a:rPr>
              <a:t>zapytań</a:t>
            </a:r>
            <a:r>
              <a:rPr lang="pl-PL" sz="2000" dirty="0">
                <a:latin typeface="Bahnschrift" panose="020B0502040204020203" pitchFamily="34" charset="0"/>
              </a:rPr>
              <a:t> do odczytu danych.</a:t>
            </a:r>
          </a:p>
          <a:p>
            <a:pPr marL="449263" indent="-266700" algn="just">
              <a:buFont typeface="Wingdings" panose="05000000000000000000" pitchFamily="2" charset="2"/>
              <a:buChar char="v"/>
            </a:pPr>
            <a:r>
              <a:rPr lang="pl-PL" sz="2000" dirty="0">
                <a:latin typeface="Bahnschrift" panose="020B0502040204020203" pitchFamily="34" charset="0"/>
              </a:rPr>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sz="2000" dirty="0">
                <a:latin typeface="Bahnschrift" panose="020B0502040204020203" pitchFamily="34" charset="0"/>
              </a:rPr>
              <a:t>Zapytania nigdy nie modyfikują bazy danych. Zapytanie zwraca obiekt DTO, który nie hermetyzuje żadnej wiedzy domeny.</a:t>
            </a:r>
          </a:p>
        </p:txBody>
      </p:sp>
      <p:sp>
        <p:nvSpPr>
          <p:cNvPr id="3" name="Prostokąt 2">
            <a:extLst>
              <a:ext uri="{FF2B5EF4-FFF2-40B4-BE49-F238E27FC236}">
                <a16:creationId xmlns:a16="http://schemas.microsoft.com/office/drawing/2014/main" id="{020D8AA6-D3CB-4B83-BCB6-25284A2C6F0B}"/>
              </a:ext>
            </a:extLst>
          </p:cNvPr>
          <p:cNvSpPr/>
          <p:nvPr/>
        </p:nvSpPr>
        <p:spPr>
          <a:xfrm>
            <a:off x="240632" y="1097598"/>
            <a:ext cx="7287928" cy="2862322"/>
          </a:xfrm>
          <a:prstGeom prst="rect">
            <a:avLst/>
          </a:prstGeom>
        </p:spPr>
        <p:txBody>
          <a:bodyPr wrap="square">
            <a:spAutoFit/>
          </a:bodyPr>
          <a:lstStyle/>
          <a:p>
            <a:pPr algn="just"/>
            <a:r>
              <a:rPr lang="pl-PL" sz="2000" dirty="0">
                <a:latin typeface="Bahnschrift" panose="020B0502040204020203" pitchFamily="34" charset="0"/>
              </a:rPr>
              <a:t>W tradycyjnych </a:t>
            </a:r>
            <a:r>
              <a:rPr lang="pl-PL" sz="2000" dirty="0" err="1">
                <a:latin typeface="Bahnschrift" panose="020B0502040204020203" pitchFamily="34" charset="0"/>
              </a:rPr>
              <a:t>architekturach</a:t>
            </a:r>
            <a:r>
              <a:rPr lang="pl-PL" sz="2000" dirty="0">
                <a:latin typeface="Bahnschrift" panose="020B0502040204020203" pitchFamily="34" charset="0"/>
              </a:rPr>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p:txBody>
      </p:sp>
    </p:spTree>
    <p:extLst>
      <p:ext uri="{BB962C8B-B14F-4D97-AF65-F5344CB8AC3E}">
        <p14:creationId xmlns:p14="http://schemas.microsoft.com/office/powerpoint/2010/main" val="358181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765120"/>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FF5E1713-88E4-4927-BFC1-F911B5133A91}"/>
              </a:ext>
            </a:extLst>
          </p:cNvPr>
          <p:cNvPicPr>
            <a:picLocks noChangeAspect="1"/>
          </p:cNvPicPr>
          <p:nvPr/>
        </p:nvPicPr>
        <p:blipFill rotWithShape="1">
          <a:blip r:embed="rId3"/>
          <a:srcRect l="3227" t="4825" r="3141" b="4508"/>
          <a:stretch/>
        </p:blipFill>
        <p:spPr>
          <a:xfrm>
            <a:off x="1345475" y="672724"/>
            <a:ext cx="9501051" cy="62179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4154984"/>
          </a:xfrm>
          <a:prstGeom prst="rect">
            <a:avLst/>
          </a:prstGeom>
        </p:spPr>
        <p:txBody>
          <a:bodyPr wrap="square">
            <a:spAutoFit/>
          </a:bodyPr>
          <a:lstStyle/>
          <a:p>
            <a:pPr algn="just"/>
            <a:r>
              <a:rPr lang="pl-PL" sz="2400" dirty="0">
                <a:latin typeface="Bahnschrift" panose="020B0502040204020203" pitchFamily="34" charset="0"/>
              </a:rPr>
              <a:t>Unit of </a:t>
            </a:r>
            <a:r>
              <a:rPr lang="pl-PL" sz="2400" dirty="0" err="1">
                <a:latin typeface="Bahnschrift" panose="020B0502040204020203" pitchFamily="34" charset="0"/>
              </a:rPr>
              <a:t>Work</a:t>
            </a:r>
            <a:r>
              <a:rPr lang="pl-PL" sz="2400" dirty="0">
                <a:latin typeface="Bahnschrift" panose="020B0502040204020203" pitchFamily="34" charset="0"/>
              </a:rPr>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sz="2400" dirty="0">
              <a:latin typeface="Bahnschrift" panose="020B0502040204020203" pitchFamily="34" charset="0"/>
            </a:endParaRPr>
          </a:p>
          <a:p>
            <a:pPr algn="just"/>
            <a:r>
              <a:rPr lang="pl-PL" sz="2400" dirty="0">
                <a:latin typeface="Bahnschrift" panose="020B0502040204020203" pitchFamily="34" charset="0"/>
              </a:rPr>
              <a:t>Te wielokrotne operacje utrwalania wykonywane są później w pojedynczej akcji, gdy kod z warstwy aplikacji zarządza nimi wydając polecenia. Decyzja o wprowadzeniu zmian w pamięci do rzeczywistej bazy danych jest zwykle oparta na schemacie Unit of </a:t>
            </a:r>
            <a:r>
              <a:rPr lang="pl-PL" sz="2400" dirty="0" err="1">
                <a:latin typeface="Bahnschrift" panose="020B0502040204020203" pitchFamily="34" charset="0"/>
              </a:rPr>
              <a:t>Work</a:t>
            </a:r>
            <a:r>
              <a:rPr lang="pl-PL" sz="2400" dirty="0">
                <a:latin typeface="Bahnschrift" panose="020B0502040204020203" pitchFamily="34" charset="0"/>
              </a:rPr>
              <a:t>.</a:t>
            </a:r>
          </a:p>
        </p:txBody>
      </p:sp>
    </p:spTree>
    <p:extLst>
      <p:ext uri="{BB962C8B-B14F-4D97-AF65-F5344CB8AC3E}">
        <p14:creationId xmlns:p14="http://schemas.microsoft.com/office/powerpoint/2010/main" val="282801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594068"/>
          </a:xfrm>
        </p:spPr>
        <p:txBody>
          <a:bodyPr>
            <a:normAutofit fontScale="90000"/>
          </a:bodyPr>
          <a:lstStyle/>
          <a:p>
            <a:r>
              <a:rPr lang="pl-PL" b="1" cap="small" dirty="0">
                <a:latin typeface="Bahnschrift" panose="020B0502040204020203" pitchFamily="34" charset="0"/>
              </a:rPr>
              <a:t>Wzorzec #10 (architekturalny): MVP - struktura</a:t>
            </a:r>
            <a:endParaRPr lang="pl-PL" dirty="0">
              <a:latin typeface="Bahnschrift" panose="020B0502040204020203" pitchFamily="34" charset="0"/>
            </a:endParaRPr>
          </a:p>
        </p:txBody>
      </p:sp>
      <p:pic>
        <p:nvPicPr>
          <p:cNvPr id="7" name="Obraz 6">
            <a:extLst>
              <a:ext uri="{FF2B5EF4-FFF2-40B4-BE49-F238E27FC236}">
                <a16:creationId xmlns:a16="http://schemas.microsoft.com/office/drawing/2014/main" id="{9DF9491C-D4C3-4BC8-B5DC-7E6ADBB48861}"/>
              </a:ext>
            </a:extLst>
          </p:cNvPr>
          <p:cNvPicPr>
            <a:picLocks noChangeAspect="1"/>
          </p:cNvPicPr>
          <p:nvPr/>
        </p:nvPicPr>
        <p:blipFill rotWithShape="1">
          <a:blip r:embed="rId3"/>
          <a:srcRect l="1974" t="3667" r="1974" b="3730"/>
          <a:stretch/>
        </p:blipFill>
        <p:spPr>
          <a:xfrm>
            <a:off x="240630" y="604011"/>
            <a:ext cx="11710738" cy="6244046"/>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Opis projektu</a:t>
            </a:r>
            <a:endParaRPr lang="pl-PL" dirty="0">
              <a:latin typeface="Bahnschrift" panose="020B0502040204020203" pitchFamily="34" charset="0"/>
            </a:endParaRPr>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latin typeface="Bahnschrift" panose="020B0502040204020203" pitchFamily="34" charset="0"/>
              </a:rPr>
              <a:t>Odtwarzacz muzyczny na komputer PC z systemem Windows dla jednego użytkownika działający jako aplikacja Universal Windows Platform:</a:t>
            </a:r>
          </a:p>
          <a:p>
            <a:pPr lvl="0" algn="just"/>
            <a:r>
              <a:rPr lang="pl-PL" dirty="0">
                <a:latin typeface="Bahnschrift" panose="020B0502040204020203" pitchFamily="34" charset="0"/>
              </a:rPr>
              <a:t>obsługa podstawowych formatów plików dźwiękowych (przynajmniej WAV i MP3); </a:t>
            </a:r>
          </a:p>
          <a:p>
            <a:pPr lvl="0" algn="just"/>
            <a:r>
              <a:rPr lang="pl-PL" dirty="0" err="1">
                <a:latin typeface="Bahnschrift" panose="020B0502040204020203" pitchFamily="34" charset="0"/>
              </a:rPr>
              <a:t>playlisty</a:t>
            </a:r>
            <a:r>
              <a:rPr lang="pl-PL" dirty="0">
                <a:latin typeface="Bahnschrift" panose="020B0502040204020203" pitchFamily="34" charset="0"/>
              </a:rPr>
              <a:t> odtwarzanych plików z możliwością edycji (dodawanie, usuwanie, zmiana kolejności); </a:t>
            </a:r>
          </a:p>
          <a:p>
            <a:pPr lvl="0" algn="just"/>
            <a:r>
              <a:rPr lang="pl-PL" dirty="0">
                <a:latin typeface="Bahnschrift" panose="020B0502040204020203" pitchFamily="34" charset="0"/>
              </a:rPr>
              <a:t>zapis </a:t>
            </a:r>
            <a:r>
              <a:rPr lang="pl-PL" dirty="0" err="1">
                <a:latin typeface="Bahnschrift" panose="020B0502040204020203" pitchFamily="34" charset="0"/>
              </a:rPr>
              <a:t>playlist</a:t>
            </a:r>
            <a:r>
              <a:rPr lang="pl-PL" dirty="0">
                <a:latin typeface="Bahnschrift" panose="020B0502040204020203" pitchFamily="34" charset="0"/>
              </a:rPr>
              <a:t> i ich eksport (do formatu XML i/lub JSON); </a:t>
            </a:r>
          </a:p>
          <a:p>
            <a:pPr lvl="0" algn="just"/>
            <a:r>
              <a:rPr lang="pl-PL" dirty="0">
                <a:latin typeface="Bahnschrift" panose="020B0502040204020203" pitchFamily="34" charset="0"/>
              </a:rPr>
              <a:t>biblioteka utworów z prezentacją w widokach względem nazwy artysty, jego albumów i ścieżek w albumie;</a:t>
            </a:r>
          </a:p>
          <a:p>
            <a:pPr lvl="0" algn="just"/>
            <a:r>
              <a:rPr lang="pl-PL" dirty="0">
                <a:latin typeface="Bahnschrift" panose="020B0502040204020203" pitchFamily="34" charset="0"/>
              </a:rPr>
              <a:t>możliwość sortowania widoków biblioteki przynajmniej po nazwie, roku wydania, długości ścieżki;</a:t>
            </a:r>
          </a:p>
          <a:p>
            <a:pPr lvl="0" algn="just"/>
            <a:r>
              <a:rPr lang="pl-PL" dirty="0">
                <a:latin typeface="Bahnschrift" panose="020B0502040204020203" pitchFamily="34" charset="0"/>
              </a:rPr>
              <a:t>grupowanie utworów w albumy (jeden utwór może znajdować się w kilku albumach);</a:t>
            </a:r>
          </a:p>
          <a:p>
            <a:pPr lvl="0" algn="just"/>
            <a:r>
              <a:rPr lang="pl-PL" dirty="0">
                <a:latin typeface="Bahnschrift" panose="020B0502040204020203" pitchFamily="34" charset="0"/>
              </a:rPr>
              <a:t>każdy utwór ma mieć przypisany dokładnie jeden gatunek (lista gatunków jest ustalana przez użytkownika, tzn. użytkownik dodaje, usuwa i edytuje dostępne gatunki);</a:t>
            </a:r>
          </a:p>
          <a:p>
            <a:pPr lvl="0" algn="just"/>
            <a:r>
              <a:rPr lang="pl-PL" dirty="0">
                <a:latin typeface="Bahnschrift" panose="020B0502040204020203" pitchFamily="34" charset="0"/>
              </a:rPr>
              <a:t>każdy utwór ma mieć możliwość dodania własnej grafiki, jeśli jej nie ma wyświetlana jest domyślna grafika zapisana w aplikacji lub wyświetlana jest okładka albumu o ile istnieje;</a:t>
            </a:r>
          </a:p>
          <a:p>
            <a:pPr lvl="0" algn="just"/>
            <a:r>
              <a:rPr lang="pl-PL" dirty="0">
                <a:latin typeface="Bahnschrift" panose="020B0502040204020203" pitchFamily="34" charset="0"/>
              </a:rPr>
              <a:t>każdy utwór w albumie ma przypisany numer ścieżki;</a:t>
            </a:r>
          </a:p>
          <a:p>
            <a:pPr lvl="0" algn="just"/>
            <a:r>
              <a:rPr lang="pl-PL" dirty="0">
                <a:latin typeface="Bahnschrift" panose="020B0502040204020203" pitchFamily="34" charset="0"/>
              </a:rPr>
              <a:t>przypisywanie albumu do artysty (artysta może posiadać wiele albumów);</a:t>
            </a:r>
          </a:p>
          <a:p>
            <a:pPr lvl="0" algn="just"/>
            <a:r>
              <a:rPr lang="pl-PL" dirty="0">
                <a:latin typeface="Bahnschrift" panose="020B0502040204020203" pitchFamily="34" charset="0"/>
              </a:rPr>
              <a:t>przypisywanie artysty do zespołu (artysta może być tylko w jednym zespole);</a:t>
            </a:r>
          </a:p>
          <a:p>
            <a:pPr lvl="0" algn="just"/>
            <a:r>
              <a:rPr lang="pl-PL" dirty="0">
                <a:latin typeface="Bahnschrift" panose="020B0502040204020203" pitchFamily="34" charset="0"/>
              </a:rPr>
              <a:t>album, utwór oraz artysta mogą posiadać dokładnie jedno zdjęcie/okładkę;</a:t>
            </a:r>
          </a:p>
          <a:p>
            <a:pPr lvl="0" algn="just"/>
            <a:r>
              <a:rPr lang="pl-PL" dirty="0">
                <a:latin typeface="Bahnschrift" panose="020B0502040204020203" pitchFamily="34" charset="0"/>
              </a:rPr>
              <a:t>oprócz </a:t>
            </a:r>
            <a:r>
              <a:rPr lang="pl-PL" dirty="0" err="1">
                <a:latin typeface="Bahnschrift" panose="020B0502040204020203" pitchFamily="34" charset="0"/>
              </a:rPr>
              <a:t>playlist</a:t>
            </a:r>
            <a:r>
              <a:rPr lang="pl-PL" dirty="0">
                <a:latin typeface="Bahnschrift" panose="020B0502040204020203" pitchFamily="34" charset="0"/>
              </a:rPr>
              <a:t> powinna istnieć również kolejka odtwarzania zawierająca wszystkie utwory do odtworzenia;</a:t>
            </a:r>
          </a:p>
          <a:p>
            <a:pPr lvl="0" algn="just"/>
            <a:r>
              <a:rPr lang="pl-PL" dirty="0">
                <a:latin typeface="Bahnschrift" panose="020B0502040204020203" pitchFamily="34" charset="0"/>
              </a:rPr>
              <a:t>użytkownik ma mieć możliwość dodania albumu/</a:t>
            </a:r>
            <a:r>
              <a:rPr lang="pl-PL" dirty="0" err="1">
                <a:latin typeface="Bahnschrift" panose="020B0502040204020203" pitchFamily="34" charset="0"/>
              </a:rPr>
              <a:t>playlisty</a:t>
            </a:r>
            <a:r>
              <a:rPr lang="pl-PL" dirty="0">
                <a:latin typeface="Bahnschrift" panose="020B0502040204020203" pitchFamily="34" charset="0"/>
              </a:rPr>
              <a:t> lub pojedynczego utworu do kolejki odtwarzania.</a:t>
            </a:r>
          </a:p>
          <a:p>
            <a:pPr algn="just"/>
            <a:endParaRPr lang="pl-PL" dirty="0">
              <a:latin typeface="Bahnschrift" panose="020B0502040204020203" pitchFamily="34" charset="0"/>
            </a:endParaRPr>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660617"/>
          </a:xfrm>
        </p:spPr>
        <p:txBody>
          <a:bodyPr>
            <a:normAutofit fontScale="90000"/>
          </a:bodyPr>
          <a:lstStyle/>
          <a:p>
            <a:r>
              <a:rPr lang="pl-PL" b="1" cap="small" dirty="0">
                <a:latin typeface="Bahnschrift" panose="020B0502040204020203" pitchFamily="34" charset="0"/>
              </a:rPr>
              <a:t>Wzorzec # 10 (architekturalny): MVP - Modele</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F6D11293-9F41-4718-BE32-50A644C6FF96}"/>
              </a:ext>
            </a:extLst>
          </p:cNvPr>
          <p:cNvPicPr>
            <a:picLocks noChangeAspect="1"/>
          </p:cNvPicPr>
          <p:nvPr/>
        </p:nvPicPr>
        <p:blipFill rotWithShape="1">
          <a:blip r:embed="rId3"/>
          <a:srcRect l="2360" t="4549" r="2746" b="4420"/>
          <a:stretch/>
        </p:blipFill>
        <p:spPr>
          <a:xfrm>
            <a:off x="570290" y="690593"/>
            <a:ext cx="11051420" cy="6157464"/>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Przykładowy prezenter Albumu</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CC755873-CE92-47E7-BC67-0FB7C853FECA}"/>
              </a:ext>
            </a:extLst>
          </p:cNvPr>
          <p:cNvPicPr>
            <a:picLocks noChangeAspect="1"/>
          </p:cNvPicPr>
          <p:nvPr/>
        </p:nvPicPr>
        <p:blipFill rotWithShape="1">
          <a:blip r:embed="rId3"/>
          <a:srcRect l="1974" t="5109" r="1974" b="5975"/>
          <a:stretch/>
        </p:blipFill>
        <p:spPr>
          <a:xfrm>
            <a:off x="240632" y="1823185"/>
            <a:ext cx="11710736" cy="4146560"/>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2EE13943-197B-4504-A167-AE7A8B4307E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4363" y="1156812"/>
            <a:ext cx="6727005" cy="2814537"/>
          </a:xfrm>
          <a:prstGeom prst="rect">
            <a:avLst/>
          </a:prstGeom>
        </p:spPr>
      </p:pic>
      <p:sp>
        <p:nvSpPr>
          <p:cNvPr id="3" name="Prostokąt 2">
            <a:extLst>
              <a:ext uri="{FF2B5EF4-FFF2-40B4-BE49-F238E27FC236}">
                <a16:creationId xmlns:a16="http://schemas.microsoft.com/office/drawing/2014/main" id="{D026E30B-E062-40A2-B523-194863C345F3}"/>
              </a:ext>
            </a:extLst>
          </p:cNvPr>
          <p:cNvSpPr/>
          <p:nvPr/>
        </p:nvSpPr>
        <p:spPr>
          <a:xfrm>
            <a:off x="159352" y="2032357"/>
            <a:ext cx="4932894" cy="1938992"/>
          </a:xfrm>
          <a:prstGeom prst="rect">
            <a:avLst/>
          </a:prstGeom>
        </p:spPr>
        <p:txBody>
          <a:bodyPr wrap="square">
            <a:spAutoFit/>
          </a:bodyPr>
          <a:lstStyle/>
          <a:p>
            <a:pPr algn="just"/>
            <a:r>
              <a:rPr lang="pl-PL" sz="2000" dirty="0">
                <a:latin typeface="Bahnschrift" panose="020B0502040204020203" pitchFamily="34" charset="0"/>
              </a:rPr>
              <a:t>Model-</a:t>
            </a:r>
            <a:r>
              <a:rPr lang="pl-PL" sz="2000" dirty="0" err="1">
                <a:latin typeface="Bahnschrift" panose="020B0502040204020203" pitchFamily="34" charset="0"/>
              </a:rPr>
              <a:t>View</a:t>
            </a:r>
            <a:r>
              <a:rPr lang="pl-PL" sz="2000" dirty="0">
                <a:latin typeface="Bahnschrift" panose="020B0502040204020203" pitchFamily="34" charset="0"/>
              </a:rPr>
              <a:t>-</a:t>
            </a:r>
            <a:r>
              <a:rPr lang="pl-PL" sz="2000" dirty="0" err="1">
                <a:latin typeface="Bahnschrift" panose="020B0502040204020203" pitchFamily="34" charset="0"/>
              </a:rPr>
              <a:t>Presenter</a:t>
            </a:r>
            <a:r>
              <a:rPr lang="pl-PL" sz="2000" dirty="0">
                <a:latin typeface="Bahnschrift" panose="020B0502040204020203" pitchFamily="34" charset="0"/>
              </a:rPr>
              <a:t> to wzorzec powstały na bazie wzorca MVC (Model-</a:t>
            </a:r>
            <a:r>
              <a:rPr lang="pl-PL" sz="2000" dirty="0" err="1">
                <a:latin typeface="Bahnschrift" panose="020B0502040204020203" pitchFamily="34" charset="0"/>
              </a:rPr>
              <a:t>View</a:t>
            </a:r>
            <a:r>
              <a:rPr lang="pl-PL" sz="2000" dirty="0">
                <a:latin typeface="Bahnschrift" panose="020B0502040204020203" pitchFamily="34" charset="0"/>
              </a:rPr>
              <a:t>-Controller). We wzorcu MVP prezenter jest tym samym, czym kontroler we wzorcu MVC z jedną mała różnicą, w prezenterze zawiera się logika biznesowa. </a:t>
            </a:r>
          </a:p>
        </p:txBody>
      </p:sp>
      <p:sp>
        <p:nvSpPr>
          <p:cNvPr id="7" name="Prostokąt 6">
            <a:extLst>
              <a:ext uri="{FF2B5EF4-FFF2-40B4-BE49-F238E27FC236}">
                <a16:creationId xmlns:a16="http://schemas.microsoft.com/office/drawing/2014/main" id="{336BFDE8-5C58-4AA1-A5F1-24CC39651335}"/>
              </a:ext>
            </a:extLst>
          </p:cNvPr>
          <p:cNvSpPr/>
          <p:nvPr/>
        </p:nvSpPr>
        <p:spPr>
          <a:xfrm>
            <a:off x="159352" y="4293919"/>
            <a:ext cx="11792016" cy="1938992"/>
          </a:xfrm>
          <a:prstGeom prst="rect">
            <a:avLst/>
          </a:prstGeom>
        </p:spPr>
        <p:txBody>
          <a:bodyPr wrap="square">
            <a:spAutoFit/>
          </a:bodyPr>
          <a:lstStyle/>
          <a:p>
            <a:r>
              <a:rPr lang="pl-PL" sz="2000" dirty="0">
                <a:latin typeface="Bahnschrift" panose="020B0502040204020203" pitchFamily="34" charset="0"/>
              </a:rPr>
              <a:t>Dane nie są przekazywane bezpośrednio z modelu do widoku jak to ma miejsce w MVC.  </a:t>
            </a:r>
            <a:r>
              <a:rPr lang="pl-PL" sz="2000" dirty="0" err="1">
                <a:latin typeface="Bahnschrift" panose="020B0502040204020203" pitchFamily="34" charset="0"/>
              </a:rPr>
              <a:t>Prezener</a:t>
            </a:r>
            <a:r>
              <a:rPr lang="pl-PL" sz="2000" dirty="0">
                <a:latin typeface="Bahnschrift" panose="020B0502040204020203" pitchFamily="34" charset="0"/>
              </a:rPr>
              <a:t> wysyła zapytanie do modelu, model zwraca dane do prezentera, prezenter przetwarza otrzymane dane i przekazuje do widoku. </a:t>
            </a:r>
          </a:p>
          <a:p>
            <a:endParaRPr lang="pl-PL" sz="2000" dirty="0">
              <a:latin typeface="Bahnschrift" panose="020B0502040204020203" pitchFamily="34" charset="0"/>
            </a:endParaRPr>
          </a:p>
          <a:p>
            <a:endParaRPr lang="pl-PL" sz="2000" dirty="0">
              <a:latin typeface="Bahnschrift" panose="020B0502040204020203" pitchFamily="34" charset="0"/>
            </a:endParaRPr>
          </a:p>
          <a:p>
            <a:r>
              <a:rPr lang="pl-PL" sz="2000" dirty="0">
                <a:latin typeface="Bahnschrift" panose="020B0502040204020203" pitchFamily="34" charset="0"/>
              </a:rPr>
              <a:t>W projekcie na chwilę obecną zastosowano nazewnictwo Prezentera jako Kontroler.</a:t>
            </a:r>
            <a:endParaRPr lang="pl-PL" sz="2000" dirty="0"/>
          </a:p>
        </p:txBody>
      </p:sp>
    </p:spTree>
    <p:extLst>
      <p:ext uri="{BB962C8B-B14F-4D97-AF65-F5344CB8AC3E}">
        <p14:creationId xmlns:p14="http://schemas.microsoft.com/office/powerpoint/2010/main" val="16192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Obraz 3" descr="Obraz zawierający zrzut ekranu&#10;&#10;Opis wygenerowany automatycznie">
            <a:extLst>
              <a:ext uri="{FF2B5EF4-FFF2-40B4-BE49-F238E27FC236}">
                <a16:creationId xmlns:a16="http://schemas.microsoft.com/office/drawing/2014/main" id="{4B563481-39A0-433D-A5B5-775A80C8B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0" y="6367201"/>
            <a:ext cx="6569471"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MusicPlayer.Core</a:t>
            </a:r>
            <a:endParaRPr lang="pl-PL" sz="2400" dirty="0">
              <a:latin typeface="Bahnschrift" panose="020B0502040204020203" pitchFamily="34" charset="0"/>
            </a:endParaRPr>
          </a:p>
        </p:txBody>
      </p:sp>
    </p:spTree>
    <p:extLst>
      <p:ext uri="{BB962C8B-B14F-4D97-AF65-F5344CB8AC3E}">
        <p14:creationId xmlns:p14="http://schemas.microsoft.com/office/powerpoint/2010/main" val="372223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Obraz 4" descr="Obraz zawierający zrzut ekranu, wewnątrz, komputer&#10;&#10;Opis wygenerowany automatycznie">
            <a:extLst>
              <a:ext uri="{FF2B5EF4-FFF2-40B4-BE49-F238E27FC236}">
                <a16:creationId xmlns:a16="http://schemas.microsoft.com/office/drawing/2014/main" id="{5C45ADAA-C2E1-4332-8B7B-DEC44124D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7515497" y="6275760"/>
            <a:ext cx="4452363"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MusicPlayer.Data</a:t>
            </a:r>
            <a:endParaRPr lang="pl-PL" sz="2400" dirty="0">
              <a:latin typeface="Bahnschrift" panose="020B0502040204020203" pitchFamily="34" charset="0"/>
            </a:endParaRPr>
          </a:p>
        </p:txBody>
      </p:sp>
    </p:spTree>
    <p:extLst>
      <p:ext uri="{BB962C8B-B14F-4D97-AF65-F5344CB8AC3E}">
        <p14:creationId xmlns:p14="http://schemas.microsoft.com/office/powerpoint/2010/main" val="183266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descr="Obraz zawierający zrzut ekranu, wewnątrz, komputer, laptop&#10;&#10;Opis wygenerowany automatycznie">
            <a:extLst>
              <a:ext uri="{FF2B5EF4-FFF2-40B4-BE49-F238E27FC236}">
                <a16:creationId xmlns:a16="http://schemas.microsoft.com/office/drawing/2014/main" id="{E0778BD2-031F-40C8-9D47-47F9B8961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7" y="0"/>
            <a:ext cx="9761113"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9373579" y="5648743"/>
            <a:ext cx="2717074" cy="1065565"/>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1</a:t>
            </a:r>
            <a:endParaRPr lang="pl-PL" sz="2400" dirty="0">
              <a:latin typeface="Bahnschrift" panose="020B0502040204020203" pitchFamily="34" charset="0"/>
            </a:endParaRPr>
          </a:p>
        </p:txBody>
      </p:sp>
    </p:spTree>
    <p:extLst>
      <p:ext uri="{BB962C8B-B14F-4D97-AF65-F5344CB8AC3E}">
        <p14:creationId xmlns:p14="http://schemas.microsoft.com/office/powerpoint/2010/main" val="330304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az 8" descr="Obraz zawierający wewnątrz, ściana&#10;&#10;Opis wygenerowany automatycznie">
            <a:extLst>
              <a:ext uri="{FF2B5EF4-FFF2-40B4-BE49-F238E27FC236}">
                <a16:creationId xmlns:a16="http://schemas.microsoft.com/office/drawing/2014/main" id="{7A16970A-F0D6-4C2C-891F-FF08355BE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662520"/>
          </a:xfrm>
          <a:prstGeom prst="rect">
            <a:avLst/>
          </a:prstGeom>
        </p:spPr>
      </p:pic>
      <p:sp>
        <p:nvSpPr>
          <p:cNvPr id="6" name="pole tekstowe 5">
            <a:extLst>
              <a:ext uri="{FF2B5EF4-FFF2-40B4-BE49-F238E27FC236}">
                <a16:creationId xmlns:a16="http://schemas.microsoft.com/office/drawing/2014/main" id="{7F398C06-5289-4006-B715-BB543362841A}"/>
              </a:ext>
            </a:extLst>
          </p:cNvPr>
          <p:cNvSpPr txBox="1"/>
          <p:nvPr/>
        </p:nvSpPr>
        <p:spPr>
          <a:xfrm>
            <a:off x="4702627" y="5662520"/>
            <a:ext cx="4815841" cy="1077218"/>
          </a:xfrm>
          <a:prstGeom prst="rect">
            <a:avLst/>
          </a:prstGeom>
          <a:noFill/>
        </p:spPr>
        <p:txBody>
          <a:bodyPr wrap="square" rtlCol="0">
            <a:spAutoFit/>
          </a:bodyPr>
          <a:lstStyle/>
          <a:p>
            <a:pPr algn="just"/>
            <a:r>
              <a:rPr lang="pl-PL" sz="1600" dirty="0">
                <a:latin typeface="Bahnschrift" panose="020B0502040204020203" pitchFamily="34" charset="0"/>
              </a:rPr>
              <a:t>Diagram przestawia interfejsy i Klasy związane z prezenterem Albumu zawarte w </a:t>
            </a:r>
            <a:r>
              <a:rPr lang="pl-PL" sz="1600" dirty="0" err="1">
                <a:latin typeface="Bahnschrift" panose="020B0502040204020203" pitchFamily="34" charset="0"/>
              </a:rPr>
              <a:t>MusicPlayer.UWP</a:t>
            </a:r>
            <a:r>
              <a:rPr lang="pl-PL" sz="1600" dirty="0">
                <a:latin typeface="Bahnschrift" panose="020B0502040204020203" pitchFamily="34" charset="0"/>
              </a:rPr>
              <a:t>. Pozostałym modelom bazy odpowiadają zbliżone (mniej lub bardziej rozbudowane) </a:t>
            </a:r>
            <a:r>
              <a:rPr lang="pl-PL" sz="1600" dirty="0" err="1">
                <a:latin typeface="Bahnschrift" panose="020B0502040204020203" pitchFamily="34" charset="0"/>
              </a:rPr>
              <a:t>prezentery</a:t>
            </a:r>
            <a:r>
              <a:rPr lang="pl-PL" sz="1600" dirty="0">
                <a:latin typeface="Bahnschrift" panose="020B0502040204020203" pitchFamily="34" charset="0"/>
              </a:rPr>
              <a:t>.</a:t>
            </a:r>
          </a:p>
        </p:txBody>
      </p:sp>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69966" y="5862140"/>
            <a:ext cx="3857897" cy="923330"/>
          </a:xfrm>
        </p:spPr>
        <p:txBody>
          <a:bodyPr>
            <a:noAutofit/>
          </a:bodyPr>
          <a:lstStyle/>
          <a:p>
            <a:r>
              <a:rPr lang="pl-PL" sz="2400" b="1" cap="small" dirty="0">
                <a:latin typeface="Bahnschrift" panose="020B0502040204020203" pitchFamily="34" charset="0"/>
              </a:rPr>
              <a:t>Diagram klas: </a:t>
            </a:r>
            <a:br>
              <a:rPr lang="pl-PL" sz="2400" b="1" cap="small" dirty="0">
                <a:latin typeface="Bahnschrift" panose="020B0502040204020203" pitchFamily="34" charset="0"/>
              </a:rPr>
            </a:b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2</a:t>
            </a:r>
            <a:br>
              <a:rPr lang="pl-PL" sz="2400" b="1" cap="small" dirty="0">
                <a:latin typeface="Bahnschrift" panose="020B0502040204020203" pitchFamily="34" charset="0"/>
              </a:rPr>
            </a:br>
            <a:endParaRPr lang="pl-PL" sz="2400" dirty="0">
              <a:latin typeface="Bahnschrift" panose="020B0502040204020203" pitchFamily="34" charset="0"/>
            </a:endParaRPr>
          </a:p>
        </p:txBody>
      </p:sp>
    </p:spTree>
    <p:extLst>
      <p:ext uri="{BB962C8B-B14F-4D97-AF65-F5344CB8AC3E}">
        <p14:creationId xmlns:p14="http://schemas.microsoft.com/office/powerpoint/2010/main" val="144040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Wykorzystane technologie</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AE83B929-2BB9-4C02-947B-C0206680C3BA}"/>
              </a:ext>
            </a:extLst>
          </p:cNvPr>
          <p:cNvPicPr>
            <a:picLocks noChangeAspect="1"/>
          </p:cNvPicPr>
          <p:nvPr/>
        </p:nvPicPr>
        <p:blipFill rotWithShape="1">
          <a:blip r:embed="rId3">
            <a:extLst>
              <a:ext uri="{28A0092B-C50C-407E-A947-70E740481C1C}">
                <a14:useLocalDpi xmlns:a14="http://schemas.microsoft.com/office/drawing/2010/main" val="0"/>
              </a:ext>
            </a:extLst>
          </a:blip>
          <a:srcRect t="3718" b="6812"/>
          <a:stretch/>
        </p:blipFill>
        <p:spPr>
          <a:xfrm>
            <a:off x="299949" y="1203613"/>
            <a:ext cx="5734525" cy="2885975"/>
          </a:xfrm>
          <a:prstGeom prst="rect">
            <a:avLst/>
          </a:prstGeom>
        </p:spPr>
      </p:pic>
      <p:pic>
        <p:nvPicPr>
          <p:cNvPr id="7" name="Obraz 6">
            <a:extLst>
              <a:ext uri="{FF2B5EF4-FFF2-40B4-BE49-F238E27FC236}">
                <a16:creationId xmlns:a16="http://schemas.microsoft.com/office/drawing/2014/main" id="{EDBA37CC-F4A8-440B-B388-98AEFF36B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062" y="4256599"/>
            <a:ext cx="2257412" cy="2257412"/>
          </a:xfrm>
          <a:prstGeom prst="rect">
            <a:avLst/>
          </a:prstGeom>
        </p:spPr>
      </p:pic>
      <p:pic>
        <p:nvPicPr>
          <p:cNvPr id="9" name="Obraz 8">
            <a:extLst>
              <a:ext uri="{FF2B5EF4-FFF2-40B4-BE49-F238E27FC236}">
                <a16:creationId xmlns:a16="http://schemas.microsoft.com/office/drawing/2014/main" id="{F7A05229-2AA4-4289-93B5-C213C1543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6845" y="1203613"/>
            <a:ext cx="5767124" cy="2887200"/>
          </a:xfrm>
          <a:prstGeom prst="rect">
            <a:avLst/>
          </a:prstGeom>
        </p:spPr>
      </p:pic>
      <p:pic>
        <p:nvPicPr>
          <p:cNvPr id="2050" name="Picture 2" descr="Znalezione obrazy dla zapytania c#">
            <a:extLst>
              <a:ext uri="{FF2B5EF4-FFF2-40B4-BE49-F238E27FC236}">
                <a16:creationId xmlns:a16="http://schemas.microsoft.com/office/drawing/2014/main" id="{1FFD5390-B1F2-41F9-B5CE-3E5D02E30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6845" y="4256599"/>
            <a:ext cx="2257412" cy="2257412"/>
          </a:xfrm>
          <a:prstGeom prst="rect">
            <a:avLst/>
          </a:prstGeom>
          <a:extLst>
            <a:ext uri="{909E8E84-426E-40DD-AFC4-6F175D3DCCD1}">
              <a14:hiddenFill xmlns:a14="http://schemas.microsoft.com/office/drawing/2010/main">
                <a:solidFill>
                  <a:srgbClr val="FFFFFF"/>
                </a:solidFill>
              </a14:hiddenFill>
            </a:ext>
          </a:extLst>
        </p:spPr>
      </p:pic>
      <p:sp>
        <p:nvSpPr>
          <p:cNvPr id="8" name="Prostokąt 7">
            <a:extLst>
              <a:ext uri="{FF2B5EF4-FFF2-40B4-BE49-F238E27FC236}">
                <a16:creationId xmlns:a16="http://schemas.microsoft.com/office/drawing/2014/main" id="{0447823A-1E1F-4213-A32D-D4D0D41502DF}"/>
              </a:ext>
            </a:extLst>
          </p:cNvPr>
          <p:cNvSpPr/>
          <p:nvPr/>
        </p:nvSpPr>
        <p:spPr>
          <a:xfrm>
            <a:off x="8535217" y="5933061"/>
            <a:ext cx="3717743" cy="830997"/>
          </a:xfrm>
          <a:prstGeom prst="rect">
            <a:avLst/>
          </a:prstGeom>
        </p:spPr>
        <p:txBody>
          <a:bodyPr wrap="square">
            <a:spAutoFit/>
          </a:bodyPr>
          <a:lstStyle/>
          <a:p>
            <a:pPr algn="just"/>
            <a:r>
              <a:rPr lang="pl-PL" sz="1600" b="1" dirty="0">
                <a:solidFill>
                  <a:srgbClr val="002060"/>
                </a:solidFill>
                <a:latin typeface="Bahnschrift" panose="020B0502040204020203" pitchFamily="34" charset="0"/>
              </a:rPr>
              <a:t>Statystyki:</a:t>
            </a:r>
          </a:p>
          <a:p>
            <a:pPr marL="269875" indent="-182563" algn="just">
              <a:buFont typeface="Wingdings" panose="05000000000000000000" pitchFamily="2" charset="2"/>
              <a:buChar char="§"/>
            </a:pPr>
            <a:r>
              <a:rPr lang="pl-PL" sz="1600" dirty="0">
                <a:solidFill>
                  <a:srgbClr val="002060"/>
                </a:solidFill>
                <a:latin typeface="Bahnschrift" panose="020B0502040204020203" pitchFamily="34" charset="0"/>
              </a:rPr>
              <a:t>Liczba klas w projekcie </a:t>
            </a:r>
            <a:r>
              <a:rPr lang="pl-PL" sz="1600" dirty="0">
                <a:solidFill>
                  <a:srgbClr val="002060"/>
                </a:solidFill>
                <a:latin typeface="Calibri" panose="020F0502020204030204" pitchFamily="34" charset="0"/>
                <a:cs typeface="Calibri" panose="020F0502020204030204" pitchFamily="34" charset="0"/>
              </a:rPr>
              <a:t>≥</a:t>
            </a:r>
            <a:r>
              <a:rPr lang="pl-PL" sz="1600" dirty="0">
                <a:solidFill>
                  <a:srgbClr val="002060"/>
                </a:solidFill>
                <a:latin typeface="Bahnschrift" panose="020B0502040204020203" pitchFamily="34" charset="0"/>
              </a:rPr>
              <a:t> 311</a:t>
            </a:r>
          </a:p>
          <a:p>
            <a:pPr marL="269875" indent="-182563" algn="just">
              <a:buFont typeface="Wingdings" panose="05000000000000000000" pitchFamily="2" charset="2"/>
              <a:buChar char="§"/>
            </a:pPr>
            <a:r>
              <a:rPr lang="pl-PL" sz="1600" dirty="0">
                <a:solidFill>
                  <a:srgbClr val="002060"/>
                </a:solidFill>
                <a:latin typeface="Bahnschrift" panose="020B0502040204020203" pitchFamily="34" charset="0"/>
              </a:rPr>
              <a:t>Liczba interfejsów w projekcie </a:t>
            </a:r>
            <a:r>
              <a:rPr lang="pl-PL" sz="1600" dirty="0">
                <a:solidFill>
                  <a:srgbClr val="002060"/>
                </a:solidFill>
                <a:latin typeface="Calibri" panose="020F0502020204030204" pitchFamily="34" charset="0"/>
                <a:cs typeface="Calibri" panose="020F0502020204030204" pitchFamily="34" charset="0"/>
              </a:rPr>
              <a:t>≥</a:t>
            </a:r>
            <a:r>
              <a:rPr lang="pl-PL" sz="1600" dirty="0">
                <a:solidFill>
                  <a:srgbClr val="002060"/>
                </a:solidFill>
                <a:latin typeface="Bahnschrift" panose="020B0502040204020203" pitchFamily="34" charset="0"/>
              </a:rPr>
              <a:t> 24</a:t>
            </a:r>
          </a:p>
        </p:txBody>
      </p:sp>
    </p:spTree>
    <p:extLst>
      <p:ext uri="{BB962C8B-B14F-4D97-AF65-F5344CB8AC3E}">
        <p14:creationId xmlns:p14="http://schemas.microsoft.com/office/powerpoint/2010/main" val="131100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pic>
        <p:nvPicPr>
          <p:cNvPr id="4" name="Obraz 3" descr="Obraz zawierający monitor, ekran, telefon komórkowy, telefon&#10;&#10;Opis wygenerowany automatycznie">
            <a:extLst>
              <a:ext uri="{FF2B5EF4-FFF2-40B4-BE49-F238E27FC236}">
                <a16:creationId xmlns:a16="http://schemas.microsoft.com/office/drawing/2014/main" id="{81BDD5D7-71B3-45ED-AE73-F971669C3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5509" y="1045030"/>
            <a:ext cx="5680982" cy="5680982"/>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Zależności stworzonych bibliotek w projekcie</a:t>
            </a:r>
            <a:endParaRPr lang="pl-PL" dirty="0">
              <a:latin typeface="Bahnschrift" panose="020B0502040204020203" pitchFamily="34" charset="0"/>
            </a:endParaRPr>
          </a:p>
        </p:txBody>
      </p:sp>
      <p:pic>
        <p:nvPicPr>
          <p:cNvPr id="4" name="Obraz 3" descr="Obraz zawierający zrzut ekranu, monitor, ściana, ekran&#10;&#10;Opis wygenerowany automatycznie">
            <a:extLst>
              <a:ext uri="{FF2B5EF4-FFF2-40B4-BE49-F238E27FC236}">
                <a16:creationId xmlns:a16="http://schemas.microsoft.com/office/drawing/2014/main" id="{F514D15D-812E-40E6-89FE-AD48CE329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7357"/>
            <a:ext cx="12192000" cy="5149086"/>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 (kreacyjny): Singleton</a:t>
            </a:r>
            <a:endParaRPr lang="pl-PL" dirty="0">
              <a:latin typeface="Bahnschrift" panose="020B0502040204020203" pitchFamily="34" charset="0"/>
            </a:endParaRPr>
          </a:p>
        </p:txBody>
      </p:sp>
      <p:sp>
        <p:nvSpPr>
          <p:cNvPr id="8" name="pole tekstowe 7">
            <a:extLst>
              <a:ext uri="{FF2B5EF4-FFF2-40B4-BE49-F238E27FC236}">
                <a16:creationId xmlns:a16="http://schemas.microsoft.com/office/drawing/2014/main" id="{355319DE-DCEE-4374-A641-7A4E079D7E2E}"/>
              </a:ext>
            </a:extLst>
          </p:cNvPr>
          <p:cNvSpPr txBox="1"/>
          <p:nvPr/>
        </p:nvSpPr>
        <p:spPr>
          <a:xfrm>
            <a:off x="8705850" y="1249680"/>
            <a:ext cx="3554385" cy="3477875"/>
          </a:xfrm>
          <a:prstGeom prst="rect">
            <a:avLst/>
          </a:prstGeom>
          <a:noFill/>
        </p:spPr>
        <p:txBody>
          <a:bodyPr wrap="square" rtlCol="0">
            <a:spAutoFit/>
          </a:bodyPr>
          <a:lstStyle/>
          <a:p>
            <a:r>
              <a:rPr lang="pl-PL" sz="2000" dirty="0">
                <a:latin typeface="Bahnschrift" panose="020B0502040204020203" pitchFamily="34" charset="0"/>
              </a:rPr>
              <a:t>Singleton – kreacyjny wzorzec projektowy, użyty w celu ograniczenia możliwości tworzenia obiektów klasy </a:t>
            </a:r>
            <a:r>
              <a:rPr lang="pl-PL" sz="2000" dirty="0" err="1">
                <a:latin typeface="Bahnschrift" panose="020B0502040204020203" pitchFamily="34" charset="0"/>
              </a:rPr>
              <a:t>NLogLogger</a:t>
            </a:r>
            <a:r>
              <a:rPr lang="pl-PL" sz="2000" dirty="0">
                <a:latin typeface="Bahnschrift" panose="020B0502040204020203" pitchFamily="34" charset="0"/>
              </a:rPr>
              <a:t> do jednej instancji. </a:t>
            </a:r>
          </a:p>
          <a:p>
            <a:endParaRPr lang="pl-PL" sz="2000" dirty="0">
              <a:latin typeface="Bahnschrift" panose="020B0502040204020203" pitchFamily="34" charset="0"/>
            </a:endParaRPr>
          </a:p>
          <a:p>
            <a:r>
              <a:rPr lang="pl-PL" sz="2000" dirty="0" err="1">
                <a:latin typeface="Bahnschrift" panose="020B0502040204020203" pitchFamily="34" charset="0"/>
              </a:rPr>
              <a:t>NLogLogger</a:t>
            </a:r>
            <a:r>
              <a:rPr lang="pl-PL" sz="2000" dirty="0">
                <a:latin typeface="Bahnschrift" panose="020B0502040204020203" pitchFamily="34" charset="0"/>
              </a:rPr>
              <a:t> jest klasą służącą do rejestrowania w bazie </a:t>
            </a:r>
            <a:r>
              <a:rPr lang="pl-PL" sz="2000" dirty="0" err="1">
                <a:latin typeface="Bahnschrift" panose="020B0502040204020203" pitchFamily="34" charset="0"/>
              </a:rPr>
              <a:t>zachowań</a:t>
            </a:r>
            <a:r>
              <a:rPr lang="pl-PL" sz="2000" dirty="0">
                <a:latin typeface="Bahnschrift" panose="020B0502040204020203" pitchFamily="34" charset="0"/>
              </a:rPr>
              <a:t>, operacji i ich rezultatów.</a:t>
            </a:r>
          </a:p>
        </p:txBody>
      </p:sp>
      <p:pic>
        <p:nvPicPr>
          <p:cNvPr id="3" name="Obraz 2">
            <a:extLst>
              <a:ext uri="{FF2B5EF4-FFF2-40B4-BE49-F238E27FC236}">
                <a16:creationId xmlns:a16="http://schemas.microsoft.com/office/drawing/2014/main" id="{32260D84-6F0F-4590-9B81-90E2E37FC987}"/>
              </a:ext>
            </a:extLst>
          </p:cNvPr>
          <p:cNvPicPr>
            <a:picLocks noChangeAspect="1"/>
          </p:cNvPicPr>
          <p:nvPr/>
        </p:nvPicPr>
        <p:blipFill rotWithShape="1">
          <a:blip r:embed="rId3"/>
          <a:srcRect l="3311" t="5333" r="3302" b="5190"/>
          <a:stretch/>
        </p:blipFill>
        <p:spPr>
          <a:xfrm>
            <a:off x="240632" y="1335505"/>
            <a:ext cx="8258176" cy="4762501"/>
          </a:xfrm>
          <a:prstGeom prst="rect">
            <a:avLst/>
          </a:prstGeom>
        </p:spPr>
      </p:pic>
    </p:spTree>
    <p:extLst>
      <p:ext uri="{BB962C8B-B14F-4D97-AF65-F5344CB8AC3E}">
        <p14:creationId xmlns:p14="http://schemas.microsoft.com/office/powerpoint/2010/main" val="16478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7E26E002-A01B-4C0C-BA1E-17FD47C4894D}"/>
              </a:ext>
            </a:extLst>
          </p:cNvPr>
          <p:cNvPicPr>
            <a:picLocks noChangeAspect="1"/>
          </p:cNvPicPr>
          <p:nvPr/>
        </p:nvPicPr>
        <p:blipFill rotWithShape="1">
          <a:blip r:embed="rId3"/>
          <a:srcRect l="2184" t="6770" r="2567" b="6437"/>
          <a:stretch/>
        </p:blipFill>
        <p:spPr>
          <a:xfrm>
            <a:off x="108282" y="1335505"/>
            <a:ext cx="11975437" cy="4325066"/>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sp>
        <p:nvSpPr>
          <p:cNvPr id="4" name="Prostokąt 3">
            <a:extLst>
              <a:ext uri="{FF2B5EF4-FFF2-40B4-BE49-F238E27FC236}">
                <a16:creationId xmlns:a16="http://schemas.microsoft.com/office/drawing/2014/main" id="{FFB7BC19-8ACE-4A6D-8E95-150B88586298}"/>
              </a:ext>
            </a:extLst>
          </p:cNvPr>
          <p:cNvSpPr/>
          <p:nvPr/>
        </p:nvSpPr>
        <p:spPr>
          <a:xfrm>
            <a:off x="240632" y="1335505"/>
            <a:ext cx="11710736" cy="3416320"/>
          </a:xfrm>
          <a:prstGeom prst="rect">
            <a:avLst/>
          </a:prstGeom>
        </p:spPr>
        <p:txBody>
          <a:bodyPr wrap="square">
            <a:spAutoFit/>
          </a:bodyPr>
          <a:lstStyle/>
          <a:p>
            <a:pPr algn="just"/>
            <a:r>
              <a:rPr lang="pl-PL" sz="2400" dirty="0" err="1">
                <a:latin typeface="Bahnschrift" panose="020B0502040204020203" pitchFamily="34" charset="0"/>
              </a:rPr>
              <a:t>Dependency</a:t>
            </a:r>
            <a:r>
              <a:rPr lang="pl-PL" sz="2400" dirty="0">
                <a:latin typeface="Bahnschrift" panose="020B0502040204020203" pitchFamily="34" charset="0"/>
              </a:rPr>
              <a:t> </a:t>
            </a:r>
            <a:r>
              <a:rPr lang="pl-PL" sz="2400" dirty="0" err="1">
                <a:latin typeface="Bahnschrift" panose="020B0502040204020203" pitchFamily="34" charset="0"/>
              </a:rPr>
              <a:t>Injection</a:t>
            </a:r>
            <a:r>
              <a:rPr lang="pl-PL" sz="2400" dirty="0">
                <a:latin typeface="Bahnschrift" panose="020B0502040204020203" pitchFamily="34" charset="0"/>
              </a:rPr>
              <a:t> (Wstrzykiwanie zależności) – wzorzec projektowy i wzorzec architektury oprogramowania zastosowany w projekcie w celu usunięcia bezpośrednich zależności pomiędzy komponentami na rzecz architektury typu plug-in. Polegać on będzie na przekazywaniu utworzonych instancji obiektów udostępniających swoje metody i właściwości obiektom, które z nich korzystają (np. jako parametry konstruktora). Wzorzec ten stanowi alternatywę do podejścia, gdzie obiekty tworzą instancję obiektów, z których korzystają np. we własnym konstruktorze. Dzięki takiemu podejściu kod tworzonej aplikacji opartej na </a:t>
            </a:r>
            <a:r>
              <a:rPr lang="pl-PL" sz="2400" dirty="0" err="1">
                <a:latin typeface="Bahnschrift" panose="020B0502040204020203" pitchFamily="34" charset="0"/>
              </a:rPr>
              <a:t>Entitiy</a:t>
            </a:r>
            <a:r>
              <a:rPr lang="pl-PL" sz="2400" dirty="0">
                <a:latin typeface="Bahnschrift" panose="020B0502040204020203" pitchFamily="34" charset="0"/>
              </a:rPr>
              <a:t> Framework będzie prostszy, bardziej zrozumiały i łatwiejszy do testowania. </a:t>
            </a:r>
          </a:p>
        </p:txBody>
      </p:sp>
    </p:spTree>
    <p:extLst>
      <p:ext uri="{BB962C8B-B14F-4D97-AF65-F5344CB8AC3E}">
        <p14:creationId xmlns:p14="http://schemas.microsoft.com/office/powerpoint/2010/main" val="34364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#3 (kreacyjny): </a:t>
            </a:r>
            <a:r>
              <a:rPr lang="pl-PL" b="1" cap="small" dirty="0" err="1">
                <a:latin typeface="Bahnschrift" panose="020B0502040204020203" pitchFamily="34" charset="0"/>
              </a:rPr>
              <a:t>Factory</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E3FB34D0-A8BA-4600-AC41-5D24E655E3F7}"/>
              </a:ext>
            </a:extLst>
          </p:cNvPr>
          <p:cNvSpPr/>
          <p:nvPr/>
        </p:nvSpPr>
        <p:spPr>
          <a:xfrm>
            <a:off x="6966856" y="1100137"/>
            <a:ext cx="4984511" cy="2554545"/>
          </a:xfrm>
          <a:prstGeom prst="rect">
            <a:avLst/>
          </a:prstGeom>
        </p:spPr>
        <p:txBody>
          <a:bodyPr wrap="square">
            <a:spAutoFit/>
          </a:bodyPr>
          <a:lstStyle/>
          <a:p>
            <a:pPr algn="just"/>
            <a:r>
              <a:rPr lang="pl-PL" sz="2000" dirty="0">
                <a:latin typeface="Bahnschrift" panose="020B0502040204020203" pitchFamily="34" charset="0"/>
              </a:rPr>
              <a:t>Niektóre polecenia </a:t>
            </a:r>
            <a:r>
              <a:rPr lang="pl-PL" sz="2000" dirty="0" err="1">
                <a:latin typeface="Bahnschrift" panose="020B0502040204020203" pitchFamily="34" charset="0"/>
              </a:rPr>
              <a:t>Entitiy</a:t>
            </a:r>
            <a:r>
              <a:rPr lang="pl-PL" sz="2000" dirty="0">
                <a:latin typeface="Bahnschrift" panose="020B0502040204020203" pitchFamily="34" charset="0"/>
              </a:rPr>
              <a:t> Framework </a:t>
            </a:r>
            <a:r>
              <a:rPr lang="pl-PL" sz="2000" dirty="0" err="1">
                <a:latin typeface="Bahnschrift" panose="020B0502040204020203" pitchFamily="34" charset="0"/>
              </a:rPr>
              <a:t>Core</a:t>
            </a:r>
            <a:r>
              <a:rPr lang="pl-PL" sz="2000" dirty="0">
                <a:latin typeface="Bahnschrift" panose="020B0502040204020203" pitchFamily="34" charset="0"/>
              </a:rPr>
              <a:t> Tools (na przykład migracje poleceń) wymagają pochodnej </a:t>
            </a:r>
            <a:r>
              <a:rPr lang="pl-PL" sz="2000" dirty="0" err="1">
                <a:latin typeface="Bahnschrift" panose="020B0502040204020203" pitchFamily="34" charset="0"/>
              </a:rPr>
              <a:t>DbContext</a:t>
            </a:r>
            <a:r>
              <a:rPr lang="pl-PL" sz="2000" dirty="0">
                <a:latin typeface="Bahnschrift" panose="020B0502040204020203" pitchFamily="34" charset="0"/>
              </a:rPr>
              <a:t> wystąpienia, które ma zostać utworzone w czasie projektowania, aby można było zbierać szczegółowe informacje o aplikacji typy jednostek i sposobu mapowania ich na schemat bazy danych. </a:t>
            </a:r>
          </a:p>
        </p:txBody>
      </p:sp>
      <p:sp>
        <p:nvSpPr>
          <p:cNvPr id="7" name="Prostokąt 6">
            <a:extLst>
              <a:ext uri="{FF2B5EF4-FFF2-40B4-BE49-F238E27FC236}">
                <a16:creationId xmlns:a16="http://schemas.microsoft.com/office/drawing/2014/main" id="{F7DB99D8-9FB8-4BFA-A41F-6EF7CE6DFDEA}"/>
              </a:ext>
            </a:extLst>
          </p:cNvPr>
          <p:cNvSpPr/>
          <p:nvPr/>
        </p:nvSpPr>
        <p:spPr>
          <a:xfrm>
            <a:off x="6966856" y="4004211"/>
            <a:ext cx="4984512" cy="2246769"/>
          </a:xfrm>
          <a:prstGeom prst="rect">
            <a:avLst/>
          </a:prstGeom>
        </p:spPr>
        <p:txBody>
          <a:bodyPr wrap="square">
            <a:spAutoFit/>
          </a:bodyPr>
          <a:lstStyle/>
          <a:p>
            <a:pPr algn="just"/>
            <a:r>
              <a:rPr lang="pl-PL" sz="2000" dirty="0">
                <a:latin typeface="Bahnschrift" panose="020B0502040204020203" pitchFamily="34" charset="0"/>
              </a:rPr>
              <a:t>Narzędzie EF </a:t>
            </a:r>
            <a:r>
              <a:rPr lang="pl-PL" sz="2000" dirty="0" err="1">
                <a:latin typeface="Bahnschrift" panose="020B0502040204020203" pitchFamily="34" charset="0"/>
              </a:rPr>
              <a:t>Core</a:t>
            </a:r>
            <a:r>
              <a:rPr lang="pl-PL" sz="2000" dirty="0">
                <a:latin typeface="Bahnschrift" panose="020B0502040204020203" pitchFamily="34" charset="0"/>
              </a:rPr>
              <a:t> Tools można poinformować o sposobie tworzenia usługi </a:t>
            </a:r>
            <a:r>
              <a:rPr lang="pl-PL" sz="2000" dirty="0" err="1">
                <a:latin typeface="Bahnschrift" panose="020B0502040204020203" pitchFamily="34" charset="0"/>
              </a:rPr>
              <a:t>DbContext</a:t>
            </a:r>
            <a:r>
              <a:rPr lang="pl-PL" sz="2000" dirty="0">
                <a:latin typeface="Bahnschrift" panose="020B0502040204020203" pitchFamily="34" charset="0"/>
              </a:rPr>
              <a:t> implementując interfejs </a:t>
            </a:r>
            <a:r>
              <a:rPr lang="pl-PL" sz="2000" dirty="0" err="1">
                <a:latin typeface="Bahnschrift" panose="020B0502040204020203" pitchFamily="34" charset="0"/>
              </a:rPr>
              <a:t>IDesignTimeDbContextFactory</a:t>
            </a:r>
            <a:r>
              <a:rPr lang="pl-PL" sz="2000" dirty="0">
                <a:latin typeface="Bahnschrift" panose="020B0502040204020203" pitchFamily="34" charset="0"/>
              </a:rPr>
              <a:t>&lt;</a:t>
            </a:r>
            <a:r>
              <a:rPr lang="pl-PL" sz="2000" dirty="0" err="1">
                <a:latin typeface="Bahnschrift" panose="020B0502040204020203" pitchFamily="34" charset="0"/>
              </a:rPr>
              <a:t>TContext</a:t>
            </a:r>
            <a:r>
              <a:rPr lang="pl-PL" sz="2000" dirty="0">
                <a:latin typeface="Bahnschrift" panose="020B0502040204020203" pitchFamily="34" charset="0"/>
              </a:rPr>
              <a:t>&gt;. </a:t>
            </a:r>
            <a:r>
              <a:rPr lang="pl-PL" sz="2000" dirty="0" err="1">
                <a:latin typeface="Bahnschrift" panose="020B0502040204020203" pitchFamily="34" charset="0"/>
              </a:rPr>
              <a:t>Podsumowująć</a:t>
            </a:r>
            <a:r>
              <a:rPr lang="pl-PL" sz="2000" dirty="0">
                <a:latin typeface="Bahnschrift" panose="020B0502040204020203" pitchFamily="34" charset="0"/>
              </a:rPr>
              <a:t> </a:t>
            </a:r>
            <a:r>
              <a:rPr lang="pl-PL" sz="2000" dirty="0" err="1">
                <a:latin typeface="Bahnschrift" panose="020B0502040204020203" pitchFamily="34" charset="0"/>
              </a:rPr>
              <a:t>wzorzez</a:t>
            </a:r>
            <a:r>
              <a:rPr lang="pl-PL" sz="2000" dirty="0">
                <a:latin typeface="Bahnschrift" panose="020B0502040204020203" pitchFamily="34" charset="0"/>
              </a:rPr>
              <a:t> </a:t>
            </a:r>
            <a:r>
              <a:rPr lang="pl-PL" sz="2000" dirty="0" err="1">
                <a:latin typeface="Bahnschrift" panose="020B0502040204020203" pitchFamily="34" charset="0"/>
              </a:rPr>
              <a:t>Factory</a:t>
            </a:r>
            <a:r>
              <a:rPr lang="pl-PL" sz="2000" dirty="0">
                <a:latin typeface="Bahnschrift" panose="020B0502040204020203" pitchFamily="34" charset="0"/>
              </a:rPr>
              <a:t> (Fabryki) użyty zostanie w celu realizacji połączenia z bazą podczas tworzenia migracji.</a:t>
            </a:r>
          </a:p>
        </p:txBody>
      </p:sp>
      <p:pic>
        <p:nvPicPr>
          <p:cNvPr id="11" name="Obraz 10">
            <a:extLst>
              <a:ext uri="{FF2B5EF4-FFF2-40B4-BE49-F238E27FC236}">
                <a16:creationId xmlns:a16="http://schemas.microsoft.com/office/drawing/2014/main" id="{A09327BD-7695-4DCA-AEBC-F3E04B95C254}"/>
              </a:ext>
            </a:extLst>
          </p:cNvPr>
          <p:cNvPicPr>
            <a:picLocks noChangeAspect="1"/>
          </p:cNvPicPr>
          <p:nvPr/>
        </p:nvPicPr>
        <p:blipFill rotWithShape="1">
          <a:blip r:embed="rId3"/>
          <a:srcRect l="3398" t="4084" r="3928" b="4046"/>
          <a:stretch/>
        </p:blipFill>
        <p:spPr>
          <a:xfrm>
            <a:off x="240632" y="1100137"/>
            <a:ext cx="6551499" cy="5719328"/>
          </a:xfrm>
          <a:prstGeom prst="rect">
            <a:avLst/>
          </a:prstGeom>
        </p:spPr>
      </p:pic>
    </p:spTree>
    <p:extLst>
      <p:ext uri="{BB962C8B-B14F-4D97-AF65-F5344CB8AC3E}">
        <p14:creationId xmlns:p14="http://schemas.microsoft.com/office/powerpoint/2010/main" val="326406622"/>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1315</Words>
  <Application>Microsoft Office PowerPoint</Application>
  <PresentationFormat>Panoramiczny</PresentationFormat>
  <Paragraphs>99</Paragraphs>
  <Slides>26</Slides>
  <Notes>26</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26</vt:i4>
      </vt:variant>
    </vt:vector>
  </HeadingPairs>
  <TitlesOfParts>
    <vt:vector size="33" baseType="lpstr">
      <vt:lpstr>Arial</vt:lpstr>
      <vt:lpstr>Bahnschrift</vt:lpstr>
      <vt:lpstr>Calibri</vt:lpstr>
      <vt:lpstr>Calibri Light</vt:lpstr>
      <vt:lpstr>Wingdings</vt:lpstr>
      <vt:lpstr>Wingdings 2</vt:lpstr>
      <vt:lpstr>HDOfficeLightV0</vt:lpstr>
      <vt:lpstr>MusicPlayer</vt:lpstr>
      <vt:lpstr>Opis projektu</vt:lpstr>
      <vt:lpstr>Wykorzystane technologie</vt:lpstr>
      <vt:lpstr>Legenda oznaczeń na diagramach</vt:lpstr>
      <vt:lpstr>Zależności stworzonych bibliotek w projekcie</vt:lpstr>
      <vt:lpstr>Wzorzec #1 (kreacyjny): Singleton</vt:lpstr>
      <vt:lpstr>Wzorzec #2 (kreacyjny): Dependency injection</vt:lpstr>
      <vt:lpstr>Wzorzec #2 (kreacyjny): Dependency injection</vt:lpstr>
      <vt:lpstr>Wzorzec #3 (kreacyjny): Factory</vt:lpstr>
      <vt:lpstr>Wzorzec #4 (strukturalny): Extension Object</vt:lpstr>
      <vt:lpstr>Wzorzec #5 (strukturalny):  Repository</vt:lpstr>
      <vt:lpstr>Wzorzec #5 (strukturalny): Repository</vt:lpstr>
      <vt:lpstr>Wzorzec #6 (strukturalny): Private class data</vt:lpstr>
      <vt:lpstr>Wzorzec #7 (czynnościowy): Null Object</vt:lpstr>
      <vt:lpstr>Wzorzec #8 (czynnościowy): CQRS</vt:lpstr>
      <vt:lpstr>Wzorzec #8 (czynnościowy): CQRS</vt:lpstr>
      <vt:lpstr>Wzorzec #9: Unit of Work</vt:lpstr>
      <vt:lpstr>Wzorzec #9: Unit of Work</vt:lpstr>
      <vt:lpstr>Wzorzec #10 (architekturalny): MVP - struktura</vt:lpstr>
      <vt:lpstr>Wzorzec # 10 (architekturalny): MVP - Modele</vt:lpstr>
      <vt:lpstr>Wzorzec # 10 (architekturalny): MVP – Przykładowy prezenter Albumu</vt:lpstr>
      <vt:lpstr>Wzorzec #10 (architekturalny): MVP</vt:lpstr>
      <vt:lpstr>Diagram klas: MusicPlayer.Core</vt:lpstr>
      <vt:lpstr>Diagram klas: MusicPlayer.Data</vt:lpstr>
      <vt:lpstr>Diagram klas: MusicPlayer.UWP cześć 1</vt:lpstr>
      <vt:lpstr>Diagram klas:  MusicPlayer.UWP cześć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AB</cp:lastModifiedBy>
  <cp:revision>151</cp:revision>
  <dcterms:created xsi:type="dcterms:W3CDTF">2018-12-14T10:28:21Z</dcterms:created>
  <dcterms:modified xsi:type="dcterms:W3CDTF">2018-12-17T19:04:45Z</dcterms:modified>
</cp:coreProperties>
</file>