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78" r:id="rId4"/>
    <p:sldId id="258" r:id="rId5"/>
    <p:sldId id="261" r:id="rId6"/>
    <p:sldId id="259" r:id="rId7"/>
    <p:sldId id="266" r:id="rId8"/>
    <p:sldId id="275" r:id="rId9"/>
    <p:sldId id="271" r:id="rId10"/>
    <p:sldId id="260" r:id="rId11"/>
    <p:sldId id="265" r:id="rId12"/>
    <p:sldId id="274" r:id="rId13"/>
    <p:sldId id="263" r:id="rId14"/>
    <p:sldId id="262" r:id="rId15"/>
    <p:sldId id="264" r:id="rId16"/>
    <p:sldId id="273" r:id="rId17"/>
    <p:sldId id="267" r:id="rId18"/>
    <p:sldId id="276" r:id="rId19"/>
    <p:sldId id="268" r:id="rId20"/>
    <p:sldId id="269" r:id="rId21"/>
    <p:sldId id="270" r:id="rId22"/>
    <p:sldId id="277"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4639"/>
    <a:srgbClr val="D43F35"/>
    <a:srgbClr val="1B1B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8" autoAdjust="0"/>
    <p:restoredTop sz="94660"/>
  </p:normalViewPr>
  <p:slideViewPr>
    <p:cSldViewPr snapToGrid="0">
      <p:cViewPr varScale="1">
        <p:scale>
          <a:sx n="110" d="100"/>
          <a:sy n="110" d="100"/>
        </p:scale>
        <p:origin x="32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2430AA-EDF6-4DBF-80B2-609DE0CD757D}" type="datetimeFigureOut">
              <a:rPr lang="pl-PL" smtClean="0"/>
              <a:t>2018-12-17</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A74D20-1EA3-4C23-8DFB-55EEDCA4B4AA}" type="slidenum">
              <a:rPr lang="pl-PL" smtClean="0"/>
              <a:t>‹#›</a:t>
            </a:fld>
            <a:endParaRPr lang="pl-PL"/>
          </a:p>
        </p:txBody>
      </p:sp>
    </p:spTree>
    <p:extLst>
      <p:ext uri="{BB962C8B-B14F-4D97-AF65-F5344CB8AC3E}">
        <p14:creationId xmlns:p14="http://schemas.microsoft.com/office/powerpoint/2010/main" val="3068503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a:t>
            </a:fld>
            <a:endParaRPr lang="pl-PL"/>
          </a:p>
        </p:txBody>
      </p:sp>
    </p:spTree>
    <p:extLst>
      <p:ext uri="{BB962C8B-B14F-4D97-AF65-F5344CB8AC3E}">
        <p14:creationId xmlns:p14="http://schemas.microsoft.com/office/powerpoint/2010/main" val="3150087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10</a:t>
            </a:fld>
            <a:endParaRPr lang="pl-PL"/>
          </a:p>
        </p:txBody>
      </p:sp>
    </p:spTree>
    <p:extLst>
      <p:ext uri="{BB962C8B-B14F-4D97-AF65-F5344CB8AC3E}">
        <p14:creationId xmlns:p14="http://schemas.microsoft.com/office/powerpoint/2010/main" val="2669131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11</a:t>
            </a:fld>
            <a:endParaRPr lang="pl-PL"/>
          </a:p>
        </p:txBody>
      </p:sp>
    </p:spTree>
    <p:extLst>
      <p:ext uri="{BB962C8B-B14F-4D97-AF65-F5344CB8AC3E}">
        <p14:creationId xmlns:p14="http://schemas.microsoft.com/office/powerpoint/2010/main" val="1223117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12</a:t>
            </a:fld>
            <a:endParaRPr lang="pl-PL"/>
          </a:p>
        </p:txBody>
      </p:sp>
    </p:spTree>
    <p:extLst>
      <p:ext uri="{BB962C8B-B14F-4D97-AF65-F5344CB8AC3E}">
        <p14:creationId xmlns:p14="http://schemas.microsoft.com/office/powerpoint/2010/main" val="2482869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13</a:t>
            </a:fld>
            <a:endParaRPr lang="pl-PL"/>
          </a:p>
        </p:txBody>
      </p:sp>
    </p:spTree>
    <p:extLst>
      <p:ext uri="{BB962C8B-B14F-4D97-AF65-F5344CB8AC3E}">
        <p14:creationId xmlns:p14="http://schemas.microsoft.com/office/powerpoint/2010/main" val="578751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14</a:t>
            </a:fld>
            <a:endParaRPr lang="pl-PL"/>
          </a:p>
        </p:txBody>
      </p:sp>
    </p:spTree>
    <p:extLst>
      <p:ext uri="{BB962C8B-B14F-4D97-AF65-F5344CB8AC3E}">
        <p14:creationId xmlns:p14="http://schemas.microsoft.com/office/powerpoint/2010/main" val="2616826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15</a:t>
            </a:fld>
            <a:endParaRPr lang="pl-PL"/>
          </a:p>
        </p:txBody>
      </p:sp>
    </p:spTree>
    <p:extLst>
      <p:ext uri="{BB962C8B-B14F-4D97-AF65-F5344CB8AC3E}">
        <p14:creationId xmlns:p14="http://schemas.microsoft.com/office/powerpoint/2010/main" val="92086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16</a:t>
            </a:fld>
            <a:endParaRPr lang="pl-PL"/>
          </a:p>
        </p:txBody>
      </p:sp>
    </p:spTree>
    <p:extLst>
      <p:ext uri="{BB962C8B-B14F-4D97-AF65-F5344CB8AC3E}">
        <p14:creationId xmlns:p14="http://schemas.microsoft.com/office/powerpoint/2010/main" val="3821901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17</a:t>
            </a:fld>
            <a:endParaRPr lang="pl-PL"/>
          </a:p>
        </p:txBody>
      </p:sp>
    </p:spTree>
    <p:extLst>
      <p:ext uri="{BB962C8B-B14F-4D97-AF65-F5344CB8AC3E}">
        <p14:creationId xmlns:p14="http://schemas.microsoft.com/office/powerpoint/2010/main" val="3057760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18</a:t>
            </a:fld>
            <a:endParaRPr lang="pl-PL"/>
          </a:p>
        </p:txBody>
      </p:sp>
    </p:spTree>
    <p:extLst>
      <p:ext uri="{BB962C8B-B14F-4D97-AF65-F5344CB8AC3E}">
        <p14:creationId xmlns:p14="http://schemas.microsoft.com/office/powerpoint/2010/main" val="21445178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19</a:t>
            </a:fld>
            <a:endParaRPr lang="pl-PL"/>
          </a:p>
        </p:txBody>
      </p:sp>
    </p:spTree>
    <p:extLst>
      <p:ext uri="{BB962C8B-B14F-4D97-AF65-F5344CB8AC3E}">
        <p14:creationId xmlns:p14="http://schemas.microsoft.com/office/powerpoint/2010/main" val="3548773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a:t>
            </a:fld>
            <a:endParaRPr lang="pl-PL"/>
          </a:p>
        </p:txBody>
      </p:sp>
    </p:spTree>
    <p:extLst>
      <p:ext uri="{BB962C8B-B14F-4D97-AF65-F5344CB8AC3E}">
        <p14:creationId xmlns:p14="http://schemas.microsoft.com/office/powerpoint/2010/main" val="17629305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20</a:t>
            </a:fld>
            <a:endParaRPr lang="pl-PL"/>
          </a:p>
        </p:txBody>
      </p:sp>
    </p:spTree>
    <p:extLst>
      <p:ext uri="{BB962C8B-B14F-4D97-AF65-F5344CB8AC3E}">
        <p14:creationId xmlns:p14="http://schemas.microsoft.com/office/powerpoint/2010/main" val="17269500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21</a:t>
            </a:fld>
            <a:endParaRPr lang="pl-PL"/>
          </a:p>
        </p:txBody>
      </p:sp>
    </p:spTree>
    <p:extLst>
      <p:ext uri="{BB962C8B-B14F-4D97-AF65-F5344CB8AC3E}">
        <p14:creationId xmlns:p14="http://schemas.microsoft.com/office/powerpoint/2010/main" val="3929512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22</a:t>
            </a:fld>
            <a:endParaRPr lang="pl-PL"/>
          </a:p>
        </p:txBody>
      </p:sp>
    </p:spTree>
    <p:extLst>
      <p:ext uri="{BB962C8B-B14F-4D97-AF65-F5344CB8AC3E}">
        <p14:creationId xmlns:p14="http://schemas.microsoft.com/office/powerpoint/2010/main" val="47399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23</a:t>
            </a:fld>
            <a:endParaRPr lang="pl-PL"/>
          </a:p>
        </p:txBody>
      </p:sp>
    </p:spTree>
    <p:extLst>
      <p:ext uri="{BB962C8B-B14F-4D97-AF65-F5344CB8AC3E}">
        <p14:creationId xmlns:p14="http://schemas.microsoft.com/office/powerpoint/2010/main" val="1650373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24</a:t>
            </a:fld>
            <a:endParaRPr lang="pl-PL"/>
          </a:p>
        </p:txBody>
      </p:sp>
    </p:spTree>
    <p:extLst>
      <p:ext uri="{BB962C8B-B14F-4D97-AF65-F5344CB8AC3E}">
        <p14:creationId xmlns:p14="http://schemas.microsoft.com/office/powerpoint/2010/main" val="12715834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25</a:t>
            </a:fld>
            <a:endParaRPr lang="pl-PL"/>
          </a:p>
        </p:txBody>
      </p:sp>
    </p:spTree>
    <p:extLst>
      <p:ext uri="{BB962C8B-B14F-4D97-AF65-F5344CB8AC3E}">
        <p14:creationId xmlns:p14="http://schemas.microsoft.com/office/powerpoint/2010/main" val="27067673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26</a:t>
            </a:fld>
            <a:endParaRPr lang="pl-PL"/>
          </a:p>
        </p:txBody>
      </p:sp>
    </p:spTree>
    <p:extLst>
      <p:ext uri="{BB962C8B-B14F-4D97-AF65-F5344CB8AC3E}">
        <p14:creationId xmlns:p14="http://schemas.microsoft.com/office/powerpoint/2010/main" val="3455061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3</a:t>
            </a:fld>
            <a:endParaRPr lang="pl-PL"/>
          </a:p>
        </p:txBody>
      </p:sp>
    </p:spTree>
    <p:extLst>
      <p:ext uri="{BB962C8B-B14F-4D97-AF65-F5344CB8AC3E}">
        <p14:creationId xmlns:p14="http://schemas.microsoft.com/office/powerpoint/2010/main" val="2173994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4</a:t>
            </a:fld>
            <a:endParaRPr lang="pl-PL"/>
          </a:p>
        </p:txBody>
      </p:sp>
    </p:spTree>
    <p:extLst>
      <p:ext uri="{BB962C8B-B14F-4D97-AF65-F5344CB8AC3E}">
        <p14:creationId xmlns:p14="http://schemas.microsoft.com/office/powerpoint/2010/main" val="467231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5</a:t>
            </a:fld>
            <a:endParaRPr lang="pl-PL"/>
          </a:p>
        </p:txBody>
      </p:sp>
    </p:spTree>
    <p:extLst>
      <p:ext uri="{BB962C8B-B14F-4D97-AF65-F5344CB8AC3E}">
        <p14:creationId xmlns:p14="http://schemas.microsoft.com/office/powerpoint/2010/main" val="2697025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6</a:t>
            </a:fld>
            <a:endParaRPr lang="pl-PL"/>
          </a:p>
        </p:txBody>
      </p:sp>
    </p:spTree>
    <p:extLst>
      <p:ext uri="{BB962C8B-B14F-4D97-AF65-F5344CB8AC3E}">
        <p14:creationId xmlns:p14="http://schemas.microsoft.com/office/powerpoint/2010/main" val="2618624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7</a:t>
            </a:fld>
            <a:endParaRPr lang="pl-PL"/>
          </a:p>
        </p:txBody>
      </p:sp>
    </p:spTree>
    <p:extLst>
      <p:ext uri="{BB962C8B-B14F-4D97-AF65-F5344CB8AC3E}">
        <p14:creationId xmlns:p14="http://schemas.microsoft.com/office/powerpoint/2010/main" val="4133876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8</a:t>
            </a:fld>
            <a:endParaRPr lang="pl-PL"/>
          </a:p>
        </p:txBody>
      </p:sp>
    </p:spTree>
    <p:extLst>
      <p:ext uri="{BB962C8B-B14F-4D97-AF65-F5344CB8AC3E}">
        <p14:creationId xmlns:p14="http://schemas.microsoft.com/office/powerpoint/2010/main" val="1275034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9</a:t>
            </a:fld>
            <a:endParaRPr lang="pl-PL"/>
          </a:p>
        </p:txBody>
      </p:sp>
    </p:spTree>
    <p:extLst>
      <p:ext uri="{BB962C8B-B14F-4D97-AF65-F5344CB8AC3E}">
        <p14:creationId xmlns:p14="http://schemas.microsoft.com/office/powerpoint/2010/main" val="3803389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pl-PL"/>
              <a:t>Kliknij, aby edytować styl</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4DA347E4-0187-41BC-AEA1-5113E9805BC9}" type="datetimeFigureOut">
              <a:rPr lang="pl-PL" smtClean="0"/>
              <a:t>2018-12-17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3125106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Vertical Text Placeholder 2"/>
          <p:cNvSpPr>
            <a:spLocks noGrp="1"/>
          </p:cNvSpPr>
          <p:nvPr>
            <p:ph type="body" orient="vert" idx="1"/>
          </p:nvPr>
        </p:nvSpPr>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DA347E4-0187-41BC-AEA1-5113E9805BC9}" type="datetimeFigureOut">
              <a:rPr lang="pl-PL" smtClean="0"/>
              <a:t>2018-12-17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1253468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pl-PL"/>
              <a:t>Kliknij, aby edytować styl</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4DA347E4-0187-41BC-AEA1-5113E9805BC9}" type="datetimeFigureOut">
              <a:rPr lang="pl-PL" smtClean="0"/>
              <a:t>2018-12-17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213324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DA347E4-0187-41BC-AEA1-5113E9805BC9}" type="datetimeFigureOut">
              <a:rPr lang="pl-PL" smtClean="0"/>
              <a:t>2018-12-17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4103377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pl-PL"/>
              <a:t>Kliknij, aby edytować styl</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4DA347E4-0187-41BC-AEA1-5113E9805BC9}" type="datetimeFigureOut">
              <a:rPr lang="pl-PL" smtClean="0"/>
              <a:t>2018-12-17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1343709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4DA347E4-0187-41BC-AEA1-5113E9805BC9}" type="datetimeFigureOut">
              <a:rPr lang="pl-PL" smtClean="0"/>
              <a:t>2018-12-17</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4049417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orównani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845127" y="2507550"/>
            <a:ext cx="5156200" cy="3680525"/>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6172200" y="2507550"/>
            <a:ext cx="5181601" cy="3680525"/>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7" name="Date Placeholder 6"/>
          <p:cNvSpPr>
            <a:spLocks noGrp="1"/>
          </p:cNvSpPr>
          <p:nvPr>
            <p:ph type="dt" sz="half" idx="10"/>
          </p:nvPr>
        </p:nvSpPr>
        <p:spPr/>
        <p:txBody>
          <a:bodyPr/>
          <a:lstStyle/>
          <a:p>
            <a:fld id="{4DA347E4-0187-41BC-AEA1-5113E9805BC9}" type="datetimeFigureOut">
              <a:rPr lang="pl-PL" smtClean="0"/>
              <a:t>2018-12-17</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33979954-1C35-43C8-A4B6-E490D3E8D2EE}" type="slidenum">
              <a:rPr lang="pl-PL" smtClean="0"/>
              <a:t>‹#›</a:t>
            </a:fld>
            <a:endParaRPr lang="pl-PL"/>
          </a:p>
        </p:txBody>
      </p:sp>
      <p:sp>
        <p:nvSpPr>
          <p:cNvPr id="10" name="Title 9"/>
          <p:cNvSpPr>
            <a:spLocks noGrp="1"/>
          </p:cNvSpPr>
          <p:nvPr>
            <p:ph type="title"/>
          </p:nvPr>
        </p:nvSpPr>
        <p:spPr/>
        <p:txBody>
          <a:bodyPr/>
          <a:lstStyle/>
          <a:p>
            <a:r>
              <a:rPr lang="pl-PL"/>
              <a:t>Kliknij, aby edytować styl</a:t>
            </a:r>
            <a:endParaRPr lang="en-US" dirty="0"/>
          </a:p>
        </p:txBody>
      </p:sp>
    </p:spTree>
    <p:extLst>
      <p:ext uri="{BB962C8B-B14F-4D97-AF65-F5344CB8AC3E}">
        <p14:creationId xmlns:p14="http://schemas.microsoft.com/office/powerpoint/2010/main" val="2146593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ylko tytuł">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A347E4-0187-41BC-AEA1-5113E9805BC9}" type="datetimeFigureOut">
              <a:rPr lang="pl-PL" smtClean="0"/>
              <a:t>2018-12-17</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33979954-1C35-43C8-A4B6-E490D3E8D2EE}" type="slidenum">
              <a:rPr lang="pl-PL" smtClean="0"/>
              <a:t>‹#›</a:t>
            </a:fld>
            <a:endParaRPr lang="pl-PL"/>
          </a:p>
        </p:txBody>
      </p:sp>
      <p:sp>
        <p:nvSpPr>
          <p:cNvPr id="6" name="Title 5"/>
          <p:cNvSpPr>
            <a:spLocks noGrp="1"/>
          </p:cNvSpPr>
          <p:nvPr>
            <p:ph type="title"/>
          </p:nvPr>
        </p:nvSpPr>
        <p:spPr/>
        <p:txBody>
          <a:bodyPr/>
          <a:lstStyle/>
          <a:p>
            <a:r>
              <a:rPr lang="pl-PL"/>
              <a:t>Kliknij, aby edytować styl</a:t>
            </a:r>
            <a:endParaRPr lang="en-US"/>
          </a:p>
        </p:txBody>
      </p:sp>
    </p:spTree>
    <p:extLst>
      <p:ext uri="{BB962C8B-B14F-4D97-AF65-F5344CB8AC3E}">
        <p14:creationId xmlns:p14="http://schemas.microsoft.com/office/powerpoint/2010/main" val="1706863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347E4-0187-41BC-AEA1-5113E9805BC9}" type="datetimeFigureOut">
              <a:rPr lang="pl-PL" smtClean="0"/>
              <a:t>2018-12-17</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2870428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pl-PL"/>
              <a:t>Kliknij, aby edytować styl</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4DA347E4-0187-41BC-AEA1-5113E9805BC9}" type="datetimeFigureOut">
              <a:rPr lang="pl-PL" smtClean="0"/>
              <a:t>2018-12-17</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930733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4DA347E4-0187-41BC-AEA1-5113E9805BC9}" type="datetimeFigureOut">
              <a:rPr lang="pl-PL" smtClean="0"/>
              <a:t>2018-12-17</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2636099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DA347E4-0187-41BC-AEA1-5113E9805BC9}" type="datetimeFigureOut">
              <a:rPr lang="pl-PL" smtClean="0"/>
              <a:t>2018-12-17</a:t>
            </a:fld>
            <a:endParaRPr lang="pl-P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pl-PL"/>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33979954-1C35-43C8-A4B6-E490D3E8D2EE}" type="slidenum">
              <a:rPr lang="pl-PL" smtClean="0"/>
              <a:t>‹#›</a:t>
            </a:fld>
            <a:endParaRPr lang="pl-PL"/>
          </a:p>
        </p:txBody>
      </p:sp>
    </p:spTree>
    <p:extLst>
      <p:ext uri="{BB962C8B-B14F-4D97-AF65-F5344CB8AC3E}">
        <p14:creationId xmlns:p14="http://schemas.microsoft.com/office/powerpoint/2010/main" val="1607056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F54FEB38-6586-434F-AA20-8225E079C311}"/>
              </a:ext>
            </a:extLst>
          </p:cNvPr>
          <p:cNvSpPr>
            <a:spLocks noGrp="1"/>
          </p:cNvSpPr>
          <p:nvPr>
            <p:ph type="ctrTitle"/>
          </p:nvPr>
        </p:nvSpPr>
        <p:spPr>
          <a:xfrm>
            <a:off x="838200" y="2812868"/>
            <a:ext cx="3621191" cy="2621281"/>
          </a:xfrm>
        </p:spPr>
        <p:txBody>
          <a:bodyPr vert="horz" lIns="91440" tIns="45720" rIns="91440" bIns="45720" rtlCol="0" anchor="ctr">
            <a:normAutofit/>
          </a:bodyPr>
          <a:lstStyle/>
          <a:p>
            <a:pPr algn="r"/>
            <a:r>
              <a:rPr lang="en-US" sz="4800" b="1" kern="1200">
                <a:solidFill>
                  <a:srgbClr val="D43F35"/>
                </a:solidFill>
                <a:latin typeface="Bahnschrift" panose="020B0502040204020203" pitchFamily="34" charset="0"/>
              </a:rPr>
              <a:t>MusicPlayer</a:t>
            </a:r>
            <a:endParaRPr lang="en-US" sz="4800" b="1" kern="1200" dirty="0">
              <a:solidFill>
                <a:srgbClr val="D43F35"/>
              </a:solidFill>
              <a:latin typeface="Bahnschrift" panose="020B0502040204020203" pitchFamily="34" charset="0"/>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Podtytuł 2">
            <a:extLst>
              <a:ext uri="{FF2B5EF4-FFF2-40B4-BE49-F238E27FC236}">
                <a16:creationId xmlns:a16="http://schemas.microsoft.com/office/drawing/2014/main" id="{3A3C686B-3E0A-459C-9103-6426C01BC6A3}"/>
              </a:ext>
            </a:extLst>
          </p:cNvPr>
          <p:cNvSpPr>
            <a:spLocks noGrp="1"/>
          </p:cNvSpPr>
          <p:nvPr>
            <p:ph type="subTitle" idx="1"/>
          </p:nvPr>
        </p:nvSpPr>
        <p:spPr>
          <a:xfrm>
            <a:off x="4796951" y="1904842"/>
            <a:ext cx="6377769" cy="3451864"/>
          </a:xfrm>
        </p:spPr>
        <p:txBody>
          <a:bodyPr vert="horz" lIns="91440" tIns="45720" rIns="91440" bIns="45720" rtlCol="0" anchor="ctr">
            <a:normAutofit/>
          </a:bodyPr>
          <a:lstStyle/>
          <a:p>
            <a:pPr algn="l"/>
            <a:r>
              <a:rPr lang="en-US" b="1">
                <a:solidFill>
                  <a:schemeClr val="tx1"/>
                </a:solidFill>
                <a:latin typeface="Bahnschrift" panose="020B0502040204020203" pitchFamily="34" charset="0"/>
              </a:rPr>
              <a:t>Skład zespołu:</a:t>
            </a:r>
          </a:p>
          <a:p>
            <a:pPr marL="495300" indent="-322263" algn="l">
              <a:buFont typeface="Wingdings" panose="05000000000000000000" pitchFamily="2" charset="2"/>
              <a:buChar char="§"/>
            </a:pPr>
            <a:r>
              <a:rPr lang="en-US">
                <a:solidFill>
                  <a:schemeClr val="tx1"/>
                </a:solidFill>
                <a:latin typeface="Bahnschrift" panose="020B0502040204020203" pitchFamily="34" charset="0"/>
              </a:rPr>
              <a:t>Magdalena Kalisz</a:t>
            </a:r>
          </a:p>
          <a:p>
            <a:pPr marL="495300" indent="-322263" algn="l">
              <a:buFont typeface="Wingdings" panose="05000000000000000000" pitchFamily="2" charset="2"/>
              <a:buChar char="§"/>
            </a:pPr>
            <a:r>
              <a:rPr lang="en-US">
                <a:solidFill>
                  <a:schemeClr val="tx1"/>
                </a:solidFill>
                <a:latin typeface="Bahnschrift" panose="020B0502040204020203" pitchFamily="34" charset="0"/>
              </a:rPr>
              <a:t>Adam Bajguz</a:t>
            </a:r>
          </a:p>
          <a:p>
            <a:pPr marL="495300" indent="-322263" algn="l">
              <a:buFont typeface="Wingdings" panose="05000000000000000000" pitchFamily="2" charset="2"/>
              <a:buChar char="§"/>
            </a:pPr>
            <a:r>
              <a:rPr lang="en-US">
                <a:solidFill>
                  <a:schemeClr val="tx1"/>
                </a:solidFill>
                <a:latin typeface="Bahnschrift" panose="020B0502040204020203" pitchFamily="34" charset="0"/>
              </a:rPr>
              <a:t>Michał Kierzkowski</a:t>
            </a:r>
          </a:p>
          <a:p>
            <a:pPr indent="-228600" algn="l">
              <a:buFont typeface="Arial" panose="020B0604020202020204" pitchFamily="34" charset="0"/>
              <a:buChar char="•"/>
            </a:pPr>
            <a:endParaRPr lang="en-US" dirty="0">
              <a:solidFill>
                <a:schemeClr val="tx1"/>
              </a:solidFill>
              <a:latin typeface="Bahnschrift" panose="020B0502040204020203" pitchFamily="34" charset="0"/>
            </a:endParaRPr>
          </a:p>
        </p:txBody>
      </p:sp>
      <p:pic>
        <p:nvPicPr>
          <p:cNvPr id="5" name="Obraz 4">
            <a:extLst>
              <a:ext uri="{FF2B5EF4-FFF2-40B4-BE49-F238E27FC236}">
                <a16:creationId xmlns:a16="http://schemas.microsoft.com/office/drawing/2014/main" id="{47DED8FE-977E-4F30-958B-82B64B94B3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8897" y="1994962"/>
            <a:ext cx="1635812" cy="1635812"/>
          </a:xfrm>
          <a:prstGeom prst="rect">
            <a:avLst/>
          </a:prstGeom>
        </p:spPr>
      </p:pic>
    </p:spTree>
    <p:extLst>
      <p:ext uri="{BB962C8B-B14F-4D97-AF65-F5344CB8AC3E}">
        <p14:creationId xmlns:p14="http://schemas.microsoft.com/office/powerpoint/2010/main" val="2333622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#4 (strukturalny): Extension Object</a:t>
            </a:r>
            <a:endParaRPr lang="pl-PL" dirty="0">
              <a:latin typeface="Bahnschrift" panose="020B0502040204020203" pitchFamily="34" charset="0"/>
            </a:endParaRPr>
          </a:p>
        </p:txBody>
      </p:sp>
      <p:sp>
        <p:nvSpPr>
          <p:cNvPr id="5" name="Prostokąt 4">
            <a:extLst>
              <a:ext uri="{FF2B5EF4-FFF2-40B4-BE49-F238E27FC236}">
                <a16:creationId xmlns:a16="http://schemas.microsoft.com/office/drawing/2014/main" id="{FA59FDEB-701A-4E49-890A-C3DF4098889A}"/>
              </a:ext>
            </a:extLst>
          </p:cNvPr>
          <p:cNvSpPr/>
          <p:nvPr/>
        </p:nvSpPr>
        <p:spPr>
          <a:xfrm>
            <a:off x="5581650" y="1209675"/>
            <a:ext cx="6153150" cy="2677656"/>
          </a:xfrm>
          <a:prstGeom prst="rect">
            <a:avLst/>
          </a:prstGeom>
        </p:spPr>
        <p:txBody>
          <a:bodyPr wrap="square">
            <a:spAutoFit/>
          </a:bodyPr>
          <a:lstStyle/>
          <a:p>
            <a:pPr algn="just"/>
            <a:r>
              <a:rPr lang="pl-PL" sz="2400" dirty="0">
                <a:latin typeface="Bahnschrift" panose="020B0502040204020203" pitchFamily="34" charset="0"/>
              </a:rPr>
              <a:t>Wzorzec Extension Object został użyty w celu rozszerzenia istniejących klas, np. Object o dodatkowe funkcjonalności (metody). Zwykle klasa jest rozszerzana poprzez podklasę i dodawanie metod do klasy pochodnej. Obiekt rozszerzenia zapewnia rozszerzalność bez podklas.</a:t>
            </a:r>
          </a:p>
        </p:txBody>
      </p:sp>
      <p:pic>
        <p:nvPicPr>
          <p:cNvPr id="3" name="Obraz 2">
            <a:extLst>
              <a:ext uri="{FF2B5EF4-FFF2-40B4-BE49-F238E27FC236}">
                <a16:creationId xmlns:a16="http://schemas.microsoft.com/office/drawing/2014/main" id="{8D252544-D494-4B48-BD11-8D2DD006B4EF}"/>
              </a:ext>
            </a:extLst>
          </p:cNvPr>
          <p:cNvPicPr>
            <a:picLocks noChangeAspect="1"/>
          </p:cNvPicPr>
          <p:nvPr/>
        </p:nvPicPr>
        <p:blipFill rotWithShape="1">
          <a:blip r:embed="rId3"/>
          <a:srcRect l="6915" t="6165" r="7312" b="6652"/>
          <a:stretch/>
        </p:blipFill>
        <p:spPr>
          <a:xfrm>
            <a:off x="362552" y="1209675"/>
            <a:ext cx="4883818" cy="5481837"/>
          </a:xfrm>
          <a:prstGeom prst="rect">
            <a:avLst/>
          </a:prstGeom>
        </p:spPr>
      </p:pic>
    </p:spTree>
    <p:extLst>
      <p:ext uri="{BB962C8B-B14F-4D97-AF65-F5344CB8AC3E}">
        <p14:creationId xmlns:p14="http://schemas.microsoft.com/office/powerpoint/2010/main" val="325794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4"/>
            <a:ext cx="11951368" cy="669326"/>
          </a:xfrm>
        </p:spPr>
        <p:txBody>
          <a:bodyPr>
            <a:normAutofit fontScale="90000"/>
          </a:bodyPr>
          <a:lstStyle/>
          <a:p>
            <a:r>
              <a:rPr lang="pl-PL" b="1" cap="small" dirty="0">
                <a:latin typeface="Bahnschrift" panose="020B0502040204020203" pitchFamily="34" charset="0"/>
              </a:rPr>
              <a:t>Wzorzec #5 (strukturalny):  </a:t>
            </a:r>
            <a:r>
              <a:rPr lang="pl-PL" b="1" cap="small" dirty="0" err="1">
                <a:latin typeface="Bahnschrift" panose="020B0502040204020203" pitchFamily="34" charset="0"/>
              </a:rPr>
              <a:t>Repository</a:t>
            </a:r>
            <a:endParaRPr lang="pl-PL" dirty="0">
              <a:latin typeface="Bahnschrift" panose="020B0502040204020203" pitchFamily="34" charset="0"/>
            </a:endParaRPr>
          </a:p>
        </p:txBody>
      </p:sp>
      <p:pic>
        <p:nvPicPr>
          <p:cNvPr id="4" name="Obraz 3">
            <a:extLst>
              <a:ext uri="{FF2B5EF4-FFF2-40B4-BE49-F238E27FC236}">
                <a16:creationId xmlns:a16="http://schemas.microsoft.com/office/drawing/2014/main" id="{79B2557F-E98F-4E75-A652-747A3ADFBDB1}"/>
              </a:ext>
            </a:extLst>
          </p:cNvPr>
          <p:cNvPicPr>
            <a:picLocks noChangeAspect="1"/>
          </p:cNvPicPr>
          <p:nvPr/>
        </p:nvPicPr>
        <p:blipFill rotWithShape="1">
          <a:blip r:embed="rId3"/>
          <a:srcRect l="2431" t="4191" r="2509" b="4889"/>
          <a:stretch/>
        </p:blipFill>
        <p:spPr>
          <a:xfrm>
            <a:off x="796834" y="622662"/>
            <a:ext cx="10598332" cy="6235338"/>
          </a:xfrm>
          <a:prstGeom prst="rect">
            <a:avLst/>
          </a:prstGeom>
        </p:spPr>
      </p:pic>
    </p:spTree>
    <p:extLst>
      <p:ext uri="{BB962C8B-B14F-4D97-AF65-F5344CB8AC3E}">
        <p14:creationId xmlns:p14="http://schemas.microsoft.com/office/powerpoint/2010/main" val="982989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#5 (strukturalny): </a:t>
            </a:r>
            <a:r>
              <a:rPr lang="pl-PL" b="1" cap="small" dirty="0" err="1">
                <a:latin typeface="Bahnschrift" panose="020B0502040204020203" pitchFamily="34" charset="0"/>
              </a:rPr>
              <a:t>Repository</a:t>
            </a:r>
            <a:endParaRPr lang="pl-PL" dirty="0">
              <a:latin typeface="Bahnschrift" panose="020B0502040204020203" pitchFamily="34" charset="0"/>
            </a:endParaRPr>
          </a:p>
        </p:txBody>
      </p:sp>
      <p:sp>
        <p:nvSpPr>
          <p:cNvPr id="7" name="Rectangle 3">
            <a:extLst>
              <a:ext uri="{FF2B5EF4-FFF2-40B4-BE49-F238E27FC236}">
                <a16:creationId xmlns:a16="http://schemas.microsoft.com/office/drawing/2014/main" id="{94B8614E-C510-46B5-B5BE-AF3FFEC4F864}"/>
              </a:ext>
            </a:extLst>
          </p:cNvPr>
          <p:cNvSpPr>
            <a:spLocks noChangeArrowheads="1"/>
          </p:cNvSpPr>
          <p:nvPr/>
        </p:nvSpPr>
        <p:spPr bwMode="auto">
          <a:xfrm>
            <a:off x="240632" y="1335505"/>
            <a:ext cx="1160592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pl-PL" altLang="pl-PL" sz="2400" b="0" i="0" u="none" strike="noStrike" cap="none" normalizeH="0" baseline="0" dirty="0">
                <a:ln>
                  <a:noFill/>
                </a:ln>
                <a:solidFill>
                  <a:schemeClr val="tx1"/>
                </a:solidFill>
                <a:effectLst/>
                <a:latin typeface="Bahnschrift" panose="020B0502040204020203" pitchFamily="34" charset="0"/>
              </a:rPr>
              <a:t>Repozytoria to klasy lub komponenty, które zawierać </a:t>
            </a:r>
            <a:r>
              <a:rPr lang="pl-PL" altLang="pl-PL" sz="2400" dirty="0">
                <a:latin typeface="Bahnschrift" panose="020B0502040204020203" pitchFamily="34" charset="0"/>
              </a:rPr>
              <a:t>będą </a:t>
            </a:r>
            <a:r>
              <a:rPr kumimoji="0" lang="pl-PL" altLang="pl-PL" sz="2400" b="0" i="0" u="none" strike="noStrike" cap="none" normalizeH="0" baseline="0" dirty="0">
                <a:ln>
                  <a:noFill/>
                </a:ln>
                <a:solidFill>
                  <a:schemeClr val="tx1"/>
                </a:solidFill>
                <a:effectLst/>
                <a:latin typeface="Bahnschrift" panose="020B0502040204020203" pitchFamily="34" charset="0"/>
              </a:rPr>
              <a:t>logikę wymaganą do uzyskania dostępu do źródeł danych. Scentralizują wspólną funkcjonalność dostępu do danych, zapewniając lepszą edytowalność i oddzielenie infrastruktury lub technologii wykorzystywanej do uzyskiwania dostępu do baz danych z warstwy modelu domeny. Z uwagi na zastosowanie Mapowania Obiektowego Relacji (ORM), jakim jest </a:t>
            </a:r>
            <a:r>
              <a:rPr kumimoji="0" lang="pl-PL" altLang="pl-PL" sz="2400" b="0" i="0" u="none" strike="noStrike" cap="none" normalizeH="0" baseline="0" dirty="0" err="1">
                <a:ln>
                  <a:noFill/>
                </a:ln>
                <a:solidFill>
                  <a:schemeClr val="tx1"/>
                </a:solidFill>
                <a:effectLst/>
                <a:latin typeface="Bahnschrift" panose="020B0502040204020203" pitchFamily="34" charset="0"/>
              </a:rPr>
              <a:t>Entity</a:t>
            </a:r>
            <a:r>
              <a:rPr kumimoji="0" lang="pl-PL" altLang="pl-PL" sz="2400" b="0" i="0" u="none" strike="noStrike" cap="none" normalizeH="0" baseline="0" dirty="0">
                <a:ln>
                  <a:noFill/>
                </a:ln>
                <a:solidFill>
                  <a:schemeClr val="tx1"/>
                </a:solidFill>
                <a:effectLst/>
                <a:latin typeface="Bahnschrift" panose="020B0502040204020203" pitchFamily="34" charset="0"/>
              </a:rPr>
              <a:t> Framework, kod, który musi zostać zaimplementowany, jest uproszczony, dzięki LINQ i silnemu pisaniu. Pozwala to skoncentrować się na logice trwałości danych, a nie na dostępie do danych.  </a:t>
            </a:r>
          </a:p>
        </p:txBody>
      </p:sp>
    </p:spTree>
    <p:extLst>
      <p:ext uri="{BB962C8B-B14F-4D97-AF65-F5344CB8AC3E}">
        <p14:creationId xmlns:p14="http://schemas.microsoft.com/office/powerpoint/2010/main" val="3224280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#6 (strukturalny): </a:t>
            </a:r>
            <a:r>
              <a:rPr lang="pl-PL" b="1" cap="small" dirty="0" err="1">
                <a:latin typeface="Bahnschrift" panose="020B0502040204020203" pitchFamily="34" charset="0"/>
              </a:rPr>
              <a:t>Private</a:t>
            </a:r>
            <a:r>
              <a:rPr lang="pl-PL" b="1" cap="small" dirty="0">
                <a:latin typeface="Bahnschrift" panose="020B0502040204020203" pitchFamily="34" charset="0"/>
              </a:rPr>
              <a:t> </a:t>
            </a:r>
            <a:r>
              <a:rPr lang="pl-PL" b="1" cap="small" dirty="0" err="1">
                <a:latin typeface="Bahnschrift" panose="020B0502040204020203" pitchFamily="34" charset="0"/>
              </a:rPr>
              <a:t>class</a:t>
            </a:r>
            <a:r>
              <a:rPr lang="pl-PL" b="1" cap="small" dirty="0">
                <a:latin typeface="Bahnschrift" panose="020B0502040204020203" pitchFamily="34" charset="0"/>
              </a:rPr>
              <a:t> data</a:t>
            </a:r>
            <a:endParaRPr lang="pl-PL" dirty="0">
              <a:latin typeface="Bahnschrift" panose="020B0502040204020203" pitchFamily="34" charset="0"/>
            </a:endParaRPr>
          </a:p>
        </p:txBody>
      </p:sp>
      <p:sp>
        <p:nvSpPr>
          <p:cNvPr id="5" name="pole tekstowe 4">
            <a:extLst>
              <a:ext uri="{FF2B5EF4-FFF2-40B4-BE49-F238E27FC236}">
                <a16:creationId xmlns:a16="http://schemas.microsoft.com/office/drawing/2014/main" id="{69AC398E-6DE0-4251-B972-11A6AF22D280}"/>
              </a:ext>
            </a:extLst>
          </p:cNvPr>
          <p:cNvSpPr txBox="1"/>
          <p:nvPr/>
        </p:nvSpPr>
        <p:spPr>
          <a:xfrm>
            <a:off x="7086600" y="1120140"/>
            <a:ext cx="4983480" cy="4401205"/>
          </a:xfrm>
          <a:prstGeom prst="rect">
            <a:avLst/>
          </a:prstGeom>
          <a:noFill/>
        </p:spPr>
        <p:txBody>
          <a:bodyPr wrap="square" rtlCol="0">
            <a:spAutoFit/>
          </a:bodyPr>
          <a:lstStyle/>
          <a:p>
            <a:pPr algn="just"/>
            <a:r>
              <a:rPr lang="pl-PL" sz="2000" dirty="0">
                <a:latin typeface="Bahnschrift" panose="020B0502040204020203" pitchFamily="34" charset="0"/>
              </a:rPr>
              <a:t>Wzorzec </a:t>
            </a:r>
            <a:r>
              <a:rPr lang="pl-PL" sz="2000" dirty="0" err="1">
                <a:latin typeface="Bahnschrift" panose="020B0502040204020203" pitchFamily="34" charset="0"/>
              </a:rPr>
              <a:t>Private</a:t>
            </a:r>
            <a:r>
              <a:rPr lang="pl-PL" sz="2000" dirty="0">
                <a:latin typeface="Bahnschrift" panose="020B0502040204020203" pitchFamily="34" charset="0"/>
              </a:rPr>
              <a:t> </a:t>
            </a:r>
            <a:r>
              <a:rPr lang="pl-PL" sz="2000" dirty="0" err="1">
                <a:latin typeface="Bahnschrift" panose="020B0502040204020203" pitchFamily="34" charset="0"/>
              </a:rPr>
              <a:t>class</a:t>
            </a:r>
            <a:r>
              <a:rPr lang="pl-PL" sz="2000" dirty="0">
                <a:latin typeface="Bahnschrift" panose="020B0502040204020203" pitchFamily="34" charset="0"/>
              </a:rPr>
              <a:t> data rozwiązuje w projekcie problem jaki klasa może mieć, dotyczący ochrony stanu obiektu, w którym nie można zadeklarować finału. Działanie tego wzorca polega na usunięciu ekspozycji danych przez zabezpieczenie jej w klasie utrzymującej stan danych. W rezultacie oddzielamy dane od tych metod, które go używają, a tym samym tworzymy kolejną warstwę separacji od prezenterów, które mają relacje danymi tworzonego obiektu. W skrócie, wzorzec umożliwi w kontrolerach inicjowanie danych należących do klas modeli.</a:t>
            </a:r>
          </a:p>
        </p:txBody>
      </p:sp>
      <p:pic>
        <p:nvPicPr>
          <p:cNvPr id="3" name="Obraz 2">
            <a:extLst>
              <a:ext uri="{FF2B5EF4-FFF2-40B4-BE49-F238E27FC236}">
                <a16:creationId xmlns:a16="http://schemas.microsoft.com/office/drawing/2014/main" id="{3FC46A4C-A072-4958-8F56-5E10E2BB3ED4}"/>
              </a:ext>
            </a:extLst>
          </p:cNvPr>
          <p:cNvPicPr>
            <a:picLocks noChangeAspect="1"/>
          </p:cNvPicPr>
          <p:nvPr/>
        </p:nvPicPr>
        <p:blipFill rotWithShape="1">
          <a:blip r:embed="rId3"/>
          <a:srcRect l="2440" t="3225" r="2770" b="3442"/>
          <a:stretch/>
        </p:blipFill>
        <p:spPr>
          <a:xfrm>
            <a:off x="240632" y="1141130"/>
            <a:ext cx="6712461" cy="5716870"/>
          </a:xfrm>
          <a:prstGeom prst="rect">
            <a:avLst/>
          </a:prstGeom>
        </p:spPr>
      </p:pic>
    </p:spTree>
    <p:extLst>
      <p:ext uri="{BB962C8B-B14F-4D97-AF65-F5344CB8AC3E}">
        <p14:creationId xmlns:p14="http://schemas.microsoft.com/office/powerpoint/2010/main" val="3889168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#7 (czynnościowy): </a:t>
            </a:r>
            <a:r>
              <a:rPr lang="pl-PL" b="1" cap="small" dirty="0" err="1">
                <a:latin typeface="Bahnschrift" panose="020B0502040204020203" pitchFamily="34" charset="0"/>
              </a:rPr>
              <a:t>Null</a:t>
            </a:r>
            <a:r>
              <a:rPr lang="pl-PL" b="1" cap="small" dirty="0">
                <a:latin typeface="Bahnschrift" panose="020B0502040204020203" pitchFamily="34" charset="0"/>
              </a:rPr>
              <a:t> Object</a:t>
            </a:r>
            <a:endParaRPr lang="pl-PL" dirty="0">
              <a:latin typeface="Bahnschrift" panose="020B0502040204020203" pitchFamily="34" charset="0"/>
            </a:endParaRPr>
          </a:p>
        </p:txBody>
      </p:sp>
      <p:sp>
        <p:nvSpPr>
          <p:cNvPr id="5" name="pole tekstowe 4">
            <a:extLst>
              <a:ext uri="{FF2B5EF4-FFF2-40B4-BE49-F238E27FC236}">
                <a16:creationId xmlns:a16="http://schemas.microsoft.com/office/drawing/2014/main" id="{D6E9AB14-AA6C-4AB6-913E-C93259215E9D}"/>
              </a:ext>
            </a:extLst>
          </p:cNvPr>
          <p:cNvSpPr txBox="1"/>
          <p:nvPr/>
        </p:nvSpPr>
        <p:spPr>
          <a:xfrm>
            <a:off x="5590903" y="1242060"/>
            <a:ext cx="6302965" cy="3170099"/>
          </a:xfrm>
          <a:prstGeom prst="rect">
            <a:avLst/>
          </a:prstGeom>
          <a:noFill/>
        </p:spPr>
        <p:txBody>
          <a:bodyPr wrap="square" rtlCol="0">
            <a:spAutoFit/>
          </a:bodyPr>
          <a:lstStyle/>
          <a:p>
            <a:pPr algn="just"/>
            <a:r>
              <a:rPr lang="pl-PL" sz="2000" dirty="0" err="1">
                <a:latin typeface="Bahnschrift" panose="020B0502040204020203" pitchFamily="34" charset="0"/>
              </a:rPr>
              <a:t>Null</a:t>
            </a:r>
            <a:r>
              <a:rPr lang="pl-PL" sz="2000" dirty="0">
                <a:latin typeface="Bahnschrift" panose="020B0502040204020203" pitchFamily="34" charset="0"/>
              </a:rPr>
              <a:t> Object (Pusty obiekt) to czynnościowy wzorzec projektowy, użyty w celu realizacji braku obiektu – </a:t>
            </a:r>
            <a:r>
              <a:rPr lang="pl-PL" sz="2000" dirty="0" err="1">
                <a:latin typeface="Bahnschrift" panose="020B0502040204020203" pitchFamily="34" charset="0"/>
              </a:rPr>
              <a:t>Zdjecia</a:t>
            </a:r>
            <a:r>
              <a:rPr lang="pl-PL" sz="2000" dirty="0">
                <a:latin typeface="Bahnschrift" panose="020B0502040204020203" pitchFamily="34" charset="0"/>
              </a:rPr>
              <a:t> poprzez dostarczenie alternatywy, która oferuje domyślnie działanie puste, czyli niewykonujące żadnych operacji.</a:t>
            </a:r>
          </a:p>
          <a:p>
            <a:pPr algn="just"/>
            <a:endParaRPr lang="pl-PL" sz="2000" dirty="0">
              <a:latin typeface="Bahnschrift" panose="020B0502040204020203" pitchFamily="34" charset="0"/>
            </a:endParaRPr>
          </a:p>
          <a:p>
            <a:pPr algn="just"/>
            <a:r>
              <a:rPr lang="pl-PL" sz="2000" dirty="0">
                <a:latin typeface="Bahnschrift" panose="020B0502040204020203" pitchFamily="34" charset="0"/>
              </a:rPr>
              <a:t>Wzorzec pusty obiekt umożliwi uniknięcie sprawdzenia, czy wartość jest różna od </a:t>
            </a:r>
            <a:r>
              <a:rPr lang="pl-PL" sz="2000" dirty="0" err="1">
                <a:latin typeface="Bahnschrift" panose="020B0502040204020203" pitchFamily="34" charset="0"/>
              </a:rPr>
              <a:t>null</a:t>
            </a:r>
            <a:r>
              <a:rPr lang="pl-PL" sz="2000" dirty="0">
                <a:latin typeface="Bahnschrift" panose="020B0502040204020203" pitchFamily="34" charset="0"/>
              </a:rPr>
              <a:t> przy zachowaniu zasad pełnej obiektowości (polimorfizm, abstrakcja, enkapsulacja). </a:t>
            </a:r>
          </a:p>
        </p:txBody>
      </p:sp>
      <p:pic>
        <p:nvPicPr>
          <p:cNvPr id="4" name="Obraz 3">
            <a:extLst>
              <a:ext uri="{FF2B5EF4-FFF2-40B4-BE49-F238E27FC236}">
                <a16:creationId xmlns:a16="http://schemas.microsoft.com/office/drawing/2014/main" id="{8D67D9A7-BC6E-4919-A298-5928A08380B5}"/>
              </a:ext>
            </a:extLst>
          </p:cNvPr>
          <p:cNvPicPr>
            <a:picLocks noChangeAspect="1"/>
          </p:cNvPicPr>
          <p:nvPr/>
        </p:nvPicPr>
        <p:blipFill rotWithShape="1">
          <a:blip r:embed="rId3"/>
          <a:srcRect l="6413" t="8176" r="6838" b="7503"/>
          <a:stretch/>
        </p:blipFill>
        <p:spPr>
          <a:xfrm>
            <a:off x="298131" y="1242060"/>
            <a:ext cx="5151637" cy="4357551"/>
          </a:xfrm>
          <a:prstGeom prst="rect">
            <a:avLst/>
          </a:prstGeom>
        </p:spPr>
      </p:pic>
    </p:spTree>
    <p:extLst>
      <p:ext uri="{BB962C8B-B14F-4D97-AF65-F5344CB8AC3E}">
        <p14:creationId xmlns:p14="http://schemas.microsoft.com/office/powerpoint/2010/main" val="3914083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#8 (czynnościowy): CQRS</a:t>
            </a:r>
            <a:endParaRPr lang="pl-PL" dirty="0">
              <a:latin typeface="Bahnschrift" panose="020B0502040204020203" pitchFamily="34" charset="0"/>
            </a:endParaRPr>
          </a:p>
        </p:txBody>
      </p:sp>
      <p:pic>
        <p:nvPicPr>
          <p:cNvPr id="4" name="Obraz 3">
            <a:extLst>
              <a:ext uri="{FF2B5EF4-FFF2-40B4-BE49-F238E27FC236}">
                <a16:creationId xmlns:a16="http://schemas.microsoft.com/office/drawing/2014/main" id="{E6C442CC-0F43-41BD-8F1B-B480E21558BD}"/>
              </a:ext>
            </a:extLst>
          </p:cNvPr>
          <p:cNvPicPr>
            <a:picLocks noChangeAspect="1"/>
          </p:cNvPicPr>
          <p:nvPr/>
        </p:nvPicPr>
        <p:blipFill rotWithShape="1">
          <a:blip r:embed="rId3"/>
          <a:srcRect l="2456" t="5090" r="2808" b="5061"/>
          <a:stretch/>
        </p:blipFill>
        <p:spPr>
          <a:xfrm>
            <a:off x="158603" y="1025293"/>
            <a:ext cx="11874794" cy="5832707"/>
          </a:xfrm>
          <a:prstGeom prst="rect">
            <a:avLst/>
          </a:prstGeom>
        </p:spPr>
      </p:pic>
    </p:spTree>
    <p:extLst>
      <p:ext uri="{BB962C8B-B14F-4D97-AF65-F5344CB8AC3E}">
        <p14:creationId xmlns:p14="http://schemas.microsoft.com/office/powerpoint/2010/main" val="2989699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#8 (czynnościowy): CQRS</a:t>
            </a:r>
            <a:endParaRPr lang="pl-PL" dirty="0">
              <a:latin typeface="Bahnschrift" panose="020B0502040204020203" pitchFamily="34" charset="0"/>
            </a:endParaRPr>
          </a:p>
        </p:txBody>
      </p:sp>
      <p:pic>
        <p:nvPicPr>
          <p:cNvPr id="5" name="Grafika 4">
            <a:extLst>
              <a:ext uri="{FF2B5EF4-FFF2-40B4-BE49-F238E27FC236}">
                <a16:creationId xmlns:a16="http://schemas.microsoft.com/office/drawing/2014/main" id="{8609ABC7-C23D-4F17-B2CE-19902028D3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52410" y="1097598"/>
            <a:ext cx="4229100" cy="3019425"/>
          </a:xfrm>
          <a:prstGeom prst="rect">
            <a:avLst/>
          </a:prstGeom>
        </p:spPr>
      </p:pic>
      <p:sp>
        <p:nvSpPr>
          <p:cNvPr id="6" name="Prostokąt 5">
            <a:extLst>
              <a:ext uri="{FF2B5EF4-FFF2-40B4-BE49-F238E27FC236}">
                <a16:creationId xmlns:a16="http://schemas.microsoft.com/office/drawing/2014/main" id="{8480C365-3178-40BF-9DA2-FA50198884CF}"/>
              </a:ext>
            </a:extLst>
          </p:cNvPr>
          <p:cNvSpPr/>
          <p:nvPr/>
        </p:nvSpPr>
        <p:spPr>
          <a:xfrm>
            <a:off x="240632" y="4600000"/>
            <a:ext cx="11710736" cy="1938992"/>
          </a:xfrm>
          <a:prstGeom prst="rect">
            <a:avLst/>
          </a:prstGeom>
        </p:spPr>
        <p:txBody>
          <a:bodyPr wrap="square">
            <a:spAutoFit/>
          </a:bodyPr>
          <a:lstStyle/>
          <a:p>
            <a:pPr algn="just"/>
            <a:r>
              <a:rPr lang="pl-PL" sz="2000" dirty="0">
                <a:latin typeface="Bahnschrift" panose="020B0502040204020203" pitchFamily="34" charset="0"/>
              </a:rPr>
              <a:t>Podejście CQRS rozwiązuje wymienione wyżej problemy, rozdzielając odczyty i zapisy na osobne modele przy użyciu </a:t>
            </a:r>
            <a:r>
              <a:rPr lang="pl-PL" sz="2000" b="1" dirty="0">
                <a:latin typeface="Bahnschrift" panose="020B0502040204020203" pitchFamily="34" charset="0"/>
              </a:rPr>
              <a:t>poleceń</a:t>
            </a:r>
            <a:r>
              <a:rPr lang="pl-PL" sz="2000" dirty="0">
                <a:latin typeface="Bahnschrift" panose="020B0502040204020203" pitchFamily="34" charset="0"/>
              </a:rPr>
              <a:t> do aktualizacji danych i </a:t>
            </a:r>
            <a:r>
              <a:rPr lang="pl-PL" sz="2000" b="1" dirty="0">
                <a:latin typeface="Bahnschrift" panose="020B0502040204020203" pitchFamily="34" charset="0"/>
              </a:rPr>
              <a:t>zapytań</a:t>
            </a:r>
            <a:r>
              <a:rPr lang="pl-PL" sz="2000" dirty="0">
                <a:latin typeface="Bahnschrift" panose="020B0502040204020203" pitchFamily="34" charset="0"/>
              </a:rPr>
              <a:t> do odczytu danych.</a:t>
            </a:r>
          </a:p>
          <a:p>
            <a:pPr marL="449263" indent="-266700" algn="just">
              <a:buFont typeface="Wingdings" panose="05000000000000000000" pitchFamily="2" charset="2"/>
              <a:buChar char="v"/>
            </a:pPr>
            <a:r>
              <a:rPr lang="pl-PL" sz="2000" dirty="0">
                <a:latin typeface="Bahnschrift" panose="020B0502040204020203" pitchFamily="34" charset="0"/>
              </a:rPr>
              <a:t>Polecenia będą oparte na zadaniach, a nie skoncentrowane na danych. Dzięki temu będą one być umieszczane w kolejce do przetworzenia asynchronicznego, a nie przetwarzane synchronicznie.</a:t>
            </a:r>
          </a:p>
          <a:p>
            <a:pPr marL="449263" indent="-266700" algn="just">
              <a:buFont typeface="Wingdings" panose="05000000000000000000" pitchFamily="2" charset="2"/>
              <a:buChar char="v"/>
            </a:pPr>
            <a:r>
              <a:rPr lang="pl-PL" sz="2000" dirty="0">
                <a:latin typeface="Bahnschrift" panose="020B0502040204020203" pitchFamily="34" charset="0"/>
              </a:rPr>
              <a:t>Zapytania nigdy nie modyfikują bazy danych. Zapytanie zwraca obiekt DTO, który nie hermetyzuje żadnej wiedzy domeny.</a:t>
            </a:r>
          </a:p>
        </p:txBody>
      </p:sp>
      <p:sp>
        <p:nvSpPr>
          <p:cNvPr id="3" name="Prostokąt 2">
            <a:extLst>
              <a:ext uri="{FF2B5EF4-FFF2-40B4-BE49-F238E27FC236}">
                <a16:creationId xmlns:a16="http://schemas.microsoft.com/office/drawing/2014/main" id="{020D8AA6-D3CB-4B83-BCB6-25284A2C6F0B}"/>
              </a:ext>
            </a:extLst>
          </p:cNvPr>
          <p:cNvSpPr/>
          <p:nvPr/>
        </p:nvSpPr>
        <p:spPr>
          <a:xfrm>
            <a:off x="240632" y="1097598"/>
            <a:ext cx="7287928" cy="2862322"/>
          </a:xfrm>
          <a:prstGeom prst="rect">
            <a:avLst/>
          </a:prstGeom>
        </p:spPr>
        <p:txBody>
          <a:bodyPr wrap="square">
            <a:spAutoFit/>
          </a:bodyPr>
          <a:lstStyle/>
          <a:p>
            <a:pPr algn="just"/>
            <a:r>
              <a:rPr lang="pl-PL" sz="2000" dirty="0">
                <a:latin typeface="Bahnschrift" panose="020B0502040204020203" pitchFamily="34" charset="0"/>
              </a:rPr>
              <a:t>W tradycyjnych </a:t>
            </a:r>
            <a:r>
              <a:rPr lang="pl-PL" sz="2000" dirty="0" err="1">
                <a:latin typeface="Bahnschrift" panose="020B0502040204020203" pitchFamily="34" charset="0"/>
              </a:rPr>
              <a:t>architekturach</a:t>
            </a:r>
            <a:r>
              <a:rPr lang="pl-PL" sz="2000" dirty="0">
                <a:latin typeface="Bahnschrift" panose="020B0502040204020203" pitchFamily="34" charset="0"/>
              </a:rPr>
              <a:t> ten sam model danych jest używany do wysyłania zapytań do bazy danych i aktualizowania jej. Jest to proste i dobrze się sprawdza w przypadku podstawowych operacji CRUD. Jednak w naszej aplikacji, która jest bardziej złożona metoda została uznana za niewygodną i nieczytelną. Wówczas, mapowanie obiektu stało by się skomplikowane. Po stronie zapisu model może wdrażać złożoną walidację i logikę biznesową. W efekcie można uzyskać zbyt skomplikowany model, który wykonuje zbyt dużo działań.</a:t>
            </a:r>
          </a:p>
        </p:txBody>
      </p:sp>
    </p:spTree>
    <p:extLst>
      <p:ext uri="{BB962C8B-B14F-4D97-AF65-F5344CB8AC3E}">
        <p14:creationId xmlns:p14="http://schemas.microsoft.com/office/powerpoint/2010/main" val="3581810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765120"/>
          </a:xfrm>
        </p:spPr>
        <p:txBody>
          <a:bodyPr/>
          <a:lstStyle/>
          <a:p>
            <a:r>
              <a:rPr lang="pl-PL" b="1" cap="small" dirty="0">
                <a:latin typeface="Bahnschrift" panose="020B0502040204020203" pitchFamily="34" charset="0"/>
              </a:rPr>
              <a:t>Wzorzec #9: Unit of </a:t>
            </a:r>
            <a:r>
              <a:rPr lang="pl-PL" b="1" cap="small" dirty="0" err="1">
                <a:latin typeface="Bahnschrift" panose="020B0502040204020203" pitchFamily="34" charset="0"/>
              </a:rPr>
              <a:t>Work</a:t>
            </a:r>
            <a:endParaRPr lang="pl-PL" dirty="0">
              <a:latin typeface="Bahnschrift" panose="020B0502040204020203" pitchFamily="34" charset="0"/>
            </a:endParaRPr>
          </a:p>
        </p:txBody>
      </p:sp>
      <p:pic>
        <p:nvPicPr>
          <p:cNvPr id="4" name="Obraz 3">
            <a:extLst>
              <a:ext uri="{FF2B5EF4-FFF2-40B4-BE49-F238E27FC236}">
                <a16:creationId xmlns:a16="http://schemas.microsoft.com/office/drawing/2014/main" id="{FF5E1713-88E4-4927-BFC1-F911B5133A91}"/>
              </a:ext>
            </a:extLst>
          </p:cNvPr>
          <p:cNvPicPr>
            <a:picLocks noChangeAspect="1"/>
          </p:cNvPicPr>
          <p:nvPr/>
        </p:nvPicPr>
        <p:blipFill rotWithShape="1">
          <a:blip r:embed="rId3"/>
          <a:srcRect l="3227" t="4825" r="3141" b="4508"/>
          <a:stretch/>
        </p:blipFill>
        <p:spPr>
          <a:xfrm>
            <a:off x="1345475" y="672724"/>
            <a:ext cx="9501051" cy="6217920"/>
          </a:xfrm>
          <a:prstGeom prst="rect">
            <a:avLst/>
          </a:prstGeom>
        </p:spPr>
      </p:pic>
    </p:spTree>
    <p:extLst>
      <p:ext uri="{BB962C8B-B14F-4D97-AF65-F5344CB8AC3E}">
        <p14:creationId xmlns:p14="http://schemas.microsoft.com/office/powerpoint/2010/main" val="440926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#9: Unit of </a:t>
            </a:r>
            <a:r>
              <a:rPr lang="pl-PL" b="1" cap="small" dirty="0" err="1">
                <a:latin typeface="Bahnschrift" panose="020B0502040204020203" pitchFamily="34" charset="0"/>
              </a:rPr>
              <a:t>Work</a:t>
            </a:r>
            <a:endParaRPr lang="pl-PL" dirty="0">
              <a:latin typeface="Bahnschrift" panose="020B0502040204020203" pitchFamily="34" charset="0"/>
            </a:endParaRPr>
          </a:p>
        </p:txBody>
      </p:sp>
      <p:sp>
        <p:nvSpPr>
          <p:cNvPr id="3" name="Prostokąt 2">
            <a:extLst>
              <a:ext uri="{FF2B5EF4-FFF2-40B4-BE49-F238E27FC236}">
                <a16:creationId xmlns:a16="http://schemas.microsoft.com/office/drawing/2014/main" id="{665BBD37-CF64-4B39-9716-1207D481A615}"/>
              </a:ext>
            </a:extLst>
          </p:cNvPr>
          <p:cNvSpPr/>
          <p:nvPr/>
        </p:nvSpPr>
        <p:spPr>
          <a:xfrm>
            <a:off x="240632" y="1108561"/>
            <a:ext cx="11570368" cy="4154984"/>
          </a:xfrm>
          <a:prstGeom prst="rect">
            <a:avLst/>
          </a:prstGeom>
        </p:spPr>
        <p:txBody>
          <a:bodyPr wrap="square">
            <a:spAutoFit/>
          </a:bodyPr>
          <a:lstStyle/>
          <a:p>
            <a:pPr algn="just"/>
            <a:r>
              <a:rPr lang="pl-PL" sz="2400" dirty="0">
                <a:latin typeface="Bahnschrift" panose="020B0502040204020203" pitchFamily="34" charset="0"/>
              </a:rPr>
              <a:t>Unit of </a:t>
            </a:r>
            <a:r>
              <a:rPr lang="pl-PL" sz="2400" dirty="0" err="1">
                <a:latin typeface="Bahnschrift" panose="020B0502040204020203" pitchFamily="34" charset="0"/>
              </a:rPr>
              <a:t>Work</a:t>
            </a:r>
            <a:r>
              <a:rPr lang="pl-PL" sz="2400" dirty="0">
                <a:latin typeface="Bahnschrift" panose="020B0502040204020203" pitchFamily="34" charset="0"/>
              </a:rPr>
              <a:t> jest określana jako pojedyncza transakcja, która obejmuje wiele operacji wstawiania, aktualizowania lub usuwania. Mówiąc najprościej, oznacza to, że dla określonego działania użytkownika, takiego jak rejestracja na stronie internetowej, wszystkie operacje wstawiania, aktualizacji i usuwania są obsługiwane w ramach pojedynczej transakcji. Jest to bardziej wydajne niż obsługa wielu transakcji baz danych w sposób oparty na sieci.</a:t>
            </a:r>
          </a:p>
          <a:p>
            <a:pPr algn="just"/>
            <a:endParaRPr lang="pl-PL" sz="2400" dirty="0">
              <a:latin typeface="Bahnschrift" panose="020B0502040204020203" pitchFamily="34" charset="0"/>
            </a:endParaRPr>
          </a:p>
          <a:p>
            <a:pPr algn="just"/>
            <a:r>
              <a:rPr lang="pl-PL" sz="2400" dirty="0">
                <a:latin typeface="Bahnschrift" panose="020B0502040204020203" pitchFamily="34" charset="0"/>
              </a:rPr>
              <a:t>Te wielokrotne operacje utrwalania wykonywane są później w pojedynczej akcji, gdy kod z warstwy aplikacji zarządza nimi wydając polecenia. Decyzja o wprowadzeniu zmian w pamięci do rzeczywistej bazy danych jest zwykle oparta na schemacie Unit of </a:t>
            </a:r>
            <a:r>
              <a:rPr lang="pl-PL" sz="2400" dirty="0" err="1">
                <a:latin typeface="Bahnschrift" panose="020B0502040204020203" pitchFamily="34" charset="0"/>
              </a:rPr>
              <a:t>Work</a:t>
            </a:r>
            <a:r>
              <a:rPr lang="pl-PL" sz="2400" dirty="0">
                <a:latin typeface="Bahnschrift" panose="020B0502040204020203" pitchFamily="34" charset="0"/>
              </a:rPr>
              <a:t>.</a:t>
            </a:r>
          </a:p>
        </p:txBody>
      </p:sp>
    </p:spTree>
    <p:extLst>
      <p:ext uri="{BB962C8B-B14F-4D97-AF65-F5344CB8AC3E}">
        <p14:creationId xmlns:p14="http://schemas.microsoft.com/office/powerpoint/2010/main" val="2828012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594068"/>
          </a:xfrm>
        </p:spPr>
        <p:txBody>
          <a:bodyPr>
            <a:normAutofit fontScale="90000"/>
          </a:bodyPr>
          <a:lstStyle/>
          <a:p>
            <a:r>
              <a:rPr lang="pl-PL" b="1" cap="small" dirty="0">
                <a:latin typeface="Bahnschrift" panose="020B0502040204020203" pitchFamily="34" charset="0"/>
              </a:rPr>
              <a:t>Wzorzec #10 (architekturalny): MVP - struktura</a:t>
            </a:r>
            <a:endParaRPr lang="pl-PL" dirty="0">
              <a:latin typeface="Bahnschrift" panose="020B0502040204020203" pitchFamily="34" charset="0"/>
            </a:endParaRPr>
          </a:p>
        </p:txBody>
      </p:sp>
      <p:pic>
        <p:nvPicPr>
          <p:cNvPr id="7" name="Obraz 6">
            <a:extLst>
              <a:ext uri="{FF2B5EF4-FFF2-40B4-BE49-F238E27FC236}">
                <a16:creationId xmlns:a16="http://schemas.microsoft.com/office/drawing/2014/main" id="{9DF9491C-D4C3-4BC8-B5DC-7E6ADBB48861}"/>
              </a:ext>
            </a:extLst>
          </p:cNvPr>
          <p:cNvPicPr>
            <a:picLocks noChangeAspect="1"/>
          </p:cNvPicPr>
          <p:nvPr/>
        </p:nvPicPr>
        <p:blipFill rotWithShape="1">
          <a:blip r:embed="rId3"/>
          <a:srcRect l="1974" t="3667" r="1974" b="3730"/>
          <a:stretch/>
        </p:blipFill>
        <p:spPr>
          <a:xfrm>
            <a:off x="240630" y="604011"/>
            <a:ext cx="11710738" cy="6244046"/>
          </a:xfrm>
          <a:prstGeom prst="rect">
            <a:avLst/>
          </a:prstGeom>
        </p:spPr>
      </p:pic>
    </p:spTree>
    <p:extLst>
      <p:ext uri="{BB962C8B-B14F-4D97-AF65-F5344CB8AC3E}">
        <p14:creationId xmlns:p14="http://schemas.microsoft.com/office/powerpoint/2010/main" val="2663047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0515600" cy="1325562"/>
          </a:xfrm>
        </p:spPr>
        <p:txBody>
          <a:bodyPr/>
          <a:lstStyle/>
          <a:p>
            <a:r>
              <a:rPr lang="pl-PL" b="1" cap="small" dirty="0">
                <a:latin typeface="Bahnschrift" panose="020B0502040204020203" pitchFamily="34" charset="0"/>
              </a:rPr>
              <a:t>Opis projektu</a:t>
            </a:r>
            <a:endParaRPr lang="pl-PL" dirty="0">
              <a:latin typeface="Bahnschrift" panose="020B0502040204020203" pitchFamily="34" charset="0"/>
            </a:endParaRPr>
          </a:p>
        </p:txBody>
      </p:sp>
      <p:sp>
        <p:nvSpPr>
          <p:cNvPr id="3" name="Symbol zastępczy zawartości 2">
            <a:extLst>
              <a:ext uri="{FF2B5EF4-FFF2-40B4-BE49-F238E27FC236}">
                <a16:creationId xmlns:a16="http://schemas.microsoft.com/office/drawing/2014/main" id="{411C975A-2A02-4666-9802-63F15BE77202}"/>
              </a:ext>
            </a:extLst>
          </p:cNvPr>
          <p:cNvSpPr>
            <a:spLocks noGrp="1"/>
          </p:cNvSpPr>
          <p:nvPr>
            <p:ph idx="1"/>
          </p:nvPr>
        </p:nvSpPr>
        <p:spPr>
          <a:xfrm>
            <a:off x="240632" y="1222311"/>
            <a:ext cx="11778915" cy="5443184"/>
          </a:xfrm>
        </p:spPr>
        <p:txBody>
          <a:bodyPr>
            <a:normAutofit fontScale="62500" lnSpcReduction="20000"/>
          </a:bodyPr>
          <a:lstStyle/>
          <a:p>
            <a:pPr marL="0" indent="0" algn="just">
              <a:buNone/>
            </a:pPr>
            <a:r>
              <a:rPr lang="pl-PL" b="1" dirty="0">
                <a:latin typeface="Bahnschrift" panose="020B0502040204020203" pitchFamily="34" charset="0"/>
              </a:rPr>
              <a:t>Odtwarzacz muzyczny na komputer PC z systemem Windows dla jednego użytkownika działający jako aplikacja Universal Windows Platform:</a:t>
            </a:r>
          </a:p>
          <a:p>
            <a:pPr lvl="0" algn="just"/>
            <a:r>
              <a:rPr lang="pl-PL" dirty="0">
                <a:latin typeface="Bahnschrift" panose="020B0502040204020203" pitchFamily="34" charset="0"/>
              </a:rPr>
              <a:t>obsługa podstawowych formatów plików dźwiękowych (przynajmniej WAV i MP3); </a:t>
            </a:r>
          </a:p>
          <a:p>
            <a:pPr lvl="0" algn="just"/>
            <a:r>
              <a:rPr lang="pl-PL" dirty="0" err="1">
                <a:latin typeface="Bahnschrift" panose="020B0502040204020203" pitchFamily="34" charset="0"/>
              </a:rPr>
              <a:t>playlisty</a:t>
            </a:r>
            <a:r>
              <a:rPr lang="pl-PL" dirty="0">
                <a:latin typeface="Bahnschrift" panose="020B0502040204020203" pitchFamily="34" charset="0"/>
              </a:rPr>
              <a:t> odtwarzanych plików z możliwością edycji (dodawanie, usuwanie, zmiana kolejności); </a:t>
            </a:r>
          </a:p>
          <a:p>
            <a:pPr lvl="0" algn="just"/>
            <a:r>
              <a:rPr lang="pl-PL" dirty="0">
                <a:latin typeface="Bahnschrift" panose="020B0502040204020203" pitchFamily="34" charset="0"/>
              </a:rPr>
              <a:t>zapis </a:t>
            </a:r>
            <a:r>
              <a:rPr lang="pl-PL" dirty="0" err="1">
                <a:latin typeface="Bahnschrift" panose="020B0502040204020203" pitchFamily="34" charset="0"/>
              </a:rPr>
              <a:t>playlist</a:t>
            </a:r>
            <a:r>
              <a:rPr lang="pl-PL" dirty="0">
                <a:latin typeface="Bahnschrift" panose="020B0502040204020203" pitchFamily="34" charset="0"/>
              </a:rPr>
              <a:t> i ich eksport (do formatu XML i/lub JSON); </a:t>
            </a:r>
          </a:p>
          <a:p>
            <a:pPr lvl="0" algn="just"/>
            <a:r>
              <a:rPr lang="pl-PL" dirty="0">
                <a:latin typeface="Bahnschrift" panose="020B0502040204020203" pitchFamily="34" charset="0"/>
              </a:rPr>
              <a:t>biblioteka utworów z prezentacją w widokach względem nazwy artysty, jego albumów i ścieżek w albumie;</a:t>
            </a:r>
          </a:p>
          <a:p>
            <a:pPr lvl="0" algn="just"/>
            <a:r>
              <a:rPr lang="pl-PL" dirty="0">
                <a:latin typeface="Bahnschrift" panose="020B0502040204020203" pitchFamily="34" charset="0"/>
              </a:rPr>
              <a:t>możliwość sortowania widoków biblioteki przynajmniej po nazwie, roku wydania, długości ścieżki;</a:t>
            </a:r>
          </a:p>
          <a:p>
            <a:pPr lvl="0" algn="just"/>
            <a:r>
              <a:rPr lang="pl-PL" dirty="0">
                <a:latin typeface="Bahnschrift" panose="020B0502040204020203" pitchFamily="34" charset="0"/>
              </a:rPr>
              <a:t>grupowanie utworów w albumy (jeden utwór może znajdować się w kilku albumach);</a:t>
            </a:r>
          </a:p>
          <a:p>
            <a:pPr lvl="0" algn="just"/>
            <a:r>
              <a:rPr lang="pl-PL" dirty="0">
                <a:latin typeface="Bahnschrift" panose="020B0502040204020203" pitchFamily="34" charset="0"/>
              </a:rPr>
              <a:t>każdy utwór ma mieć przypisany dokładnie jeden gatunek (lista gatunków jest ustalana przez użytkownika, tzn. użytkownik dodaje, usuwa i edytuje dostępne gatunki);</a:t>
            </a:r>
          </a:p>
          <a:p>
            <a:pPr lvl="0" algn="just"/>
            <a:r>
              <a:rPr lang="pl-PL" dirty="0">
                <a:latin typeface="Bahnschrift" panose="020B0502040204020203" pitchFamily="34" charset="0"/>
              </a:rPr>
              <a:t>każdy utwór ma mieć możliwość dodania własnej grafiki, jeśli jej nie ma wyświetlana jest domyślna grafika zapisana w aplikacji lub wyświetlana jest okładka albumu o ile istnieje;</a:t>
            </a:r>
          </a:p>
          <a:p>
            <a:pPr lvl="0" algn="just"/>
            <a:r>
              <a:rPr lang="pl-PL" dirty="0">
                <a:latin typeface="Bahnschrift" panose="020B0502040204020203" pitchFamily="34" charset="0"/>
              </a:rPr>
              <a:t>każdy utwór w albumie ma przypisany numer ścieżki;</a:t>
            </a:r>
          </a:p>
          <a:p>
            <a:pPr lvl="0" algn="just"/>
            <a:r>
              <a:rPr lang="pl-PL" dirty="0">
                <a:latin typeface="Bahnschrift" panose="020B0502040204020203" pitchFamily="34" charset="0"/>
              </a:rPr>
              <a:t>przypisywanie albumu do artysty (artysta może posiadać wiele albumów);</a:t>
            </a:r>
          </a:p>
          <a:p>
            <a:pPr lvl="0" algn="just"/>
            <a:r>
              <a:rPr lang="pl-PL" dirty="0">
                <a:latin typeface="Bahnschrift" panose="020B0502040204020203" pitchFamily="34" charset="0"/>
              </a:rPr>
              <a:t>przypisywanie artysty do zespołu (artysta może być tylko w jednym zespole);</a:t>
            </a:r>
          </a:p>
          <a:p>
            <a:pPr lvl="0" algn="just"/>
            <a:r>
              <a:rPr lang="pl-PL" dirty="0">
                <a:latin typeface="Bahnschrift" panose="020B0502040204020203" pitchFamily="34" charset="0"/>
              </a:rPr>
              <a:t>album, utwór oraz artysta mogą posiadać dokładnie jedno zdjęcie/okładkę;</a:t>
            </a:r>
          </a:p>
          <a:p>
            <a:pPr lvl="0" algn="just"/>
            <a:r>
              <a:rPr lang="pl-PL" dirty="0">
                <a:latin typeface="Bahnschrift" panose="020B0502040204020203" pitchFamily="34" charset="0"/>
              </a:rPr>
              <a:t>oprócz </a:t>
            </a:r>
            <a:r>
              <a:rPr lang="pl-PL" dirty="0" err="1">
                <a:latin typeface="Bahnschrift" panose="020B0502040204020203" pitchFamily="34" charset="0"/>
              </a:rPr>
              <a:t>playlist</a:t>
            </a:r>
            <a:r>
              <a:rPr lang="pl-PL" dirty="0">
                <a:latin typeface="Bahnschrift" panose="020B0502040204020203" pitchFamily="34" charset="0"/>
              </a:rPr>
              <a:t> powinna istnieć również kolejka odtwarzania zawierająca wszystkie utwory do odtworzenia;</a:t>
            </a:r>
          </a:p>
          <a:p>
            <a:pPr lvl="0" algn="just"/>
            <a:r>
              <a:rPr lang="pl-PL" dirty="0">
                <a:latin typeface="Bahnschrift" panose="020B0502040204020203" pitchFamily="34" charset="0"/>
              </a:rPr>
              <a:t>użytkownik ma mieć możliwość dodania albumu/</a:t>
            </a:r>
            <a:r>
              <a:rPr lang="pl-PL" dirty="0" err="1">
                <a:latin typeface="Bahnschrift" panose="020B0502040204020203" pitchFamily="34" charset="0"/>
              </a:rPr>
              <a:t>playlisty</a:t>
            </a:r>
            <a:r>
              <a:rPr lang="pl-PL" dirty="0">
                <a:latin typeface="Bahnschrift" panose="020B0502040204020203" pitchFamily="34" charset="0"/>
              </a:rPr>
              <a:t> lub pojedynczego utworu do kolejki odtwarzania.</a:t>
            </a:r>
          </a:p>
          <a:p>
            <a:pPr algn="just"/>
            <a:endParaRPr lang="pl-PL" dirty="0">
              <a:latin typeface="Bahnschrift" panose="020B0502040204020203" pitchFamily="34" charset="0"/>
            </a:endParaRPr>
          </a:p>
        </p:txBody>
      </p:sp>
    </p:spTree>
    <p:extLst>
      <p:ext uri="{BB962C8B-B14F-4D97-AF65-F5344CB8AC3E}">
        <p14:creationId xmlns:p14="http://schemas.microsoft.com/office/powerpoint/2010/main" val="3239836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660617"/>
          </a:xfrm>
        </p:spPr>
        <p:txBody>
          <a:bodyPr>
            <a:normAutofit fontScale="90000"/>
          </a:bodyPr>
          <a:lstStyle/>
          <a:p>
            <a:r>
              <a:rPr lang="pl-PL" b="1" cap="small" dirty="0">
                <a:latin typeface="Bahnschrift" panose="020B0502040204020203" pitchFamily="34" charset="0"/>
              </a:rPr>
              <a:t>Wzorzec # 10 (architekturalny): MVP - Modele</a:t>
            </a:r>
            <a:endParaRPr lang="pl-PL" dirty="0">
              <a:latin typeface="Bahnschrift" panose="020B0502040204020203" pitchFamily="34" charset="0"/>
            </a:endParaRPr>
          </a:p>
        </p:txBody>
      </p:sp>
      <p:pic>
        <p:nvPicPr>
          <p:cNvPr id="4" name="Obraz 3">
            <a:extLst>
              <a:ext uri="{FF2B5EF4-FFF2-40B4-BE49-F238E27FC236}">
                <a16:creationId xmlns:a16="http://schemas.microsoft.com/office/drawing/2014/main" id="{F6D11293-9F41-4718-BE32-50A644C6FF96}"/>
              </a:ext>
            </a:extLst>
          </p:cNvPr>
          <p:cNvPicPr>
            <a:picLocks noChangeAspect="1"/>
          </p:cNvPicPr>
          <p:nvPr/>
        </p:nvPicPr>
        <p:blipFill rotWithShape="1">
          <a:blip r:embed="rId3"/>
          <a:srcRect l="2360" t="4549" r="2746" b="4420"/>
          <a:stretch/>
        </p:blipFill>
        <p:spPr>
          <a:xfrm>
            <a:off x="570290" y="690593"/>
            <a:ext cx="11051420" cy="6157464"/>
          </a:xfrm>
          <a:prstGeom prst="rect">
            <a:avLst/>
          </a:prstGeom>
        </p:spPr>
      </p:pic>
    </p:spTree>
    <p:extLst>
      <p:ext uri="{BB962C8B-B14F-4D97-AF65-F5344CB8AC3E}">
        <p14:creationId xmlns:p14="http://schemas.microsoft.com/office/powerpoint/2010/main" val="1991189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 10 (architekturalny): MVP – Przykładowy prezenter Albumu</a:t>
            </a:r>
            <a:endParaRPr lang="pl-PL" dirty="0">
              <a:latin typeface="Bahnschrift" panose="020B0502040204020203" pitchFamily="34" charset="0"/>
            </a:endParaRPr>
          </a:p>
        </p:txBody>
      </p:sp>
      <p:pic>
        <p:nvPicPr>
          <p:cNvPr id="4" name="Obraz 3">
            <a:extLst>
              <a:ext uri="{FF2B5EF4-FFF2-40B4-BE49-F238E27FC236}">
                <a16:creationId xmlns:a16="http://schemas.microsoft.com/office/drawing/2014/main" id="{CC755873-CE92-47E7-BC67-0FB7C853FECA}"/>
              </a:ext>
            </a:extLst>
          </p:cNvPr>
          <p:cNvPicPr>
            <a:picLocks noChangeAspect="1"/>
          </p:cNvPicPr>
          <p:nvPr/>
        </p:nvPicPr>
        <p:blipFill rotWithShape="1">
          <a:blip r:embed="rId3"/>
          <a:srcRect l="1974" t="5109" r="1974" b="5975"/>
          <a:stretch/>
        </p:blipFill>
        <p:spPr>
          <a:xfrm>
            <a:off x="240632" y="1823185"/>
            <a:ext cx="11710736" cy="4146560"/>
          </a:xfrm>
          <a:prstGeom prst="rect">
            <a:avLst/>
          </a:prstGeom>
        </p:spPr>
      </p:pic>
    </p:spTree>
    <p:extLst>
      <p:ext uri="{BB962C8B-B14F-4D97-AF65-F5344CB8AC3E}">
        <p14:creationId xmlns:p14="http://schemas.microsoft.com/office/powerpoint/2010/main" val="1358286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#10 (architekturalny): MVP</a:t>
            </a:r>
            <a:endParaRPr lang="pl-PL" dirty="0">
              <a:latin typeface="Bahnschrift" panose="020B0502040204020203" pitchFamily="34" charset="0"/>
            </a:endParaRPr>
          </a:p>
        </p:txBody>
      </p:sp>
      <p:pic>
        <p:nvPicPr>
          <p:cNvPr id="5" name="Obraz 4">
            <a:extLst>
              <a:ext uri="{FF2B5EF4-FFF2-40B4-BE49-F238E27FC236}">
                <a16:creationId xmlns:a16="http://schemas.microsoft.com/office/drawing/2014/main" id="{2EE13943-197B-4504-A167-AE7A8B4307E1}"/>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24363" y="1156812"/>
            <a:ext cx="6727005" cy="2814537"/>
          </a:xfrm>
          <a:prstGeom prst="rect">
            <a:avLst/>
          </a:prstGeom>
        </p:spPr>
      </p:pic>
      <p:sp>
        <p:nvSpPr>
          <p:cNvPr id="3" name="Prostokąt 2">
            <a:extLst>
              <a:ext uri="{FF2B5EF4-FFF2-40B4-BE49-F238E27FC236}">
                <a16:creationId xmlns:a16="http://schemas.microsoft.com/office/drawing/2014/main" id="{D026E30B-E062-40A2-B523-194863C345F3}"/>
              </a:ext>
            </a:extLst>
          </p:cNvPr>
          <p:cNvSpPr/>
          <p:nvPr/>
        </p:nvSpPr>
        <p:spPr>
          <a:xfrm>
            <a:off x="159352" y="2032357"/>
            <a:ext cx="4932894" cy="1938992"/>
          </a:xfrm>
          <a:prstGeom prst="rect">
            <a:avLst/>
          </a:prstGeom>
        </p:spPr>
        <p:txBody>
          <a:bodyPr wrap="square">
            <a:spAutoFit/>
          </a:bodyPr>
          <a:lstStyle/>
          <a:p>
            <a:pPr algn="just"/>
            <a:r>
              <a:rPr lang="pl-PL" sz="2000" dirty="0">
                <a:latin typeface="Bahnschrift" panose="020B0502040204020203" pitchFamily="34" charset="0"/>
              </a:rPr>
              <a:t>Model-</a:t>
            </a:r>
            <a:r>
              <a:rPr lang="pl-PL" sz="2000" dirty="0" err="1">
                <a:latin typeface="Bahnschrift" panose="020B0502040204020203" pitchFamily="34" charset="0"/>
              </a:rPr>
              <a:t>View</a:t>
            </a:r>
            <a:r>
              <a:rPr lang="pl-PL" sz="2000" dirty="0">
                <a:latin typeface="Bahnschrift" panose="020B0502040204020203" pitchFamily="34" charset="0"/>
              </a:rPr>
              <a:t>-</a:t>
            </a:r>
            <a:r>
              <a:rPr lang="pl-PL" sz="2000" dirty="0" err="1">
                <a:latin typeface="Bahnschrift" panose="020B0502040204020203" pitchFamily="34" charset="0"/>
              </a:rPr>
              <a:t>Presenter</a:t>
            </a:r>
            <a:r>
              <a:rPr lang="pl-PL" sz="2000" dirty="0">
                <a:latin typeface="Bahnschrift" panose="020B0502040204020203" pitchFamily="34" charset="0"/>
              </a:rPr>
              <a:t> to wzorzec powstały na bazie wzorca MVC (Model-</a:t>
            </a:r>
            <a:r>
              <a:rPr lang="pl-PL" sz="2000" dirty="0" err="1">
                <a:latin typeface="Bahnschrift" panose="020B0502040204020203" pitchFamily="34" charset="0"/>
              </a:rPr>
              <a:t>View</a:t>
            </a:r>
            <a:r>
              <a:rPr lang="pl-PL" sz="2000" dirty="0">
                <a:latin typeface="Bahnschrift" panose="020B0502040204020203" pitchFamily="34" charset="0"/>
              </a:rPr>
              <a:t>-Controller). We wzorcu MVP prezenter jest tym samym, czym kontroler we wzorcu MVC z jedną mała różnicą, w prezenterze zawiera się logika biznesowa. </a:t>
            </a:r>
          </a:p>
        </p:txBody>
      </p:sp>
      <p:sp>
        <p:nvSpPr>
          <p:cNvPr id="7" name="Prostokąt 6">
            <a:extLst>
              <a:ext uri="{FF2B5EF4-FFF2-40B4-BE49-F238E27FC236}">
                <a16:creationId xmlns:a16="http://schemas.microsoft.com/office/drawing/2014/main" id="{336BFDE8-5C58-4AA1-A5F1-24CC39651335}"/>
              </a:ext>
            </a:extLst>
          </p:cNvPr>
          <p:cNvSpPr/>
          <p:nvPr/>
        </p:nvSpPr>
        <p:spPr>
          <a:xfrm>
            <a:off x="159352" y="4293919"/>
            <a:ext cx="11792016" cy="1938992"/>
          </a:xfrm>
          <a:prstGeom prst="rect">
            <a:avLst/>
          </a:prstGeom>
        </p:spPr>
        <p:txBody>
          <a:bodyPr wrap="square">
            <a:spAutoFit/>
          </a:bodyPr>
          <a:lstStyle/>
          <a:p>
            <a:pPr algn="just"/>
            <a:r>
              <a:rPr lang="pl-PL" sz="2000" dirty="0">
                <a:latin typeface="Bahnschrift" panose="020B0502040204020203" pitchFamily="34" charset="0"/>
              </a:rPr>
              <a:t>Dane nie są przekazywane bezpośrednio z modelu do widoku jak to ma miejsce w MVC.  </a:t>
            </a:r>
            <a:r>
              <a:rPr lang="pl-PL" sz="2000" dirty="0" err="1">
                <a:latin typeface="Bahnschrift" panose="020B0502040204020203" pitchFamily="34" charset="0"/>
              </a:rPr>
              <a:t>Prezener</a:t>
            </a:r>
            <a:r>
              <a:rPr lang="pl-PL" sz="2000" dirty="0">
                <a:latin typeface="Bahnschrift" panose="020B0502040204020203" pitchFamily="34" charset="0"/>
              </a:rPr>
              <a:t> wysyła zapytanie do modelu, model zwraca dane do prezentera, prezenter przetwarza otrzymane </a:t>
            </a:r>
            <a:r>
              <a:rPr lang="pl-PL" sz="2000">
                <a:latin typeface="Bahnschrift" panose="020B0502040204020203" pitchFamily="34" charset="0"/>
              </a:rPr>
              <a:t>dane </a:t>
            </a:r>
            <a:br>
              <a:rPr lang="pl-PL" sz="2000">
                <a:latin typeface="Bahnschrift" panose="020B0502040204020203" pitchFamily="34" charset="0"/>
              </a:rPr>
            </a:br>
            <a:r>
              <a:rPr lang="pl-PL" sz="2000">
                <a:latin typeface="Bahnschrift" panose="020B0502040204020203" pitchFamily="34" charset="0"/>
              </a:rPr>
              <a:t>i </a:t>
            </a:r>
            <a:r>
              <a:rPr lang="pl-PL" sz="2000" dirty="0">
                <a:latin typeface="Bahnschrift" panose="020B0502040204020203" pitchFamily="34" charset="0"/>
              </a:rPr>
              <a:t>przekazuje do widoku. </a:t>
            </a:r>
          </a:p>
          <a:p>
            <a:endParaRPr lang="pl-PL" sz="2000" dirty="0">
              <a:latin typeface="Bahnschrift" panose="020B0502040204020203" pitchFamily="34" charset="0"/>
            </a:endParaRPr>
          </a:p>
          <a:p>
            <a:endParaRPr lang="pl-PL" sz="2000" dirty="0">
              <a:latin typeface="Bahnschrift" panose="020B0502040204020203" pitchFamily="34" charset="0"/>
            </a:endParaRPr>
          </a:p>
          <a:p>
            <a:r>
              <a:rPr lang="pl-PL" sz="2000" dirty="0">
                <a:latin typeface="Bahnschrift" panose="020B0502040204020203" pitchFamily="34" charset="0"/>
              </a:rPr>
              <a:t>W projekcie na chwilę obecną zastosowano nazewnictwo Prezentera jako Kontroler.</a:t>
            </a:r>
            <a:endParaRPr lang="pl-PL" sz="2000" dirty="0"/>
          </a:p>
        </p:txBody>
      </p:sp>
    </p:spTree>
    <p:extLst>
      <p:ext uri="{BB962C8B-B14F-4D97-AF65-F5344CB8AC3E}">
        <p14:creationId xmlns:p14="http://schemas.microsoft.com/office/powerpoint/2010/main" val="161928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4" name="Obraz 3" descr="Obraz zawierający zrzut ekranu&#10;&#10;Opis wygenerowany automatycznie">
            <a:extLst>
              <a:ext uri="{FF2B5EF4-FFF2-40B4-BE49-F238E27FC236}">
                <a16:creationId xmlns:a16="http://schemas.microsoft.com/office/drawing/2014/main" id="{4B563481-39A0-433D-A5B5-775A80C8B2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0" y="6367201"/>
            <a:ext cx="6569471" cy="582240"/>
          </a:xfrm>
        </p:spPr>
        <p:txBody>
          <a:bodyPr>
            <a:noAutofit/>
          </a:bodyPr>
          <a:lstStyle/>
          <a:p>
            <a:r>
              <a:rPr lang="pl-PL" sz="2400" b="1" cap="small" dirty="0">
                <a:latin typeface="Bahnschrift" panose="020B0502040204020203" pitchFamily="34" charset="0"/>
              </a:rPr>
              <a:t>Diagram klas: </a:t>
            </a:r>
            <a:r>
              <a:rPr lang="pl-PL" sz="2400" b="1" cap="small" dirty="0" err="1">
                <a:latin typeface="Bahnschrift" panose="020B0502040204020203" pitchFamily="34" charset="0"/>
              </a:rPr>
              <a:t>MusicPlayer.Core</a:t>
            </a:r>
            <a:endParaRPr lang="pl-PL" sz="2400" dirty="0">
              <a:latin typeface="Bahnschrift" panose="020B0502040204020203" pitchFamily="34" charset="0"/>
            </a:endParaRPr>
          </a:p>
        </p:txBody>
      </p:sp>
    </p:spTree>
    <p:extLst>
      <p:ext uri="{BB962C8B-B14F-4D97-AF65-F5344CB8AC3E}">
        <p14:creationId xmlns:p14="http://schemas.microsoft.com/office/powerpoint/2010/main" val="3722233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5" name="Obraz 4" descr="Obraz zawierający zrzut ekranu, wewnątrz, komputer&#10;&#10;Opis wygenerowany automatycznie">
            <a:extLst>
              <a:ext uri="{FF2B5EF4-FFF2-40B4-BE49-F238E27FC236}">
                <a16:creationId xmlns:a16="http://schemas.microsoft.com/office/drawing/2014/main" id="{5C45ADAA-C2E1-4332-8B7B-DEC44124D4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7515497" y="6275760"/>
            <a:ext cx="4452363" cy="582240"/>
          </a:xfrm>
        </p:spPr>
        <p:txBody>
          <a:bodyPr>
            <a:noAutofit/>
          </a:bodyPr>
          <a:lstStyle/>
          <a:p>
            <a:r>
              <a:rPr lang="pl-PL" sz="2400" b="1" cap="small" dirty="0">
                <a:latin typeface="Bahnschrift" panose="020B0502040204020203" pitchFamily="34" charset="0"/>
              </a:rPr>
              <a:t>Diagram klas: </a:t>
            </a:r>
            <a:r>
              <a:rPr lang="pl-PL" sz="2400" b="1" cap="small" dirty="0" err="1">
                <a:latin typeface="Bahnschrift" panose="020B0502040204020203" pitchFamily="34" charset="0"/>
              </a:rPr>
              <a:t>MusicPlayer.Data</a:t>
            </a:r>
            <a:endParaRPr lang="pl-PL" sz="2400" dirty="0">
              <a:latin typeface="Bahnschrift" panose="020B0502040204020203" pitchFamily="34" charset="0"/>
            </a:endParaRPr>
          </a:p>
        </p:txBody>
      </p:sp>
    </p:spTree>
    <p:extLst>
      <p:ext uri="{BB962C8B-B14F-4D97-AF65-F5344CB8AC3E}">
        <p14:creationId xmlns:p14="http://schemas.microsoft.com/office/powerpoint/2010/main" val="1832664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descr="Obraz zawierający zrzut ekranu, wewnątrz, komputer, laptop&#10;&#10;Opis wygenerowany automatycznie">
            <a:extLst>
              <a:ext uri="{FF2B5EF4-FFF2-40B4-BE49-F238E27FC236}">
                <a16:creationId xmlns:a16="http://schemas.microsoft.com/office/drawing/2014/main" id="{E0778BD2-031F-40C8-9D47-47F9B89611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7" y="0"/>
            <a:ext cx="9761113" cy="6858000"/>
          </a:xfrm>
          <a:prstGeom prst="rect">
            <a:avLst/>
          </a:prstGeom>
        </p:spPr>
      </p:pic>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9373579" y="5648743"/>
            <a:ext cx="2717074" cy="1065565"/>
          </a:xfrm>
        </p:spPr>
        <p:txBody>
          <a:bodyPr>
            <a:noAutofit/>
          </a:bodyPr>
          <a:lstStyle/>
          <a:p>
            <a:r>
              <a:rPr lang="pl-PL" sz="2400" b="1" cap="small" dirty="0">
                <a:latin typeface="Bahnschrift" panose="020B0502040204020203" pitchFamily="34" charset="0"/>
              </a:rPr>
              <a:t>Diagram klas: </a:t>
            </a:r>
            <a:r>
              <a:rPr lang="pl-PL" sz="2400" b="1" cap="small" dirty="0" err="1">
                <a:latin typeface="Bahnschrift" panose="020B0502040204020203" pitchFamily="34" charset="0"/>
              </a:rPr>
              <a:t>MusicPlayer.UWP</a:t>
            </a:r>
            <a:r>
              <a:rPr lang="pl-PL" sz="2400" b="1" cap="small" dirty="0">
                <a:latin typeface="Bahnschrift" panose="020B0502040204020203" pitchFamily="34" charset="0"/>
              </a:rPr>
              <a:t> cześć 1</a:t>
            </a:r>
            <a:endParaRPr lang="pl-PL" sz="2400" dirty="0">
              <a:latin typeface="Bahnschrift" panose="020B0502040204020203" pitchFamily="34" charset="0"/>
            </a:endParaRPr>
          </a:p>
        </p:txBody>
      </p:sp>
    </p:spTree>
    <p:extLst>
      <p:ext uri="{BB962C8B-B14F-4D97-AF65-F5344CB8AC3E}">
        <p14:creationId xmlns:p14="http://schemas.microsoft.com/office/powerpoint/2010/main" val="3303045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Obraz 8" descr="Obraz zawierający wewnątrz, ściana&#10;&#10;Opis wygenerowany automatycznie">
            <a:extLst>
              <a:ext uri="{FF2B5EF4-FFF2-40B4-BE49-F238E27FC236}">
                <a16:creationId xmlns:a16="http://schemas.microsoft.com/office/drawing/2014/main" id="{7A16970A-F0D6-4C2C-891F-FF08355BEA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5662520"/>
          </a:xfrm>
          <a:prstGeom prst="rect">
            <a:avLst/>
          </a:prstGeom>
        </p:spPr>
      </p:pic>
      <p:sp>
        <p:nvSpPr>
          <p:cNvPr id="6" name="pole tekstowe 5">
            <a:extLst>
              <a:ext uri="{FF2B5EF4-FFF2-40B4-BE49-F238E27FC236}">
                <a16:creationId xmlns:a16="http://schemas.microsoft.com/office/drawing/2014/main" id="{7F398C06-5289-4006-B715-BB543362841A}"/>
              </a:ext>
            </a:extLst>
          </p:cNvPr>
          <p:cNvSpPr txBox="1"/>
          <p:nvPr/>
        </p:nvSpPr>
        <p:spPr>
          <a:xfrm>
            <a:off x="4702627" y="5662520"/>
            <a:ext cx="4815841" cy="1077218"/>
          </a:xfrm>
          <a:prstGeom prst="rect">
            <a:avLst/>
          </a:prstGeom>
          <a:noFill/>
        </p:spPr>
        <p:txBody>
          <a:bodyPr wrap="square" rtlCol="0">
            <a:spAutoFit/>
          </a:bodyPr>
          <a:lstStyle/>
          <a:p>
            <a:pPr algn="just"/>
            <a:r>
              <a:rPr lang="pl-PL" sz="1600" dirty="0">
                <a:latin typeface="Bahnschrift" panose="020B0502040204020203" pitchFamily="34" charset="0"/>
              </a:rPr>
              <a:t>Diagram przestawia interfejsy i Klasy związane z prezenterem Albumu zawarte w </a:t>
            </a:r>
            <a:r>
              <a:rPr lang="pl-PL" sz="1600" dirty="0" err="1">
                <a:latin typeface="Bahnschrift" panose="020B0502040204020203" pitchFamily="34" charset="0"/>
              </a:rPr>
              <a:t>MusicPlayer.UWP</a:t>
            </a:r>
            <a:r>
              <a:rPr lang="pl-PL" sz="1600" dirty="0">
                <a:latin typeface="Bahnschrift" panose="020B0502040204020203" pitchFamily="34" charset="0"/>
              </a:rPr>
              <a:t>. Pozostałym modelom bazy odpowiadają zbliżone (mniej lub bardziej rozbudowane) </a:t>
            </a:r>
            <a:r>
              <a:rPr lang="pl-PL" sz="1600" dirty="0" err="1">
                <a:latin typeface="Bahnschrift" panose="020B0502040204020203" pitchFamily="34" charset="0"/>
              </a:rPr>
              <a:t>prezentery</a:t>
            </a:r>
            <a:r>
              <a:rPr lang="pl-PL" sz="1600" dirty="0">
                <a:latin typeface="Bahnschrift" panose="020B0502040204020203" pitchFamily="34" charset="0"/>
              </a:rPr>
              <a:t>.</a:t>
            </a:r>
          </a:p>
        </p:txBody>
      </p:sp>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69966" y="5862140"/>
            <a:ext cx="3857897" cy="923330"/>
          </a:xfrm>
        </p:spPr>
        <p:txBody>
          <a:bodyPr>
            <a:noAutofit/>
          </a:bodyPr>
          <a:lstStyle/>
          <a:p>
            <a:r>
              <a:rPr lang="pl-PL" sz="2400" b="1" cap="small" dirty="0">
                <a:latin typeface="Bahnschrift" panose="020B0502040204020203" pitchFamily="34" charset="0"/>
              </a:rPr>
              <a:t>Diagram klas: </a:t>
            </a:r>
            <a:br>
              <a:rPr lang="pl-PL" sz="2400" b="1" cap="small" dirty="0">
                <a:latin typeface="Bahnschrift" panose="020B0502040204020203" pitchFamily="34" charset="0"/>
              </a:rPr>
            </a:br>
            <a:r>
              <a:rPr lang="pl-PL" sz="2400" b="1" cap="small" dirty="0" err="1">
                <a:latin typeface="Bahnschrift" panose="020B0502040204020203" pitchFamily="34" charset="0"/>
              </a:rPr>
              <a:t>MusicPlayer.UWP</a:t>
            </a:r>
            <a:r>
              <a:rPr lang="pl-PL" sz="2400" b="1" cap="small" dirty="0">
                <a:latin typeface="Bahnschrift" panose="020B0502040204020203" pitchFamily="34" charset="0"/>
              </a:rPr>
              <a:t> cześć 2</a:t>
            </a:r>
            <a:br>
              <a:rPr lang="pl-PL" sz="2400" b="1" cap="small" dirty="0">
                <a:latin typeface="Bahnschrift" panose="020B0502040204020203" pitchFamily="34" charset="0"/>
              </a:rPr>
            </a:br>
            <a:endParaRPr lang="pl-PL" sz="2400" dirty="0">
              <a:latin typeface="Bahnschrift" panose="020B0502040204020203" pitchFamily="34" charset="0"/>
            </a:endParaRPr>
          </a:p>
        </p:txBody>
      </p:sp>
    </p:spTree>
    <p:extLst>
      <p:ext uri="{BB962C8B-B14F-4D97-AF65-F5344CB8AC3E}">
        <p14:creationId xmlns:p14="http://schemas.microsoft.com/office/powerpoint/2010/main" val="1440403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0515600" cy="1325562"/>
          </a:xfrm>
        </p:spPr>
        <p:txBody>
          <a:bodyPr/>
          <a:lstStyle/>
          <a:p>
            <a:r>
              <a:rPr lang="pl-PL" b="1" cap="small" dirty="0">
                <a:latin typeface="Bahnschrift" panose="020B0502040204020203" pitchFamily="34" charset="0"/>
              </a:rPr>
              <a:t>Wykorzystane technologie</a:t>
            </a:r>
            <a:endParaRPr lang="pl-PL" dirty="0">
              <a:latin typeface="Bahnschrift" panose="020B0502040204020203" pitchFamily="34" charset="0"/>
            </a:endParaRPr>
          </a:p>
        </p:txBody>
      </p:sp>
      <p:pic>
        <p:nvPicPr>
          <p:cNvPr id="5" name="Obraz 4">
            <a:extLst>
              <a:ext uri="{FF2B5EF4-FFF2-40B4-BE49-F238E27FC236}">
                <a16:creationId xmlns:a16="http://schemas.microsoft.com/office/drawing/2014/main" id="{AE83B929-2BB9-4C02-947B-C0206680C3BA}"/>
              </a:ext>
            </a:extLst>
          </p:cNvPr>
          <p:cNvPicPr>
            <a:picLocks noChangeAspect="1"/>
          </p:cNvPicPr>
          <p:nvPr/>
        </p:nvPicPr>
        <p:blipFill rotWithShape="1">
          <a:blip r:embed="rId3">
            <a:extLst>
              <a:ext uri="{28A0092B-C50C-407E-A947-70E740481C1C}">
                <a14:useLocalDpi xmlns:a14="http://schemas.microsoft.com/office/drawing/2010/main" val="0"/>
              </a:ext>
            </a:extLst>
          </a:blip>
          <a:srcRect t="3718" b="6812"/>
          <a:stretch/>
        </p:blipFill>
        <p:spPr>
          <a:xfrm>
            <a:off x="299949" y="1203613"/>
            <a:ext cx="5734525" cy="2885975"/>
          </a:xfrm>
          <a:prstGeom prst="rect">
            <a:avLst/>
          </a:prstGeom>
        </p:spPr>
      </p:pic>
      <p:pic>
        <p:nvPicPr>
          <p:cNvPr id="7" name="Obraz 6">
            <a:extLst>
              <a:ext uri="{FF2B5EF4-FFF2-40B4-BE49-F238E27FC236}">
                <a16:creationId xmlns:a16="http://schemas.microsoft.com/office/drawing/2014/main" id="{EDBA37CC-F4A8-440B-B388-98AEFF36BA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7062" y="4256599"/>
            <a:ext cx="2257412" cy="2257412"/>
          </a:xfrm>
          <a:prstGeom prst="rect">
            <a:avLst/>
          </a:prstGeom>
        </p:spPr>
      </p:pic>
      <p:pic>
        <p:nvPicPr>
          <p:cNvPr id="9" name="Obraz 8">
            <a:extLst>
              <a:ext uri="{FF2B5EF4-FFF2-40B4-BE49-F238E27FC236}">
                <a16:creationId xmlns:a16="http://schemas.microsoft.com/office/drawing/2014/main" id="{F7A05229-2AA4-4289-93B5-C213C15432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6845" y="1203613"/>
            <a:ext cx="5767124" cy="2887200"/>
          </a:xfrm>
          <a:prstGeom prst="rect">
            <a:avLst/>
          </a:prstGeom>
        </p:spPr>
      </p:pic>
      <p:pic>
        <p:nvPicPr>
          <p:cNvPr id="2050" name="Picture 2" descr="Znalezione obrazy dla zapytania c#">
            <a:extLst>
              <a:ext uri="{FF2B5EF4-FFF2-40B4-BE49-F238E27FC236}">
                <a16:creationId xmlns:a16="http://schemas.microsoft.com/office/drawing/2014/main" id="{1FFD5390-B1F2-41F9-B5CE-3E5D02E301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16845" y="4256599"/>
            <a:ext cx="2257412" cy="2257412"/>
          </a:xfrm>
          <a:prstGeom prst="rect">
            <a:avLst/>
          </a:prstGeom>
          <a:extLst>
            <a:ext uri="{909E8E84-426E-40DD-AFC4-6F175D3DCCD1}">
              <a14:hiddenFill xmlns:a14="http://schemas.microsoft.com/office/drawing/2010/main">
                <a:solidFill>
                  <a:srgbClr val="FFFFFF"/>
                </a:solidFill>
              </a14:hiddenFill>
            </a:ext>
          </a:extLst>
        </p:spPr>
      </p:pic>
      <p:sp>
        <p:nvSpPr>
          <p:cNvPr id="8" name="Prostokąt 7">
            <a:extLst>
              <a:ext uri="{FF2B5EF4-FFF2-40B4-BE49-F238E27FC236}">
                <a16:creationId xmlns:a16="http://schemas.microsoft.com/office/drawing/2014/main" id="{0447823A-1E1F-4213-A32D-D4D0D41502DF}"/>
              </a:ext>
            </a:extLst>
          </p:cNvPr>
          <p:cNvSpPr/>
          <p:nvPr/>
        </p:nvSpPr>
        <p:spPr>
          <a:xfrm>
            <a:off x="8535217" y="5933061"/>
            <a:ext cx="3717743" cy="830997"/>
          </a:xfrm>
          <a:prstGeom prst="rect">
            <a:avLst/>
          </a:prstGeom>
        </p:spPr>
        <p:txBody>
          <a:bodyPr wrap="square">
            <a:spAutoFit/>
          </a:bodyPr>
          <a:lstStyle/>
          <a:p>
            <a:pPr algn="just"/>
            <a:r>
              <a:rPr lang="pl-PL" sz="1600" b="1" dirty="0">
                <a:solidFill>
                  <a:srgbClr val="002060"/>
                </a:solidFill>
                <a:latin typeface="Bahnschrift" panose="020B0502040204020203" pitchFamily="34" charset="0"/>
              </a:rPr>
              <a:t>Statystyki:</a:t>
            </a:r>
          </a:p>
          <a:p>
            <a:pPr marL="269875" indent="-182563" algn="just">
              <a:buFont typeface="Wingdings" panose="05000000000000000000" pitchFamily="2" charset="2"/>
              <a:buChar char="§"/>
            </a:pPr>
            <a:r>
              <a:rPr lang="pl-PL" sz="1600" dirty="0">
                <a:solidFill>
                  <a:srgbClr val="002060"/>
                </a:solidFill>
                <a:latin typeface="Bahnschrift" panose="020B0502040204020203" pitchFamily="34" charset="0"/>
              </a:rPr>
              <a:t>Liczba klas w projekcie </a:t>
            </a:r>
            <a:r>
              <a:rPr lang="pl-PL" sz="1600" dirty="0">
                <a:solidFill>
                  <a:srgbClr val="002060"/>
                </a:solidFill>
                <a:latin typeface="Calibri" panose="020F0502020204030204" pitchFamily="34" charset="0"/>
                <a:cs typeface="Calibri" panose="020F0502020204030204" pitchFamily="34" charset="0"/>
              </a:rPr>
              <a:t>≥</a:t>
            </a:r>
            <a:r>
              <a:rPr lang="pl-PL" sz="1600" dirty="0">
                <a:solidFill>
                  <a:srgbClr val="002060"/>
                </a:solidFill>
                <a:latin typeface="Bahnschrift" panose="020B0502040204020203" pitchFamily="34" charset="0"/>
              </a:rPr>
              <a:t> 311</a:t>
            </a:r>
          </a:p>
          <a:p>
            <a:pPr marL="269875" indent="-182563" algn="just">
              <a:buFont typeface="Wingdings" panose="05000000000000000000" pitchFamily="2" charset="2"/>
              <a:buChar char="§"/>
            </a:pPr>
            <a:r>
              <a:rPr lang="pl-PL" sz="1600" dirty="0">
                <a:solidFill>
                  <a:srgbClr val="002060"/>
                </a:solidFill>
                <a:latin typeface="Bahnschrift" panose="020B0502040204020203" pitchFamily="34" charset="0"/>
              </a:rPr>
              <a:t>Liczba interfejsów w projekcie </a:t>
            </a:r>
            <a:r>
              <a:rPr lang="pl-PL" sz="1600" dirty="0">
                <a:solidFill>
                  <a:srgbClr val="002060"/>
                </a:solidFill>
                <a:latin typeface="Calibri" panose="020F0502020204030204" pitchFamily="34" charset="0"/>
                <a:cs typeface="Calibri" panose="020F0502020204030204" pitchFamily="34" charset="0"/>
              </a:rPr>
              <a:t>≥</a:t>
            </a:r>
            <a:r>
              <a:rPr lang="pl-PL" sz="1600" dirty="0">
                <a:solidFill>
                  <a:srgbClr val="002060"/>
                </a:solidFill>
                <a:latin typeface="Bahnschrift" panose="020B0502040204020203" pitchFamily="34" charset="0"/>
              </a:rPr>
              <a:t> 24</a:t>
            </a:r>
          </a:p>
        </p:txBody>
      </p:sp>
    </p:spTree>
    <p:extLst>
      <p:ext uri="{BB962C8B-B14F-4D97-AF65-F5344CB8AC3E}">
        <p14:creationId xmlns:p14="http://schemas.microsoft.com/office/powerpoint/2010/main" val="1311002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t>Legenda oznaczeń na diagramach</a:t>
            </a:r>
            <a:endParaRPr lang="pl-PL" dirty="0"/>
          </a:p>
        </p:txBody>
      </p:sp>
      <p:pic>
        <p:nvPicPr>
          <p:cNvPr id="4" name="Obraz 3" descr="Obraz zawierający monitor, ekran, telefon komórkowy, telefon&#10;&#10;Opis wygenerowany automatycznie">
            <a:extLst>
              <a:ext uri="{FF2B5EF4-FFF2-40B4-BE49-F238E27FC236}">
                <a16:creationId xmlns:a16="http://schemas.microsoft.com/office/drawing/2014/main" id="{81BDD5D7-71B3-45ED-AE73-F971669C38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5509" y="1045030"/>
            <a:ext cx="5680982" cy="5680982"/>
          </a:xfrm>
          <a:prstGeom prst="rect">
            <a:avLst/>
          </a:prstGeom>
        </p:spPr>
      </p:pic>
    </p:spTree>
    <p:extLst>
      <p:ext uri="{BB962C8B-B14F-4D97-AF65-F5344CB8AC3E}">
        <p14:creationId xmlns:p14="http://schemas.microsoft.com/office/powerpoint/2010/main" val="4281340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Zależności stworzonych bibliotek w projekcie</a:t>
            </a:r>
            <a:endParaRPr lang="pl-PL" dirty="0">
              <a:latin typeface="Bahnschrift" panose="020B0502040204020203" pitchFamily="34" charset="0"/>
            </a:endParaRPr>
          </a:p>
        </p:txBody>
      </p:sp>
      <p:pic>
        <p:nvPicPr>
          <p:cNvPr id="4" name="Obraz 3" descr="Obraz zawierający zrzut ekranu, monitor, ściana, ekran&#10;&#10;Opis wygenerowany automatycznie">
            <a:extLst>
              <a:ext uri="{FF2B5EF4-FFF2-40B4-BE49-F238E27FC236}">
                <a16:creationId xmlns:a16="http://schemas.microsoft.com/office/drawing/2014/main" id="{F514D15D-812E-40E6-89FE-AD48CE329E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97357"/>
            <a:ext cx="12192000" cy="5149086"/>
          </a:xfrm>
          <a:prstGeom prst="rect">
            <a:avLst/>
          </a:prstGeom>
        </p:spPr>
      </p:pic>
    </p:spTree>
    <p:extLst>
      <p:ext uri="{BB962C8B-B14F-4D97-AF65-F5344CB8AC3E}">
        <p14:creationId xmlns:p14="http://schemas.microsoft.com/office/powerpoint/2010/main" val="3912326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#1 (kreacyjny): Singleton</a:t>
            </a:r>
            <a:endParaRPr lang="pl-PL" dirty="0">
              <a:latin typeface="Bahnschrift" panose="020B0502040204020203" pitchFamily="34" charset="0"/>
            </a:endParaRPr>
          </a:p>
        </p:txBody>
      </p:sp>
      <p:sp>
        <p:nvSpPr>
          <p:cNvPr id="8" name="pole tekstowe 7">
            <a:extLst>
              <a:ext uri="{FF2B5EF4-FFF2-40B4-BE49-F238E27FC236}">
                <a16:creationId xmlns:a16="http://schemas.microsoft.com/office/drawing/2014/main" id="{355319DE-DCEE-4374-A641-7A4E079D7E2E}"/>
              </a:ext>
            </a:extLst>
          </p:cNvPr>
          <p:cNvSpPr txBox="1"/>
          <p:nvPr/>
        </p:nvSpPr>
        <p:spPr>
          <a:xfrm>
            <a:off x="8705850" y="1249680"/>
            <a:ext cx="3554385" cy="3477875"/>
          </a:xfrm>
          <a:prstGeom prst="rect">
            <a:avLst/>
          </a:prstGeom>
          <a:noFill/>
        </p:spPr>
        <p:txBody>
          <a:bodyPr wrap="square" rtlCol="0">
            <a:spAutoFit/>
          </a:bodyPr>
          <a:lstStyle/>
          <a:p>
            <a:r>
              <a:rPr lang="pl-PL" sz="2000" dirty="0">
                <a:latin typeface="Bahnschrift" panose="020B0502040204020203" pitchFamily="34" charset="0"/>
              </a:rPr>
              <a:t>Singleton – kreacyjny wzorzec projektowy, użyty w celu ograniczenia możliwości tworzenia obiektów klasy </a:t>
            </a:r>
            <a:r>
              <a:rPr lang="pl-PL" sz="2000" dirty="0" err="1">
                <a:latin typeface="Bahnschrift" panose="020B0502040204020203" pitchFamily="34" charset="0"/>
              </a:rPr>
              <a:t>NLogLogger</a:t>
            </a:r>
            <a:r>
              <a:rPr lang="pl-PL" sz="2000" dirty="0">
                <a:latin typeface="Bahnschrift" panose="020B0502040204020203" pitchFamily="34" charset="0"/>
              </a:rPr>
              <a:t> do jednej instancji. </a:t>
            </a:r>
          </a:p>
          <a:p>
            <a:endParaRPr lang="pl-PL" sz="2000" dirty="0">
              <a:latin typeface="Bahnschrift" panose="020B0502040204020203" pitchFamily="34" charset="0"/>
            </a:endParaRPr>
          </a:p>
          <a:p>
            <a:r>
              <a:rPr lang="pl-PL" sz="2000" dirty="0" err="1">
                <a:latin typeface="Bahnschrift" panose="020B0502040204020203" pitchFamily="34" charset="0"/>
              </a:rPr>
              <a:t>NLogLogger</a:t>
            </a:r>
            <a:r>
              <a:rPr lang="pl-PL" sz="2000" dirty="0">
                <a:latin typeface="Bahnschrift" panose="020B0502040204020203" pitchFamily="34" charset="0"/>
              </a:rPr>
              <a:t> jest klasą służącą do rejestrowania w bazie </a:t>
            </a:r>
            <a:r>
              <a:rPr lang="pl-PL" sz="2000" dirty="0" err="1">
                <a:latin typeface="Bahnschrift" panose="020B0502040204020203" pitchFamily="34" charset="0"/>
              </a:rPr>
              <a:t>zachowań</a:t>
            </a:r>
            <a:r>
              <a:rPr lang="pl-PL" sz="2000" dirty="0">
                <a:latin typeface="Bahnschrift" panose="020B0502040204020203" pitchFamily="34" charset="0"/>
              </a:rPr>
              <a:t>, operacji i ich rezultatów.</a:t>
            </a:r>
          </a:p>
        </p:txBody>
      </p:sp>
      <p:pic>
        <p:nvPicPr>
          <p:cNvPr id="3" name="Obraz 2">
            <a:extLst>
              <a:ext uri="{FF2B5EF4-FFF2-40B4-BE49-F238E27FC236}">
                <a16:creationId xmlns:a16="http://schemas.microsoft.com/office/drawing/2014/main" id="{32260D84-6F0F-4590-9B81-90E2E37FC987}"/>
              </a:ext>
            </a:extLst>
          </p:cNvPr>
          <p:cNvPicPr>
            <a:picLocks noChangeAspect="1"/>
          </p:cNvPicPr>
          <p:nvPr/>
        </p:nvPicPr>
        <p:blipFill rotWithShape="1">
          <a:blip r:embed="rId3"/>
          <a:srcRect l="3311" t="5333" r="3302" b="5190"/>
          <a:stretch/>
        </p:blipFill>
        <p:spPr>
          <a:xfrm>
            <a:off x="240632" y="1335505"/>
            <a:ext cx="8258176" cy="4762501"/>
          </a:xfrm>
          <a:prstGeom prst="rect">
            <a:avLst/>
          </a:prstGeom>
        </p:spPr>
      </p:pic>
    </p:spTree>
    <p:extLst>
      <p:ext uri="{BB962C8B-B14F-4D97-AF65-F5344CB8AC3E}">
        <p14:creationId xmlns:p14="http://schemas.microsoft.com/office/powerpoint/2010/main" val="1647882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#2 (kreacyjny): </a:t>
            </a:r>
            <a:r>
              <a:rPr lang="pl-PL" b="1" cap="small" dirty="0" err="1">
                <a:latin typeface="Bahnschrift" panose="020B0502040204020203" pitchFamily="34" charset="0"/>
              </a:rPr>
              <a:t>Dependency</a:t>
            </a:r>
            <a:r>
              <a:rPr lang="pl-PL" b="1" cap="small" dirty="0">
                <a:latin typeface="Bahnschrift" panose="020B0502040204020203" pitchFamily="34" charset="0"/>
              </a:rPr>
              <a:t> </a:t>
            </a:r>
            <a:r>
              <a:rPr lang="pl-PL" b="1" cap="small" dirty="0" err="1">
                <a:latin typeface="Bahnschrift" panose="020B0502040204020203" pitchFamily="34" charset="0"/>
              </a:rPr>
              <a:t>injection</a:t>
            </a:r>
            <a:endParaRPr lang="pl-PL" dirty="0">
              <a:latin typeface="Bahnschrift" panose="020B0502040204020203" pitchFamily="34" charset="0"/>
            </a:endParaRPr>
          </a:p>
        </p:txBody>
      </p:sp>
      <p:pic>
        <p:nvPicPr>
          <p:cNvPr id="5" name="Obraz 4">
            <a:extLst>
              <a:ext uri="{FF2B5EF4-FFF2-40B4-BE49-F238E27FC236}">
                <a16:creationId xmlns:a16="http://schemas.microsoft.com/office/drawing/2014/main" id="{7E26E002-A01B-4C0C-BA1E-17FD47C4894D}"/>
              </a:ext>
            </a:extLst>
          </p:cNvPr>
          <p:cNvPicPr>
            <a:picLocks noChangeAspect="1"/>
          </p:cNvPicPr>
          <p:nvPr/>
        </p:nvPicPr>
        <p:blipFill rotWithShape="1">
          <a:blip r:embed="rId3"/>
          <a:srcRect l="2184" t="6770" r="2567" b="6437"/>
          <a:stretch/>
        </p:blipFill>
        <p:spPr>
          <a:xfrm>
            <a:off x="108282" y="1335505"/>
            <a:ext cx="11975437" cy="4325066"/>
          </a:xfrm>
          <a:prstGeom prst="rect">
            <a:avLst/>
          </a:prstGeom>
        </p:spPr>
      </p:pic>
    </p:spTree>
    <p:extLst>
      <p:ext uri="{BB962C8B-B14F-4D97-AF65-F5344CB8AC3E}">
        <p14:creationId xmlns:p14="http://schemas.microsoft.com/office/powerpoint/2010/main" val="1311134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#2 (kreacyjny): </a:t>
            </a:r>
            <a:r>
              <a:rPr lang="pl-PL" b="1" cap="small" dirty="0" err="1">
                <a:latin typeface="Bahnschrift" panose="020B0502040204020203" pitchFamily="34" charset="0"/>
              </a:rPr>
              <a:t>Dependency</a:t>
            </a:r>
            <a:r>
              <a:rPr lang="pl-PL" b="1" cap="small" dirty="0">
                <a:latin typeface="Bahnschrift" panose="020B0502040204020203" pitchFamily="34" charset="0"/>
              </a:rPr>
              <a:t> </a:t>
            </a:r>
            <a:r>
              <a:rPr lang="pl-PL" b="1" cap="small" dirty="0" err="1">
                <a:latin typeface="Bahnschrift" panose="020B0502040204020203" pitchFamily="34" charset="0"/>
              </a:rPr>
              <a:t>injection</a:t>
            </a:r>
            <a:endParaRPr lang="pl-PL" dirty="0">
              <a:latin typeface="Bahnschrift" panose="020B0502040204020203" pitchFamily="34" charset="0"/>
            </a:endParaRPr>
          </a:p>
        </p:txBody>
      </p:sp>
      <p:sp>
        <p:nvSpPr>
          <p:cNvPr id="4" name="Prostokąt 3">
            <a:extLst>
              <a:ext uri="{FF2B5EF4-FFF2-40B4-BE49-F238E27FC236}">
                <a16:creationId xmlns:a16="http://schemas.microsoft.com/office/drawing/2014/main" id="{FFB7BC19-8ACE-4A6D-8E95-150B88586298}"/>
              </a:ext>
            </a:extLst>
          </p:cNvPr>
          <p:cNvSpPr/>
          <p:nvPr/>
        </p:nvSpPr>
        <p:spPr>
          <a:xfrm>
            <a:off x="240632" y="1335505"/>
            <a:ext cx="11710736" cy="3416320"/>
          </a:xfrm>
          <a:prstGeom prst="rect">
            <a:avLst/>
          </a:prstGeom>
        </p:spPr>
        <p:txBody>
          <a:bodyPr wrap="square">
            <a:spAutoFit/>
          </a:bodyPr>
          <a:lstStyle/>
          <a:p>
            <a:pPr algn="just"/>
            <a:r>
              <a:rPr lang="pl-PL" sz="2400" dirty="0" err="1">
                <a:latin typeface="Bahnschrift" panose="020B0502040204020203" pitchFamily="34" charset="0"/>
              </a:rPr>
              <a:t>Dependency</a:t>
            </a:r>
            <a:r>
              <a:rPr lang="pl-PL" sz="2400" dirty="0">
                <a:latin typeface="Bahnschrift" panose="020B0502040204020203" pitchFamily="34" charset="0"/>
              </a:rPr>
              <a:t> </a:t>
            </a:r>
            <a:r>
              <a:rPr lang="pl-PL" sz="2400" dirty="0" err="1">
                <a:latin typeface="Bahnschrift" panose="020B0502040204020203" pitchFamily="34" charset="0"/>
              </a:rPr>
              <a:t>Injection</a:t>
            </a:r>
            <a:r>
              <a:rPr lang="pl-PL" sz="2400" dirty="0">
                <a:latin typeface="Bahnschrift" panose="020B0502040204020203" pitchFamily="34" charset="0"/>
              </a:rPr>
              <a:t> (Wstrzykiwanie zależności) – wzorzec projektowy i wzorzec architektury oprogramowania zastosowany w projekcie w celu usunięcia bezpośrednich zależności pomiędzy komponentami na rzecz architektury typu plug-in. Polegać on będzie na przekazywaniu utworzonych instancji obiektów udostępniających swoje metody i właściwości obiektom, które z nich korzystają (np. jako parametry konstruktora). Wzorzec ten stanowi alternatywę do podejścia, gdzie obiekty tworzą instancję obiektów, z których korzystają np. we własnym konstruktorze. Dzięki takiemu podejściu kod tworzonej aplikacji opartej na </a:t>
            </a:r>
            <a:r>
              <a:rPr lang="pl-PL" sz="2400" dirty="0" err="1">
                <a:latin typeface="Bahnschrift" panose="020B0502040204020203" pitchFamily="34" charset="0"/>
              </a:rPr>
              <a:t>Entitiy</a:t>
            </a:r>
            <a:r>
              <a:rPr lang="pl-PL" sz="2400" dirty="0">
                <a:latin typeface="Bahnschrift" panose="020B0502040204020203" pitchFamily="34" charset="0"/>
              </a:rPr>
              <a:t> Framework będzie prostszy, bardziej zrozumiały i łatwiejszy do testowania. </a:t>
            </a:r>
          </a:p>
        </p:txBody>
      </p:sp>
    </p:spTree>
    <p:extLst>
      <p:ext uri="{BB962C8B-B14F-4D97-AF65-F5344CB8AC3E}">
        <p14:creationId xmlns:p14="http://schemas.microsoft.com/office/powerpoint/2010/main" val="343645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939291"/>
          </a:xfrm>
        </p:spPr>
        <p:txBody>
          <a:bodyPr/>
          <a:lstStyle/>
          <a:p>
            <a:r>
              <a:rPr lang="pl-PL" b="1" cap="small" dirty="0">
                <a:latin typeface="Bahnschrift" panose="020B0502040204020203" pitchFamily="34" charset="0"/>
              </a:rPr>
              <a:t>Wzorzec #3 (kreacyjny): </a:t>
            </a:r>
            <a:r>
              <a:rPr lang="pl-PL" b="1" cap="small" dirty="0" err="1">
                <a:latin typeface="Bahnschrift" panose="020B0502040204020203" pitchFamily="34" charset="0"/>
              </a:rPr>
              <a:t>Factory</a:t>
            </a:r>
            <a:endParaRPr lang="pl-PL" dirty="0">
              <a:latin typeface="Bahnschrift" panose="020B0502040204020203" pitchFamily="34" charset="0"/>
            </a:endParaRPr>
          </a:p>
        </p:txBody>
      </p:sp>
      <p:sp>
        <p:nvSpPr>
          <p:cNvPr id="5" name="Prostokąt 4">
            <a:extLst>
              <a:ext uri="{FF2B5EF4-FFF2-40B4-BE49-F238E27FC236}">
                <a16:creationId xmlns:a16="http://schemas.microsoft.com/office/drawing/2014/main" id="{E3FB34D0-A8BA-4600-AC41-5D24E655E3F7}"/>
              </a:ext>
            </a:extLst>
          </p:cNvPr>
          <p:cNvSpPr/>
          <p:nvPr/>
        </p:nvSpPr>
        <p:spPr>
          <a:xfrm>
            <a:off x="6966857" y="949234"/>
            <a:ext cx="4984511" cy="3477875"/>
          </a:xfrm>
          <a:prstGeom prst="rect">
            <a:avLst/>
          </a:prstGeom>
        </p:spPr>
        <p:txBody>
          <a:bodyPr wrap="square">
            <a:spAutoFit/>
          </a:bodyPr>
          <a:lstStyle/>
          <a:p>
            <a:pPr algn="just"/>
            <a:r>
              <a:rPr lang="pl-PL" sz="2000" dirty="0">
                <a:latin typeface="Bahnschrift" panose="020B0502040204020203" pitchFamily="34" charset="0"/>
              </a:rPr>
              <a:t>Niektóre z poleceń narzędzia EF </a:t>
            </a:r>
            <a:r>
              <a:rPr lang="pl-PL" sz="2000" dirty="0" err="1">
                <a:latin typeface="Bahnschrift" panose="020B0502040204020203" pitchFamily="34" charset="0"/>
              </a:rPr>
              <a:t>Core</a:t>
            </a:r>
            <a:r>
              <a:rPr lang="pl-PL" sz="2000" dirty="0">
                <a:latin typeface="Bahnschrift" panose="020B0502040204020203" pitchFamily="34" charset="0"/>
              </a:rPr>
              <a:t> Tools (na przykład polecenia migracji) wymagają utworzenia pochodnej instancji </a:t>
            </a:r>
            <a:r>
              <a:rPr lang="pl-PL" sz="2000" dirty="0" err="1">
                <a:latin typeface="Bahnschrift" panose="020B0502040204020203" pitchFamily="34" charset="0"/>
              </a:rPr>
              <a:t>DbContext</a:t>
            </a:r>
            <a:r>
              <a:rPr lang="pl-PL" sz="2000" dirty="0">
                <a:latin typeface="Bahnschrift" panose="020B0502040204020203" pitchFamily="34" charset="0"/>
              </a:rPr>
              <a:t> w czasie projektowania w celu zebrania szczegółowych informacji o typach encji aplikacji i sposobie ich mapowania do schematu bazy danych. Pożądane jest, aby utworzony w ten sposób </a:t>
            </a:r>
            <a:r>
              <a:rPr lang="pl-PL" sz="2000" dirty="0" err="1">
                <a:latin typeface="Bahnschrift" panose="020B0502040204020203" pitchFamily="34" charset="0"/>
              </a:rPr>
              <a:t>DbContext</a:t>
            </a:r>
            <a:r>
              <a:rPr lang="pl-PL" sz="2000" dirty="0">
                <a:latin typeface="Bahnschrift" panose="020B0502040204020203" pitchFamily="34" charset="0"/>
              </a:rPr>
              <a:t> był skonfigurowany w podobny sposób, w jaki byłby skonfigurowany w czasie wykonywania (klasa </a:t>
            </a:r>
            <a:r>
              <a:rPr lang="pl-PL" sz="2000" dirty="0" err="1">
                <a:latin typeface="Bahnschrift" panose="020B0502040204020203" pitchFamily="34" charset="0"/>
              </a:rPr>
              <a:t>DataContext</a:t>
            </a:r>
            <a:r>
              <a:rPr lang="pl-PL" sz="2000" dirty="0">
                <a:latin typeface="Bahnschrift" panose="020B0502040204020203" pitchFamily="34" charset="0"/>
              </a:rPr>
              <a:t>).</a:t>
            </a:r>
          </a:p>
        </p:txBody>
      </p:sp>
      <p:sp>
        <p:nvSpPr>
          <p:cNvPr id="7" name="Prostokąt 6">
            <a:extLst>
              <a:ext uri="{FF2B5EF4-FFF2-40B4-BE49-F238E27FC236}">
                <a16:creationId xmlns:a16="http://schemas.microsoft.com/office/drawing/2014/main" id="{F7DB99D8-9FB8-4BFA-A41F-6EF7CE6DFDEA}"/>
              </a:ext>
            </a:extLst>
          </p:cNvPr>
          <p:cNvSpPr/>
          <p:nvPr/>
        </p:nvSpPr>
        <p:spPr>
          <a:xfrm>
            <a:off x="6992427" y="4500599"/>
            <a:ext cx="4984512" cy="2246769"/>
          </a:xfrm>
          <a:prstGeom prst="rect">
            <a:avLst/>
          </a:prstGeom>
        </p:spPr>
        <p:txBody>
          <a:bodyPr wrap="square">
            <a:spAutoFit/>
          </a:bodyPr>
          <a:lstStyle/>
          <a:p>
            <a:pPr algn="just"/>
            <a:r>
              <a:rPr lang="pl-PL" sz="2000" dirty="0">
                <a:latin typeface="Bahnschrift" panose="020B0502040204020203" pitchFamily="34" charset="0"/>
              </a:rPr>
              <a:t>Narzędzie EF </a:t>
            </a:r>
            <a:r>
              <a:rPr lang="pl-PL" sz="2000" dirty="0" err="1">
                <a:latin typeface="Bahnschrift" panose="020B0502040204020203" pitchFamily="34" charset="0"/>
              </a:rPr>
              <a:t>Core</a:t>
            </a:r>
            <a:r>
              <a:rPr lang="pl-PL" sz="2000" dirty="0">
                <a:latin typeface="Bahnschrift" panose="020B0502040204020203" pitchFamily="34" charset="0"/>
              </a:rPr>
              <a:t> Tools można poinformować o sposobie tworzenia usługi </a:t>
            </a:r>
            <a:r>
              <a:rPr lang="pl-PL" sz="2000" dirty="0" err="1">
                <a:latin typeface="Bahnschrift" panose="020B0502040204020203" pitchFamily="34" charset="0"/>
              </a:rPr>
              <a:t>DbContext</a:t>
            </a:r>
            <a:r>
              <a:rPr lang="pl-PL" sz="2000" dirty="0">
                <a:latin typeface="Bahnschrift" panose="020B0502040204020203" pitchFamily="34" charset="0"/>
              </a:rPr>
              <a:t> implementując interfejs </a:t>
            </a:r>
            <a:r>
              <a:rPr lang="pl-PL" sz="2000" dirty="0" err="1">
                <a:latin typeface="Bahnschrift" panose="020B0502040204020203" pitchFamily="34" charset="0"/>
              </a:rPr>
              <a:t>IDesignTimeDbContextFactory</a:t>
            </a:r>
            <a:r>
              <a:rPr lang="pl-PL" sz="2000" dirty="0">
                <a:latin typeface="Bahnschrift" panose="020B0502040204020203" pitchFamily="34" charset="0"/>
              </a:rPr>
              <a:t>&lt;</a:t>
            </a:r>
            <a:r>
              <a:rPr lang="pl-PL" sz="2000" dirty="0" err="1">
                <a:latin typeface="Bahnschrift" panose="020B0502040204020203" pitchFamily="34" charset="0"/>
              </a:rPr>
              <a:t>TContext</a:t>
            </a:r>
            <a:r>
              <a:rPr lang="pl-PL" sz="2000" dirty="0">
                <a:latin typeface="Bahnschrift" panose="020B0502040204020203" pitchFamily="34" charset="0"/>
              </a:rPr>
              <a:t>&gt;. Wzorze </a:t>
            </a:r>
            <a:r>
              <a:rPr lang="pl-PL" sz="2000" dirty="0" err="1">
                <a:latin typeface="Bahnschrift" panose="020B0502040204020203" pitchFamily="34" charset="0"/>
              </a:rPr>
              <a:t>Factory</a:t>
            </a:r>
            <a:r>
              <a:rPr lang="pl-PL" sz="2000" dirty="0">
                <a:latin typeface="Bahnschrift" panose="020B0502040204020203" pitchFamily="34" charset="0"/>
              </a:rPr>
              <a:t> (Fabryki) użyty zostanie w celu realizacji połączenia z bazą podczas tworzenia migracji.</a:t>
            </a:r>
          </a:p>
        </p:txBody>
      </p:sp>
      <p:pic>
        <p:nvPicPr>
          <p:cNvPr id="11" name="Obraz 10">
            <a:extLst>
              <a:ext uri="{FF2B5EF4-FFF2-40B4-BE49-F238E27FC236}">
                <a16:creationId xmlns:a16="http://schemas.microsoft.com/office/drawing/2014/main" id="{A09327BD-7695-4DCA-AEBC-F3E04B95C254}"/>
              </a:ext>
            </a:extLst>
          </p:cNvPr>
          <p:cNvPicPr>
            <a:picLocks noChangeAspect="1"/>
          </p:cNvPicPr>
          <p:nvPr/>
        </p:nvPicPr>
        <p:blipFill rotWithShape="1">
          <a:blip r:embed="rId3"/>
          <a:srcRect l="3398" t="4084" r="3928" b="4046"/>
          <a:stretch/>
        </p:blipFill>
        <p:spPr>
          <a:xfrm>
            <a:off x="240632" y="1028040"/>
            <a:ext cx="6551499" cy="5719328"/>
          </a:xfrm>
          <a:prstGeom prst="rect">
            <a:avLst/>
          </a:prstGeom>
        </p:spPr>
      </p:pic>
    </p:spTree>
    <p:extLst>
      <p:ext uri="{BB962C8B-B14F-4D97-AF65-F5344CB8AC3E}">
        <p14:creationId xmlns:p14="http://schemas.microsoft.com/office/powerpoint/2010/main" val="326406622"/>
      </p:ext>
    </p:extLst>
  </p:cSld>
  <p:clrMapOvr>
    <a:masterClrMapping/>
  </p:clrMapOvr>
</p:sld>
</file>

<file path=ppt/theme/theme1.xml><?xml version="1.0" encoding="utf-8"?>
<a:theme xmlns:a="http://schemas.openxmlformats.org/drawingml/2006/main" name="HDOfficeLightV0">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TotalTime>
  <Words>1319</Words>
  <Application>Microsoft Office PowerPoint</Application>
  <PresentationFormat>Panoramiczny</PresentationFormat>
  <Paragraphs>99</Paragraphs>
  <Slides>26</Slides>
  <Notes>26</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26</vt:i4>
      </vt:variant>
    </vt:vector>
  </HeadingPairs>
  <TitlesOfParts>
    <vt:vector size="33" baseType="lpstr">
      <vt:lpstr>Arial</vt:lpstr>
      <vt:lpstr>Bahnschrift</vt:lpstr>
      <vt:lpstr>Calibri</vt:lpstr>
      <vt:lpstr>Calibri Light</vt:lpstr>
      <vt:lpstr>Wingdings</vt:lpstr>
      <vt:lpstr>Wingdings 2</vt:lpstr>
      <vt:lpstr>HDOfficeLightV0</vt:lpstr>
      <vt:lpstr>MusicPlayer</vt:lpstr>
      <vt:lpstr>Opis projektu</vt:lpstr>
      <vt:lpstr>Wykorzystane technologie</vt:lpstr>
      <vt:lpstr>Legenda oznaczeń na diagramach</vt:lpstr>
      <vt:lpstr>Zależności stworzonych bibliotek w projekcie</vt:lpstr>
      <vt:lpstr>Wzorzec #1 (kreacyjny): Singleton</vt:lpstr>
      <vt:lpstr>Wzorzec #2 (kreacyjny): Dependency injection</vt:lpstr>
      <vt:lpstr>Wzorzec #2 (kreacyjny): Dependency injection</vt:lpstr>
      <vt:lpstr>Wzorzec #3 (kreacyjny): Factory</vt:lpstr>
      <vt:lpstr>Wzorzec #4 (strukturalny): Extension Object</vt:lpstr>
      <vt:lpstr>Wzorzec #5 (strukturalny):  Repository</vt:lpstr>
      <vt:lpstr>Wzorzec #5 (strukturalny): Repository</vt:lpstr>
      <vt:lpstr>Wzorzec #6 (strukturalny): Private class data</vt:lpstr>
      <vt:lpstr>Wzorzec #7 (czynnościowy): Null Object</vt:lpstr>
      <vt:lpstr>Wzorzec #8 (czynnościowy): CQRS</vt:lpstr>
      <vt:lpstr>Wzorzec #8 (czynnościowy): CQRS</vt:lpstr>
      <vt:lpstr>Wzorzec #9: Unit of Work</vt:lpstr>
      <vt:lpstr>Wzorzec #9: Unit of Work</vt:lpstr>
      <vt:lpstr>Wzorzec #10 (architekturalny): MVP - struktura</vt:lpstr>
      <vt:lpstr>Wzorzec # 10 (architekturalny): MVP - Modele</vt:lpstr>
      <vt:lpstr>Wzorzec # 10 (architekturalny): MVP – Przykładowy prezenter Albumu</vt:lpstr>
      <vt:lpstr>Wzorzec #10 (architekturalny): MVP</vt:lpstr>
      <vt:lpstr>Diagram klas: MusicPlayer.Core</vt:lpstr>
      <vt:lpstr>Diagram klas: MusicPlayer.Data</vt:lpstr>
      <vt:lpstr>Diagram klas: MusicPlayer.UWP cześć 1</vt:lpstr>
      <vt:lpstr>Diagram klas:  MusicPlayer.UWP cześć 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MusicPlayer</dc:title>
  <dc:creator>Andrzej Bajguz</dc:creator>
  <cp:lastModifiedBy>AB</cp:lastModifiedBy>
  <cp:revision>162</cp:revision>
  <dcterms:created xsi:type="dcterms:W3CDTF">2018-12-14T10:28:21Z</dcterms:created>
  <dcterms:modified xsi:type="dcterms:W3CDTF">2018-12-17T19:26:49Z</dcterms:modified>
</cp:coreProperties>
</file>