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5" r:id="rId3"/>
    <p:sldId id="316" r:id="rId4"/>
    <p:sldId id="317" r:id="rId5"/>
    <p:sldId id="318" r:id="rId6"/>
    <p:sldId id="319" r:id="rId7"/>
    <p:sldId id="320" r:id="rId8"/>
    <p:sldId id="321" r:id="rId9"/>
    <p:sldId id="322" r:id="rId10"/>
    <p:sldId id="323" r:id="rId11"/>
    <p:sldId id="324" r:id="rId12"/>
    <p:sldId id="325" r:id="rId13"/>
    <p:sldId id="326" r:id="rId14"/>
    <p:sldId id="329" r:id="rId15"/>
    <p:sldId id="338" r:id="rId16"/>
    <p:sldId id="330" r:id="rId17"/>
    <p:sldId id="339" r:id="rId18"/>
    <p:sldId id="340" r:id="rId19"/>
    <p:sldId id="341" r:id="rId20"/>
    <p:sldId id="342" r:id="rId21"/>
    <p:sldId id="455" r:id="rId22"/>
    <p:sldId id="456" r:id="rId23"/>
    <p:sldId id="447" r:id="rId24"/>
    <p:sldId id="448" r:id="rId25"/>
    <p:sldId id="449" r:id="rId26"/>
    <p:sldId id="450" r:id="rId27"/>
    <p:sldId id="451" r:id="rId28"/>
    <p:sldId id="452" r:id="rId29"/>
    <p:sldId id="453" r:id="rId30"/>
    <p:sldId id="454" r:id="rId31"/>
    <p:sldId id="343" r:id="rId32"/>
    <p:sldId id="349" r:id="rId33"/>
    <p:sldId id="350" r:id="rId34"/>
    <p:sldId id="351" r:id="rId35"/>
    <p:sldId id="352" r:id="rId36"/>
    <p:sldId id="353" r:id="rId37"/>
    <p:sldId id="457" r:id="rId38"/>
    <p:sldId id="458" r:id="rId39"/>
    <p:sldId id="459" r:id="rId40"/>
    <p:sldId id="460" r:id="rId41"/>
    <p:sldId id="461" r:id="rId42"/>
    <p:sldId id="354" r:id="rId43"/>
    <p:sldId id="327" r:id="rId44"/>
    <p:sldId id="328" r:id="rId45"/>
    <p:sldId id="358" r:id="rId46"/>
    <p:sldId id="462" r:id="rId47"/>
    <p:sldId id="463" r:id="rId48"/>
    <p:sldId id="464" r:id="rId49"/>
    <p:sldId id="465" r:id="rId50"/>
    <p:sldId id="466" r:id="rId51"/>
    <p:sldId id="361" r:id="rId52"/>
    <p:sldId id="474" r:id="rId53"/>
    <p:sldId id="370" r:id="rId54"/>
    <p:sldId id="473" r:id="rId55"/>
    <p:sldId id="372" r:id="rId56"/>
    <p:sldId id="374" r:id="rId57"/>
    <p:sldId id="375" r:id="rId58"/>
    <p:sldId id="376" r:id="rId59"/>
    <p:sldId id="467" r:id="rId60"/>
    <p:sldId id="468" r:id="rId61"/>
    <p:sldId id="469" r:id="rId62"/>
    <p:sldId id="470" r:id="rId63"/>
    <p:sldId id="471" r:id="rId64"/>
    <p:sldId id="472" r:id="rId65"/>
    <p:sldId id="333" r:id="rId66"/>
    <p:sldId id="337" r:id="rId67"/>
    <p:sldId id="331" r:id="rId68"/>
    <p:sldId id="334" r:id="rId69"/>
    <p:sldId id="332" r:id="rId70"/>
    <p:sldId id="335" r:id="rId71"/>
    <p:sldId id="336" r:id="rId72"/>
    <p:sldId id="388" r:id="rId73"/>
    <p:sldId id="389" r:id="rId74"/>
    <p:sldId id="390" r:id="rId75"/>
    <p:sldId id="391" r:id="rId76"/>
    <p:sldId id="392" r:id="rId77"/>
    <p:sldId id="393" r:id="rId78"/>
    <p:sldId id="395" r:id="rId79"/>
    <p:sldId id="397" r:id="rId80"/>
    <p:sldId id="399" r:id="rId81"/>
    <p:sldId id="400" r:id="rId82"/>
    <p:sldId id="401" r:id="rId83"/>
    <p:sldId id="410" r:id="rId84"/>
    <p:sldId id="417" r:id="rId85"/>
    <p:sldId id="418" r:id="rId86"/>
    <p:sldId id="419" r:id="rId87"/>
    <p:sldId id="420" r:id="rId88"/>
    <p:sldId id="421" r:id="rId89"/>
    <p:sldId id="422" r:id="rId90"/>
    <p:sldId id="423" r:id="rId91"/>
    <p:sldId id="424" r:id="rId92"/>
    <p:sldId id="425" r:id="rId93"/>
    <p:sldId id="426" r:id="rId94"/>
    <p:sldId id="427" r:id="rId95"/>
    <p:sldId id="428" r:id="rId96"/>
    <p:sldId id="429" r:id="rId97"/>
    <p:sldId id="435" r:id="rId98"/>
    <p:sldId id="436" r:id="rId99"/>
    <p:sldId id="437" r:id="rId100"/>
    <p:sldId id="439" r:id="rId101"/>
    <p:sldId id="440" r:id="rId102"/>
    <p:sldId id="441" r:id="rId103"/>
    <p:sldId id="442" r:id="rId104"/>
    <p:sldId id="443" r:id="rId105"/>
    <p:sldId id="444" r:id="rId106"/>
    <p:sldId id="445" r:id="rId107"/>
    <p:sldId id="446" r:id="rId108"/>
  </p:sldIdLst>
  <p:sldSz cx="9144000" cy="6858000" type="screen4x3"/>
  <p:notesSz cx="6858000" cy="9144000"/>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0.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00113" y="188913"/>
            <a:ext cx="7488237" cy="606425"/>
          </a:xfrm>
        </p:spPr>
        <p:txBody>
          <a:bodyPr/>
          <a:lstStyle>
            <a:lvl1pPr>
              <a:defRPr>
                <a:latin typeface="Calibri" pitchFamily="34" charset="0"/>
              </a:defRPr>
            </a:lvl1pPr>
          </a:lstStyle>
          <a:p>
            <a:r>
              <a:rPr lang="pl-PL"/>
              <a:t>Kliknij, aby edytować styl wzorca tytułu</a:t>
            </a:r>
          </a:p>
        </p:txBody>
      </p:sp>
      <p:sp>
        <p:nvSpPr>
          <p:cNvPr id="5123" name="Rectangle 3"/>
          <p:cNvSpPr>
            <a:spLocks noGrp="1" noChangeArrowheads="1"/>
          </p:cNvSpPr>
          <p:nvPr>
            <p:ph type="subTitle" idx="1"/>
          </p:nvPr>
        </p:nvSpPr>
        <p:spPr>
          <a:xfrm>
            <a:off x="1331913" y="3068638"/>
            <a:ext cx="6400800" cy="1225550"/>
          </a:xfrm>
        </p:spPr>
        <p:txBody>
          <a:bodyPr/>
          <a:lstStyle>
            <a:lvl1pPr algn="ctr">
              <a:defRPr sz="3200">
                <a:latin typeface="Calibri" pitchFamily="34" charset="0"/>
              </a:defRPr>
            </a:lvl1pPr>
          </a:lstStyle>
          <a:p>
            <a:r>
              <a:rPr lang="pl-PL"/>
              <a:t>Kliknij, aby edytować styl wzorca podtytułu</a:t>
            </a:r>
          </a:p>
        </p:txBody>
      </p:sp>
      <p:sp>
        <p:nvSpPr>
          <p:cNvPr id="5129" name="Line 9"/>
          <p:cNvSpPr>
            <a:spLocks noChangeShapeType="1"/>
          </p:cNvSpPr>
          <p:nvPr userDrawn="1"/>
        </p:nvSpPr>
        <p:spPr bwMode="auto">
          <a:xfrm>
            <a:off x="0" y="6597650"/>
            <a:ext cx="9144000" cy="0"/>
          </a:xfrm>
          <a:prstGeom prst="line">
            <a:avLst/>
          </a:prstGeom>
          <a:noFill/>
          <a:ln w="3175">
            <a:solidFill>
              <a:srgbClr val="C0C0C0"/>
            </a:solidFill>
            <a:round/>
            <a:headEnd/>
            <a:tailEnd/>
          </a:ln>
          <a:effectLst/>
        </p:spPr>
        <p:txBody>
          <a:bodyPr/>
          <a:lstStyle/>
          <a:p>
            <a:endParaRPr lang="pl-PL">
              <a:latin typeface="Calibri" pitchFamily="34" charset="0"/>
            </a:endParaRPr>
          </a:p>
        </p:txBody>
      </p:sp>
      <p:sp>
        <p:nvSpPr>
          <p:cNvPr id="5132" name="Line 12"/>
          <p:cNvSpPr>
            <a:spLocks noChangeShapeType="1"/>
          </p:cNvSpPr>
          <p:nvPr userDrawn="1"/>
        </p:nvSpPr>
        <p:spPr bwMode="auto">
          <a:xfrm>
            <a:off x="0" y="981075"/>
            <a:ext cx="9144000" cy="0"/>
          </a:xfrm>
          <a:prstGeom prst="line">
            <a:avLst/>
          </a:prstGeom>
          <a:noFill/>
          <a:ln w="3175">
            <a:solidFill>
              <a:srgbClr val="C0C0C0"/>
            </a:solidFill>
            <a:round/>
            <a:headEnd/>
            <a:tailEnd/>
          </a:ln>
          <a:effectLst/>
        </p:spPr>
        <p:txBody>
          <a:bodyPr/>
          <a:lstStyle/>
          <a:p>
            <a:endParaRPr lang="pl-PL">
              <a:latin typeface="Calibri" pitchFamily="34" charset="0"/>
            </a:endParaRPr>
          </a:p>
        </p:txBody>
      </p:sp>
      <p:pic>
        <p:nvPicPr>
          <p:cNvPr id="5133" name="Picture 13" descr="logoAGH_bw"/>
          <p:cNvPicPr>
            <a:picLocks noChangeAspect="1" noChangeArrowheads="1"/>
          </p:cNvPicPr>
          <p:nvPr userDrawn="1"/>
        </p:nvPicPr>
        <p:blipFill>
          <a:blip r:embed="rId2" cstate="print"/>
          <a:srcRect/>
          <a:stretch>
            <a:fillRect/>
          </a:stretch>
        </p:blipFill>
        <p:spPr bwMode="auto">
          <a:xfrm>
            <a:off x="107950" y="115888"/>
            <a:ext cx="368300" cy="720725"/>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atin typeface="Calibri" pitchFamily="34" charset="0"/>
              </a:defRPr>
            </a:lvl1pPr>
          </a:lstStyle>
          <a:p>
            <a:r>
              <a:rPr lang="pl-PL"/>
              <a:t>Kliknij, aby edytować styl</a:t>
            </a:r>
          </a:p>
        </p:txBody>
      </p:sp>
      <p:sp>
        <p:nvSpPr>
          <p:cNvPr id="3" name="Symbol zastępczy zawartości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stopki 3"/>
          <p:cNvSpPr>
            <a:spLocks noGrp="1"/>
          </p:cNvSpPr>
          <p:nvPr>
            <p:ph type="ftr" sz="quarter" idx="10"/>
          </p:nvPr>
        </p:nvSpPr>
        <p:spPr/>
        <p:txBody>
          <a:bodyPr/>
          <a:lstStyle>
            <a:lvl1pPr>
              <a:defRPr>
                <a:latin typeface="Calibri" pitchFamily="34" charset="0"/>
              </a:defRPr>
            </a:lvl1pPr>
          </a:lstStyle>
          <a:p>
            <a:r>
              <a:rPr lang="pl-PL"/>
              <a:t>KISIM, WIMiIP, AGH</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188913"/>
            <a:ext cx="7488237" cy="5762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l-PL"/>
              <a:t>Kliknij, aby edytować styl wzorca tytułu</a:t>
            </a:r>
          </a:p>
        </p:txBody>
      </p:sp>
      <p:sp>
        <p:nvSpPr>
          <p:cNvPr id="1027" name="Rectangle 3"/>
          <p:cNvSpPr>
            <a:spLocks noGrp="1" noChangeArrowheads="1"/>
          </p:cNvSpPr>
          <p:nvPr>
            <p:ph type="body" idx="1"/>
          </p:nvPr>
        </p:nvSpPr>
        <p:spPr bwMode="auto">
          <a:xfrm>
            <a:off x="468313" y="1268413"/>
            <a:ext cx="8229600" cy="5113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1029" name="Rectangle 5"/>
          <p:cNvSpPr>
            <a:spLocks noGrp="1" noChangeArrowheads="1"/>
          </p:cNvSpPr>
          <p:nvPr>
            <p:ph type="ftr" sz="quarter" idx="3"/>
          </p:nvPr>
        </p:nvSpPr>
        <p:spPr bwMode="auto">
          <a:xfrm>
            <a:off x="0" y="6661150"/>
            <a:ext cx="2895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latin typeface="Calibri" pitchFamily="34" charset="0"/>
              </a:defRPr>
            </a:lvl1pPr>
          </a:lstStyle>
          <a:p>
            <a:r>
              <a:rPr lang="pl-PL"/>
              <a:t>KISIM, WIMiIP, AGH</a:t>
            </a:r>
          </a:p>
        </p:txBody>
      </p:sp>
      <p:sp>
        <p:nvSpPr>
          <p:cNvPr id="1034" name="Line 10"/>
          <p:cNvSpPr>
            <a:spLocks noChangeShapeType="1"/>
          </p:cNvSpPr>
          <p:nvPr userDrawn="1"/>
        </p:nvSpPr>
        <p:spPr bwMode="auto">
          <a:xfrm>
            <a:off x="0" y="981075"/>
            <a:ext cx="9144000" cy="0"/>
          </a:xfrm>
          <a:prstGeom prst="line">
            <a:avLst/>
          </a:prstGeom>
          <a:noFill/>
          <a:ln w="3175">
            <a:solidFill>
              <a:srgbClr val="C0C0C0"/>
            </a:solidFill>
            <a:round/>
            <a:headEnd/>
            <a:tailEnd/>
          </a:ln>
          <a:effectLst/>
        </p:spPr>
        <p:txBody>
          <a:bodyPr/>
          <a:lstStyle/>
          <a:p>
            <a:endParaRPr lang="pl-PL">
              <a:latin typeface="Calibri" pitchFamily="34" charset="0"/>
            </a:endParaRPr>
          </a:p>
        </p:txBody>
      </p:sp>
      <p:pic>
        <p:nvPicPr>
          <p:cNvPr id="1035" name="Picture 11" descr="logoAGH_bw"/>
          <p:cNvPicPr>
            <a:picLocks noChangeAspect="1" noChangeArrowheads="1"/>
          </p:cNvPicPr>
          <p:nvPr userDrawn="1"/>
        </p:nvPicPr>
        <p:blipFill>
          <a:blip r:embed="rId4" cstate="print"/>
          <a:srcRect/>
          <a:stretch>
            <a:fillRect/>
          </a:stretch>
        </p:blipFill>
        <p:spPr bwMode="auto">
          <a:xfrm>
            <a:off x="107950" y="115888"/>
            <a:ext cx="368300" cy="720725"/>
          </a:xfrm>
          <a:prstGeom prst="rect">
            <a:avLst/>
          </a:prstGeom>
          <a:noFill/>
        </p:spPr>
      </p:pic>
      <p:sp>
        <p:nvSpPr>
          <p:cNvPr id="1036" name="Line 12"/>
          <p:cNvSpPr>
            <a:spLocks noChangeShapeType="1"/>
          </p:cNvSpPr>
          <p:nvPr userDrawn="1"/>
        </p:nvSpPr>
        <p:spPr bwMode="auto">
          <a:xfrm>
            <a:off x="0" y="6597650"/>
            <a:ext cx="9144000" cy="0"/>
          </a:xfrm>
          <a:prstGeom prst="line">
            <a:avLst/>
          </a:prstGeom>
          <a:noFill/>
          <a:ln w="3175">
            <a:solidFill>
              <a:srgbClr val="C0C0C0"/>
            </a:solidFill>
            <a:round/>
            <a:headEnd/>
            <a:tailEnd/>
          </a:ln>
          <a:effectLst/>
        </p:spPr>
        <p:txBody>
          <a:bodyPr/>
          <a:lstStyle/>
          <a:p>
            <a:endParaRPr lang="pl-PL">
              <a:latin typeface="Calibri" pitchFamily="34" charset="0"/>
            </a:endParaRPr>
          </a:p>
        </p:txBody>
      </p:sp>
      <p:sp>
        <p:nvSpPr>
          <p:cNvPr id="1038" name="Rectangle 14"/>
          <p:cNvSpPr>
            <a:spLocks noChangeArrowheads="1"/>
          </p:cNvSpPr>
          <p:nvPr/>
        </p:nvSpPr>
        <p:spPr bwMode="auto">
          <a:xfrm>
            <a:off x="8675688" y="6597650"/>
            <a:ext cx="468312" cy="260350"/>
          </a:xfrm>
          <a:prstGeom prst="rect">
            <a:avLst/>
          </a:prstGeom>
          <a:noFill/>
          <a:ln w="9525">
            <a:noFill/>
            <a:miter lim="800000"/>
            <a:headEnd/>
            <a:tailEnd/>
          </a:ln>
          <a:effectLst/>
        </p:spPr>
        <p:txBody>
          <a:bodyPr anchor="b"/>
          <a:lstStyle/>
          <a:p>
            <a:pPr algn="r"/>
            <a:fld id="{1FDDC88B-35EB-4085-A989-04348AD8037C}" type="slidenum">
              <a:rPr lang="pl-PL" sz="1000">
                <a:latin typeface="Calibri" pitchFamily="34" charset="0"/>
              </a:rPr>
              <a:pPr algn="r"/>
              <a:t>‹#›</a:t>
            </a:fld>
            <a:endParaRPr lang="pl-PL" sz="100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ctr" rtl="0" fontAlgn="base">
        <a:spcBef>
          <a:spcPct val="0"/>
        </a:spcBef>
        <a:spcAft>
          <a:spcPct val="0"/>
        </a:spcAft>
        <a:defRPr sz="2800">
          <a:solidFill>
            <a:schemeClr val="tx1"/>
          </a:solidFill>
          <a:latin typeface="Calibri" pitchFamily="34" charset="0"/>
          <a:ea typeface="+mj-ea"/>
          <a:cs typeface="+mj-cs"/>
        </a:defRPr>
      </a:lvl1pPr>
      <a:lvl2pPr algn="ctr" rtl="0" fontAlgn="base">
        <a:spcBef>
          <a:spcPct val="0"/>
        </a:spcBef>
        <a:spcAft>
          <a:spcPct val="0"/>
        </a:spcAft>
        <a:defRPr sz="2800">
          <a:solidFill>
            <a:schemeClr val="tx1"/>
          </a:solidFill>
          <a:latin typeface="Georgia" pitchFamily="18" charset="0"/>
        </a:defRPr>
      </a:lvl2pPr>
      <a:lvl3pPr algn="ctr" rtl="0" fontAlgn="base">
        <a:spcBef>
          <a:spcPct val="0"/>
        </a:spcBef>
        <a:spcAft>
          <a:spcPct val="0"/>
        </a:spcAft>
        <a:defRPr sz="2800">
          <a:solidFill>
            <a:schemeClr val="tx1"/>
          </a:solidFill>
          <a:latin typeface="Georgia" pitchFamily="18" charset="0"/>
        </a:defRPr>
      </a:lvl3pPr>
      <a:lvl4pPr algn="ctr" rtl="0" fontAlgn="base">
        <a:spcBef>
          <a:spcPct val="0"/>
        </a:spcBef>
        <a:spcAft>
          <a:spcPct val="0"/>
        </a:spcAft>
        <a:defRPr sz="2800">
          <a:solidFill>
            <a:schemeClr val="tx1"/>
          </a:solidFill>
          <a:latin typeface="Georgia" pitchFamily="18" charset="0"/>
        </a:defRPr>
      </a:lvl4pPr>
      <a:lvl5pPr algn="ctr" rtl="0" fontAlgn="base">
        <a:spcBef>
          <a:spcPct val="0"/>
        </a:spcBef>
        <a:spcAft>
          <a:spcPct val="0"/>
        </a:spcAft>
        <a:defRPr sz="2800">
          <a:solidFill>
            <a:schemeClr val="tx1"/>
          </a:solidFill>
          <a:latin typeface="Georgia" pitchFamily="18" charset="0"/>
        </a:defRPr>
      </a:lvl5pPr>
      <a:lvl6pPr marL="457200" algn="ctr" rtl="0" fontAlgn="base">
        <a:spcBef>
          <a:spcPct val="0"/>
        </a:spcBef>
        <a:spcAft>
          <a:spcPct val="0"/>
        </a:spcAft>
        <a:defRPr sz="2800">
          <a:solidFill>
            <a:schemeClr val="tx1"/>
          </a:solidFill>
          <a:latin typeface="Georgia" pitchFamily="18" charset="0"/>
        </a:defRPr>
      </a:lvl6pPr>
      <a:lvl7pPr marL="914400" algn="ctr" rtl="0" fontAlgn="base">
        <a:spcBef>
          <a:spcPct val="0"/>
        </a:spcBef>
        <a:spcAft>
          <a:spcPct val="0"/>
        </a:spcAft>
        <a:defRPr sz="2800">
          <a:solidFill>
            <a:schemeClr val="tx1"/>
          </a:solidFill>
          <a:latin typeface="Georgia" pitchFamily="18" charset="0"/>
        </a:defRPr>
      </a:lvl7pPr>
      <a:lvl8pPr marL="1371600" algn="ctr" rtl="0" fontAlgn="base">
        <a:spcBef>
          <a:spcPct val="0"/>
        </a:spcBef>
        <a:spcAft>
          <a:spcPct val="0"/>
        </a:spcAft>
        <a:defRPr sz="2800">
          <a:solidFill>
            <a:schemeClr val="tx1"/>
          </a:solidFill>
          <a:latin typeface="Georgia" pitchFamily="18" charset="0"/>
        </a:defRPr>
      </a:lvl8pPr>
      <a:lvl9pPr marL="1828800" algn="ctr" rtl="0" fontAlgn="base">
        <a:spcBef>
          <a:spcPct val="0"/>
        </a:spcBef>
        <a:spcAft>
          <a:spcPct val="0"/>
        </a:spcAft>
        <a:defRPr sz="2800">
          <a:solidFill>
            <a:schemeClr val="tx1"/>
          </a:solidFill>
          <a:latin typeface="Georgia" pitchFamily="18" charset="0"/>
        </a:defRPr>
      </a:lvl9pPr>
    </p:titleStyle>
    <p:bodyStyle>
      <a:lvl1pPr algn="l" rtl="0" fontAlgn="base">
        <a:spcBef>
          <a:spcPct val="50000"/>
        </a:spcBef>
        <a:spcAft>
          <a:spcPct val="0"/>
        </a:spcAft>
        <a:buSzPct val="70000"/>
        <a:buFont typeface="Georgia" pitchFamily="18" charset="0"/>
        <a:defRPr sz="2800">
          <a:solidFill>
            <a:schemeClr val="tx1"/>
          </a:solidFill>
          <a:latin typeface="Calibri" pitchFamily="34" charset="0"/>
          <a:ea typeface="+mn-ea"/>
          <a:cs typeface="+mn-cs"/>
        </a:defRPr>
      </a:lvl1pPr>
      <a:lvl2pPr marL="825500" indent="-285750" algn="l" rtl="0" fontAlgn="base">
        <a:spcBef>
          <a:spcPct val="50000"/>
        </a:spcBef>
        <a:spcAft>
          <a:spcPct val="0"/>
        </a:spcAft>
        <a:buFont typeface="Georgia" pitchFamily="18" charset="0"/>
        <a:buChar char="»"/>
        <a:defRPr sz="2400">
          <a:solidFill>
            <a:schemeClr val="tx1"/>
          </a:solidFill>
          <a:latin typeface="Calibri" pitchFamily="34" charset="0"/>
        </a:defRPr>
      </a:lvl2pPr>
      <a:lvl3pPr marL="1233488" indent="-228600" algn="l" rtl="0" fontAlgn="base">
        <a:spcBef>
          <a:spcPct val="50000"/>
        </a:spcBef>
        <a:spcAft>
          <a:spcPct val="0"/>
        </a:spcAft>
        <a:buFont typeface="Georgia" pitchFamily="18" charset="0"/>
        <a:buChar char="–"/>
        <a:defRPr sz="2000">
          <a:solidFill>
            <a:schemeClr val="tx1"/>
          </a:solidFill>
          <a:latin typeface="Calibri" pitchFamily="34" charset="0"/>
        </a:defRPr>
      </a:lvl3pPr>
      <a:lvl4pPr marL="1641475" indent="-228600" algn="l" rtl="0" fontAlgn="base">
        <a:spcBef>
          <a:spcPct val="50000"/>
        </a:spcBef>
        <a:spcAft>
          <a:spcPct val="0"/>
        </a:spcAft>
        <a:buChar char="–"/>
        <a:defRPr>
          <a:solidFill>
            <a:schemeClr val="tx1"/>
          </a:solidFill>
          <a:latin typeface="Calibri" pitchFamily="34" charset="0"/>
        </a:defRPr>
      </a:lvl4pPr>
      <a:lvl5pPr marL="2057400" indent="-228600" algn="l" rtl="0" fontAlgn="base">
        <a:spcBef>
          <a:spcPct val="50000"/>
        </a:spcBef>
        <a:spcAft>
          <a:spcPct val="0"/>
        </a:spcAft>
        <a:buChar char="»"/>
        <a:defRPr>
          <a:solidFill>
            <a:schemeClr val="tx1"/>
          </a:solidFill>
          <a:latin typeface="Calibri" pitchFamily="34" charset="0"/>
        </a:defRPr>
      </a:lvl5pPr>
      <a:lvl6pPr marL="2514600" indent="-228600" algn="l" rtl="0" fontAlgn="base">
        <a:spcBef>
          <a:spcPct val="50000"/>
        </a:spcBef>
        <a:spcAft>
          <a:spcPct val="0"/>
        </a:spcAft>
        <a:buChar char="»"/>
        <a:defRPr>
          <a:solidFill>
            <a:schemeClr val="tx1"/>
          </a:solidFill>
          <a:latin typeface="+mn-lt"/>
        </a:defRPr>
      </a:lvl6pPr>
      <a:lvl7pPr marL="2971800" indent="-228600" algn="l" rtl="0" fontAlgn="base">
        <a:spcBef>
          <a:spcPct val="50000"/>
        </a:spcBef>
        <a:spcAft>
          <a:spcPct val="0"/>
        </a:spcAft>
        <a:buChar char="»"/>
        <a:defRPr>
          <a:solidFill>
            <a:schemeClr val="tx1"/>
          </a:solidFill>
          <a:latin typeface="+mn-lt"/>
        </a:defRPr>
      </a:lvl7pPr>
      <a:lvl8pPr marL="3429000" indent="-228600" algn="l" rtl="0" fontAlgn="base">
        <a:spcBef>
          <a:spcPct val="50000"/>
        </a:spcBef>
        <a:spcAft>
          <a:spcPct val="0"/>
        </a:spcAft>
        <a:buChar char="»"/>
        <a:defRPr>
          <a:solidFill>
            <a:schemeClr val="tx1"/>
          </a:solidFill>
          <a:latin typeface="+mn-lt"/>
        </a:defRPr>
      </a:lvl8pPr>
      <a:lvl9pPr marL="3886200" indent="-228600" algn="l" rtl="0" fontAlgn="base">
        <a:spcBef>
          <a:spcPct val="50000"/>
        </a:spcBef>
        <a:spcAft>
          <a:spcPct val="0"/>
        </a:spcAft>
        <a:buChar char="»"/>
        <a:defRPr>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hyperlink" Target="http://www.cs.put.poznan.pl/dweiss/carrot/" TargetMode="External"/><Relationship Id="rId4" Type="http://schemas.openxmlformats.org/officeDocument/2006/relationships/image" Target="../media/image100.png"/></Relationships>
</file>

<file path=ppt/slides/_rels/slide10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wmf"/><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3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21.wmf"/><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slideLayout" Target="../slideLayouts/slideLayout2.xml"/><Relationship Id="rId4" Type="http://schemas.openxmlformats.org/officeDocument/2006/relationships/image" Target="../media/image60.wmf"/></Relationships>
</file>

<file path=ppt/slides/_rels/slide5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80.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slideLayout" Target="../slideLayouts/slideLayout2.xml"/><Relationship Id="rId6" Type="http://schemas.openxmlformats.org/officeDocument/2006/relationships/image" Target="../media/image87.wmf"/><Relationship Id="rId5" Type="http://schemas.openxmlformats.org/officeDocument/2006/relationships/image" Target="../media/image86.png"/><Relationship Id="rId4" Type="http://schemas.openxmlformats.org/officeDocument/2006/relationships/image" Target="../media/image85.wmf"/></Relationships>
</file>

<file path=ppt/slides/_rels/slide83.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1.wmf"/><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2.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slideLayout" Target="../slideLayouts/slideLayout2.xml"/><Relationship Id="rId4" Type="http://schemas.openxmlformats.org/officeDocument/2006/relationships/image" Target="../media/image9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31913" y="2852738"/>
            <a:ext cx="6400800" cy="1482725"/>
          </a:xfrm>
        </p:spPr>
        <p:txBody>
          <a:bodyPr/>
          <a:lstStyle/>
          <a:p>
            <a:r>
              <a:rPr lang="pl-PL" dirty="0"/>
              <a:t>Eksploracja danych</a:t>
            </a:r>
          </a:p>
          <a:p>
            <a:r>
              <a:rPr lang="pl-PL" dirty="0"/>
              <a:t>Podstawowe pojęcia Data Mining </a:t>
            </a:r>
          </a:p>
        </p:txBody>
      </p:sp>
      <p:sp>
        <p:nvSpPr>
          <p:cNvPr id="2052" name="Rectangle 4"/>
          <p:cNvSpPr>
            <a:spLocks noChangeArrowheads="1"/>
          </p:cNvSpPr>
          <p:nvPr/>
        </p:nvSpPr>
        <p:spPr bwMode="auto">
          <a:xfrm>
            <a:off x="5796136" y="5517232"/>
            <a:ext cx="3095625" cy="720725"/>
          </a:xfrm>
          <a:prstGeom prst="rect">
            <a:avLst/>
          </a:prstGeom>
          <a:noFill/>
          <a:ln w="9525">
            <a:noFill/>
            <a:miter lim="800000"/>
            <a:headEnd/>
            <a:tailEnd/>
          </a:ln>
          <a:effectLst/>
        </p:spPr>
        <p:txBody>
          <a:bodyPr/>
          <a:lstStyle/>
          <a:p>
            <a:r>
              <a:rPr lang="pl-PL" dirty="0">
                <a:latin typeface="Calibri" pitchFamily="34" charset="0"/>
              </a:rPr>
              <a:t>Krzysztof Regulski</a:t>
            </a:r>
          </a:p>
          <a:p>
            <a:r>
              <a:rPr lang="pl-PL" sz="1400" dirty="0" err="1">
                <a:latin typeface="Calibri" pitchFamily="34" charset="0"/>
              </a:rPr>
              <a:t>WIMiIP</a:t>
            </a:r>
            <a:r>
              <a:rPr lang="pl-PL" sz="1400" dirty="0">
                <a:latin typeface="Calibri" pitchFamily="34" charset="0"/>
              </a:rPr>
              <a:t>, </a:t>
            </a:r>
            <a:r>
              <a:rPr lang="pl-PL" sz="1400" dirty="0" err="1">
                <a:latin typeface="Calibri" pitchFamily="34" charset="0"/>
              </a:rPr>
              <a:t>KISiM</a:t>
            </a:r>
            <a:endParaRPr lang="pl-PL" sz="1400" dirty="0">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129026" name="Rectangle 2"/>
          <p:cNvSpPr>
            <a:spLocks noGrp="1" noChangeArrowheads="1"/>
          </p:cNvSpPr>
          <p:nvPr>
            <p:ph type="title"/>
          </p:nvPr>
        </p:nvSpPr>
        <p:spPr/>
        <p:txBody>
          <a:bodyPr/>
          <a:lstStyle/>
          <a:p>
            <a:r>
              <a:rPr lang="pl-PL"/>
              <a:t>Klasy metod eksploracji danych</a:t>
            </a:r>
          </a:p>
        </p:txBody>
      </p:sp>
      <p:sp>
        <p:nvSpPr>
          <p:cNvPr id="129027" name="Rectangle 3"/>
          <p:cNvSpPr>
            <a:spLocks noGrp="1" noChangeArrowheads="1"/>
          </p:cNvSpPr>
          <p:nvPr>
            <p:ph type="body" idx="1"/>
          </p:nvPr>
        </p:nvSpPr>
        <p:spPr>
          <a:xfrm>
            <a:off x="468313" y="1125538"/>
            <a:ext cx="8229600" cy="5256212"/>
          </a:xfrm>
        </p:spPr>
        <p:txBody>
          <a:bodyPr/>
          <a:lstStyle/>
          <a:p>
            <a:pPr>
              <a:lnSpc>
                <a:spcPct val="80000"/>
              </a:lnSpc>
            </a:pPr>
            <a:r>
              <a:rPr lang="pl-PL" sz="2400" b="1"/>
              <a:t>Odkrywanie asocjacji </a:t>
            </a:r>
            <a:r>
              <a:rPr lang="pl-PL" sz="2400"/>
              <a:t>- najszersza klasa metod obejmująca, najogólniej, metody odkrywania interesujących zależności lub korelacji, nazywanych ogólnie asocjacjami pomiędzy danymi w dużych zbiorach danych. Wynikiem działania metod odkrywania asocjacji są zbiory </a:t>
            </a:r>
            <a:r>
              <a:rPr lang="pl-PL" sz="2400" i="1">
                <a:solidFill>
                  <a:schemeClr val="bg2"/>
                </a:solidFill>
              </a:rPr>
              <a:t>reguł asocjacyjnych</a:t>
            </a:r>
            <a:r>
              <a:rPr lang="pl-PL" sz="2400"/>
              <a:t> lub wzorców sekwencji opisujących znalezione zależności i/lub korelacje. </a:t>
            </a:r>
          </a:p>
          <a:p>
            <a:pPr>
              <a:lnSpc>
                <a:spcPct val="80000"/>
              </a:lnSpc>
            </a:pPr>
            <a:r>
              <a:rPr lang="pl-PL" sz="2400" b="1"/>
              <a:t>Klasyfikacja i predykcja </a:t>
            </a:r>
            <a:r>
              <a:rPr lang="pl-PL" sz="2400"/>
              <a:t>- obejmuje metody odkrywania modeli (tak zwanych klasyfikatorów) lub </a:t>
            </a:r>
            <a:r>
              <a:rPr lang="pl-PL" sz="2400" i="1">
                <a:solidFill>
                  <a:schemeClr val="bg2"/>
                </a:solidFill>
              </a:rPr>
              <a:t>funkcji opisujących zależności</a:t>
            </a:r>
            <a:r>
              <a:rPr lang="pl-PL" sz="2400"/>
              <a:t> pomiędzy zadaną klasyfikacją obiektów a ich charakterystyką. Odkryte modele klasyfikacji są, następnie, wykorzystywane do klasyfikacji nowych obiektów o nieznanej klasyfikacji. </a:t>
            </a:r>
          </a:p>
          <a:p>
            <a:pPr>
              <a:lnSpc>
                <a:spcPct val="80000"/>
              </a:lnSpc>
            </a:pPr>
            <a:r>
              <a:rPr lang="pl-PL" sz="2400" b="1"/>
              <a:t>Grupowanie </a:t>
            </a:r>
            <a:r>
              <a:rPr lang="pl-PL" sz="2400"/>
              <a:t>(analiza skupień, klastrowanie) - obejmuje metody analizy danych i znajdowania skończonych </a:t>
            </a:r>
            <a:r>
              <a:rPr lang="pl-PL" sz="2400" i="1">
                <a:solidFill>
                  <a:schemeClr val="bg2"/>
                </a:solidFill>
              </a:rPr>
              <a:t>zbiorów klas obiektów</a:t>
            </a:r>
            <a:r>
              <a:rPr lang="pl-PL" sz="2400"/>
              <a:t> posiadających podobne cechy.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49858" name="Rectangle 2"/>
          <p:cNvSpPr>
            <a:spLocks noGrp="1" noChangeArrowheads="1"/>
          </p:cNvSpPr>
          <p:nvPr>
            <p:ph type="title"/>
          </p:nvPr>
        </p:nvSpPr>
        <p:spPr/>
        <p:txBody>
          <a:bodyPr/>
          <a:lstStyle/>
          <a:p>
            <a:r>
              <a:rPr lang="pl-PL"/>
              <a:t>Problemy</a:t>
            </a:r>
          </a:p>
        </p:txBody>
      </p:sp>
      <p:sp>
        <p:nvSpPr>
          <p:cNvPr id="249859" name="Rectangle 3"/>
          <p:cNvSpPr>
            <a:spLocks noGrp="1" noChangeArrowheads="1"/>
          </p:cNvSpPr>
          <p:nvPr>
            <p:ph type="body" idx="1"/>
          </p:nvPr>
        </p:nvSpPr>
        <p:spPr/>
        <p:txBody>
          <a:bodyPr/>
          <a:lstStyle/>
          <a:p>
            <a:pPr marL="271463" indent="-271463">
              <a:lnSpc>
                <a:spcPct val="90000"/>
              </a:lnSpc>
              <a:buFont typeface="Georgia" pitchFamily="18" charset="0"/>
              <a:buChar char="—"/>
            </a:pPr>
            <a:r>
              <a:rPr lang="pl-PL" sz="2400"/>
              <a:t>Problem identyfikacji sesji użytkownika - problem określenia pojedynczej ścieżki nawigacyjnej użytkownika</a:t>
            </a:r>
          </a:p>
          <a:p>
            <a:pPr marL="271463" indent="-271463">
              <a:lnSpc>
                <a:spcPct val="90000"/>
              </a:lnSpc>
              <a:buFont typeface="Georgia" pitchFamily="18" charset="0"/>
              <a:buChar char="—"/>
            </a:pPr>
            <a:r>
              <a:rPr lang="pl-PL" sz="2400"/>
              <a:t>Problem dostępów nawigacyjnych -np. ścieżka D, C, B</a:t>
            </a:r>
          </a:p>
          <a:p>
            <a:pPr marL="271463" indent="-271463">
              <a:lnSpc>
                <a:spcPct val="90000"/>
              </a:lnSpc>
              <a:buFont typeface="Georgia" pitchFamily="18" charset="0"/>
              <a:buChar char="—"/>
            </a:pPr>
            <a:r>
              <a:rPr lang="pl-PL" sz="2400"/>
              <a:t>Rekordu logu zawierają bardzo skąpą informację - brak możliwości głębszej analizy operacji dostępu</a:t>
            </a:r>
          </a:p>
          <a:p>
            <a:pPr marL="271463" indent="-271463">
              <a:lnSpc>
                <a:spcPct val="90000"/>
              </a:lnSpc>
              <a:buFont typeface="Georgia" pitchFamily="18" charset="0"/>
              <a:buChar char="—"/>
            </a:pPr>
            <a:r>
              <a:rPr lang="pl-PL" sz="2400"/>
              <a:t>Operacje czyszczenia i transformacji danych mają kluczowe znaczenie i wymagają znajomości struktury serwera</a:t>
            </a:r>
          </a:p>
          <a:p>
            <a:pPr marL="271463" indent="-271463">
              <a:lnSpc>
                <a:spcPct val="90000"/>
              </a:lnSpc>
              <a:buFont typeface="Georgia" pitchFamily="18" charset="0"/>
              <a:buChar char="—"/>
            </a:pPr>
            <a:r>
              <a:rPr lang="pl-PL" sz="2400"/>
              <a:t>Analiza eksploracyjna powinna być uzupełniona analizą OLAP, pozwalającą na generację raportów podsumowujących (log serwera musi być przetransformowany do postaci hurtowni danych)</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cstate="print"/>
          <a:srcRect/>
          <a:stretch>
            <a:fillRect/>
          </a:stretch>
        </p:blipFill>
        <p:spPr bwMode="auto">
          <a:xfrm>
            <a:off x="0" y="981075"/>
            <a:ext cx="9023350" cy="5427663"/>
          </a:xfrm>
          <a:prstGeom prst="rect">
            <a:avLst/>
          </a:prstGeom>
          <a:noFill/>
          <a:ln w="9525">
            <a:noFill/>
            <a:miter lim="800000"/>
            <a:headEnd/>
            <a:tailEnd/>
          </a:ln>
        </p:spPr>
      </p:pic>
      <p:sp>
        <p:nvSpPr>
          <p:cNvPr id="63491" name="Rectangle 5"/>
          <p:cNvSpPr>
            <a:spLocks noChangeArrowheads="1"/>
          </p:cNvSpPr>
          <p:nvPr/>
        </p:nvSpPr>
        <p:spPr bwMode="auto">
          <a:xfrm>
            <a:off x="5003800" y="2349500"/>
            <a:ext cx="2736850" cy="503238"/>
          </a:xfrm>
          <a:prstGeom prst="rect">
            <a:avLst/>
          </a:prstGeom>
          <a:noFill/>
          <a:ln w="25400">
            <a:solidFill>
              <a:srgbClr val="FF0000"/>
            </a:solidFill>
            <a:miter lim="800000"/>
            <a:headEnd/>
            <a:tailEnd/>
          </a:ln>
        </p:spPr>
        <p:txBody>
          <a:bodyPr wrap="none" anchor="ctr"/>
          <a:lstStyle/>
          <a:p>
            <a:endParaRPr lang="pl-PL"/>
          </a:p>
        </p:txBody>
      </p:sp>
      <p:sp>
        <p:nvSpPr>
          <p:cNvPr id="63492" name="Line 6"/>
          <p:cNvSpPr>
            <a:spLocks noChangeShapeType="1"/>
          </p:cNvSpPr>
          <p:nvPr/>
        </p:nvSpPr>
        <p:spPr bwMode="auto">
          <a:xfrm flipH="1" flipV="1">
            <a:off x="6443663" y="2852738"/>
            <a:ext cx="865187" cy="863600"/>
          </a:xfrm>
          <a:prstGeom prst="line">
            <a:avLst/>
          </a:prstGeom>
          <a:noFill/>
          <a:ln w="9525">
            <a:solidFill>
              <a:schemeClr val="tx1"/>
            </a:solidFill>
            <a:round/>
            <a:headEnd/>
            <a:tailEnd type="triangle" w="med" len="med"/>
          </a:ln>
        </p:spPr>
        <p:txBody>
          <a:bodyPr/>
          <a:lstStyle/>
          <a:p>
            <a:endParaRPr lang="pl-PL"/>
          </a:p>
        </p:txBody>
      </p:sp>
      <p:sp>
        <p:nvSpPr>
          <p:cNvPr id="63493" name="AutoShape 7"/>
          <p:cNvSpPr>
            <a:spLocks noChangeArrowheads="1"/>
          </p:cNvSpPr>
          <p:nvPr/>
        </p:nvSpPr>
        <p:spPr bwMode="auto">
          <a:xfrm>
            <a:off x="5867400" y="3644900"/>
            <a:ext cx="2736850" cy="1439863"/>
          </a:xfrm>
          <a:prstGeom prst="cloudCallout">
            <a:avLst>
              <a:gd name="adj1" fmla="val -43750"/>
              <a:gd name="adj2" fmla="val 70000"/>
            </a:avLst>
          </a:prstGeom>
          <a:solidFill>
            <a:schemeClr val="accent1"/>
          </a:solidFill>
          <a:ln w="9525">
            <a:solidFill>
              <a:schemeClr val="tx1"/>
            </a:solidFill>
            <a:round/>
            <a:headEnd/>
            <a:tailEnd/>
          </a:ln>
        </p:spPr>
        <p:txBody>
          <a:bodyPr/>
          <a:lstStyle/>
          <a:p>
            <a:pPr algn="ctr"/>
            <a:endParaRPr lang="pl-PL" b="1"/>
          </a:p>
        </p:txBody>
      </p:sp>
      <p:sp>
        <p:nvSpPr>
          <p:cNvPr id="63494" name="Text Box 8"/>
          <p:cNvSpPr txBox="1">
            <a:spLocks noChangeArrowheads="1"/>
          </p:cNvSpPr>
          <p:nvPr/>
        </p:nvSpPr>
        <p:spPr bwMode="auto">
          <a:xfrm>
            <a:off x="6443663" y="4005263"/>
            <a:ext cx="1584325" cy="366712"/>
          </a:xfrm>
          <a:prstGeom prst="rect">
            <a:avLst/>
          </a:prstGeom>
          <a:noFill/>
          <a:ln w="9525">
            <a:noFill/>
            <a:miter lim="800000"/>
            <a:headEnd/>
            <a:tailEnd/>
          </a:ln>
        </p:spPr>
        <p:txBody>
          <a:bodyPr>
            <a:spAutoFit/>
          </a:bodyPr>
          <a:lstStyle/>
          <a:p>
            <a:pPr>
              <a:spcBef>
                <a:spcPct val="50000"/>
              </a:spcBef>
            </a:pPr>
            <a:r>
              <a:rPr lang="pl-PL" b="1">
                <a:latin typeface="Arial" charset="0"/>
                <a:cs typeface="Arial" charset="0"/>
              </a:rPr>
              <a:t>Za dużo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4"/>
          <p:cNvPicPr>
            <a:picLocks noChangeAspect="1" noChangeArrowheads="1"/>
          </p:cNvPicPr>
          <p:nvPr/>
        </p:nvPicPr>
        <p:blipFill>
          <a:blip r:embed="rId2" cstate="print"/>
          <a:srcRect/>
          <a:stretch>
            <a:fillRect/>
          </a:stretch>
        </p:blipFill>
        <p:spPr bwMode="auto">
          <a:xfrm>
            <a:off x="179388" y="865188"/>
            <a:ext cx="8820150" cy="5992812"/>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p:cNvPicPr>
            <a:picLocks noChangeAspect="1" noChangeArrowheads="1"/>
          </p:cNvPicPr>
          <p:nvPr/>
        </p:nvPicPr>
        <p:blipFill>
          <a:blip r:embed="rId2" cstate="print"/>
          <a:srcRect/>
          <a:stretch>
            <a:fillRect/>
          </a:stretch>
        </p:blipFill>
        <p:spPr bwMode="auto">
          <a:xfrm>
            <a:off x="395288" y="465138"/>
            <a:ext cx="8459787" cy="6392862"/>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2" cstate="print"/>
          <a:srcRect/>
          <a:stretch>
            <a:fillRect/>
          </a:stretch>
        </p:blipFill>
        <p:spPr bwMode="auto">
          <a:xfrm>
            <a:off x="0" y="0"/>
            <a:ext cx="9144000" cy="7173913"/>
          </a:xfrm>
          <a:prstGeom prst="rect">
            <a:avLst/>
          </a:prstGeom>
          <a:noFill/>
          <a:ln w="9525">
            <a:noFill/>
            <a:miter lim="800000"/>
            <a:headEnd/>
            <a:tailEnd/>
          </a:ln>
        </p:spPr>
      </p:pic>
      <p:sp>
        <p:nvSpPr>
          <p:cNvPr id="66563" name="Oval 5"/>
          <p:cNvSpPr>
            <a:spLocks noChangeArrowheads="1"/>
          </p:cNvSpPr>
          <p:nvPr/>
        </p:nvSpPr>
        <p:spPr bwMode="auto">
          <a:xfrm>
            <a:off x="3995738" y="2133600"/>
            <a:ext cx="1008062" cy="719138"/>
          </a:xfrm>
          <a:prstGeom prst="ellipse">
            <a:avLst/>
          </a:prstGeom>
          <a:noFill/>
          <a:ln w="9525">
            <a:solidFill>
              <a:srgbClr val="FF0000"/>
            </a:solidFill>
            <a:round/>
            <a:headEnd/>
            <a:tailEnd/>
          </a:ln>
        </p:spPr>
        <p:txBody>
          <a:bodyPr wrap="none" anchor="ctr"/>
          <a:lstStyle/>
          <a:p>
            <a:endParaRPr lang="pl-PL"/>
          </a:p>
        </p:txBody>
      </p:sp>
      <p:sp>
        <p:nvSpPr>
          <p:cNvPr id="66564" name="Oval 6"/>
          <p:cNvSpPr>
            <a:spLocks noChangeArrowheads="1"/>
          </p:cNvSpPr>
          <p:nvPr/>
        </p:nvSpPr>
        <p:spPr bwMode="auto">
          <a:xfrm>
            <a:off x="0" y="2060575"/>
            <a:ext cx="2051050" cy="4464050"/>
          </a:xfrm>
          <a:prstGeom prst="ellipse">
            <a:avLst/>
          </a:prstGeom>
          <a:noFill/>
          <a:ln w="9525">
            <a:solidFill>
              <a:srgbClr val="FF0000"/>
            </a:solidFill>
            <a:round/>
            <a:headEnd/>
            <a:tailEnd/>
          </a:ln>
        </p:spPr>
        <p:txBody>
          <a:bodyPr wrap="none" anchor="ctr"/>
          <a:lstStyle/>
          <a:p>
            <a:endParaRPr lang="pl-PL"/>
          </a:p>
        </p:txBody>
      </p:sp>
      <p:sp>
        <p:nvSpPr>
          <p:cNvPr id="66565" name="Line 7"/>
          <p:cNvSpPr>
            <a:spLocks noChangeShapeType="1"/>
          </p:cNvSpPr>
          <p:nvPr/>
        </p:nvSpPr>
        <p:spPr bwMode="auto">
          <a:xfrm flipH="1">
            <a:off x="1979613" y="2565400"/>
            <a:ext cx="2087562" cy="935038"/>
          </a:xfrm>
          <a:prstGeom prst="line">
            <a:avLst/>
          </a:prstGeom>
          <a:noFill/>
          <a:ln w="9525">
            <a:solidFill>
              <a:srgbClr val="FF0000"/>
            </a:solidFill>
            <a:round/>
            <a:headEnd/>
            <a:tailEnd type="stealth" w="med" len="med"/>
          </a:ln>
        </p:spPr>
        <p:txBody>
          <a:bodyPr/>
          <a:lstStyle/>
          <a:p>
            <a:endParaRPr lang="pl-PL"/>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250825" y="1196975"/>
          <a:ext cx="8610600" cy="5337175"/>
        </p:xfrm>
        <a:graphic>
          <a:graphicData uri="http://schemas.openxmlformats.org/presentationml/2006/ole">
            <mc:AlternateContent xmlns:mc="http://schemas.openxmlformats.org/markup-compatibility/2006">
              <mc:Choice xmlns:v="urn:schemas-microsoft-com:vml" Requires="v">
                <p:oleObj spid="_x0000_s194563" r:id="rId3" imgW="5563377" imgH="3448531" progId="PBrush">
                  <p:embed/>
                </p:oleObj>
              </mc:Choice>
              <mc:Fallback>
                <p:oleObj r:id="rId3" imgW="5563377" imgH="3448531"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196975"/>
                        <a:ext cx="8610600" cy="533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Text Box 5"/>
          <p:cNvSpPr txBox="1">
            <a:spLocks noChangeArrowheads="1"/>
          </p:cNvSpPr>
          <p:nvPr/>
        </p:nvSpPr>
        <p:spPr bwMode="auto">
          <a:xfrm>
            <a:off x="323850" y="260350"/>
            <a:ext cx="8534400" cy="809625"/>
          </a:xfrm>
          <a:prstGeom prst="rect">
            <a:avLst/>
          </a:prstGeom>
          <a:noFill/>
          <a:ln w="9525">
            <a:noFill/>
            <a:miter lim="800000"/>
            <a:headEnd/>
            <a:tailEnd/>
          </a:ln>
        </p:spPr>
        <p:txBody>
          <a:bodyPr>
            <a:spAutoFit/>
          </a:bodyPr>
          <a:lstStyle/>
          <a:p>
            <a:pPr algn="ctr">
              <a:spcBef>
                <a:spcPct val="50000"/>
              </a:spcBef>
            </a:pPr>
            <a:r>
              <a:rPr lang="pl-PL" sz="2000" b="1">
                <a:solidFill>
                  <a:schemeClr val="hlink"/>
                </a:solidFill>
                <a:latin typeface="Courier New" pitchFamily="49" charset="0"/>
                <a:cs typeface="Arial" charset="0"/>
                <a:hlinkClick r:id="rId5"/>
              </a:rPr>
              <a:t>http://www.cs.put.poznan.pl/dweiss/carrot/</a:t>
            </a:r>
            <a:endParaRPr lang="pl-PL" sz="2000" b="1">
              <a:solidFill>
                <a:schemeClr val="hlink"/>
              </a:solidFill>
              <a:latin typeface="Courier New" pitchFamily="49" charset="0"/>
              <a:cs typeface="Arial" charset="0"/>
            </a:endParaRPr>
          </a:p>
          <a:p>
            <a:pPr algn="ctr">
              <a:spcBef>
                <a:spcPct val="50000"/>
              </a:spcBef>
            </a:pPr>
            <a:r>
              <a:rPr lang="pl-PL" b="1"/>
              <a:t>http://search.carrot2.org/stable/search</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p:cNvPicPr>
            <a:picLocks noChangeAspect="1" noChangeArrowheads="1"/>
          </p:cNvPicPr>
          <p:nvPr/>
        </p:nvPicPr>
        <p:blipFill>
          <a:blip r:embed="rId2" cstate="print"/>
          <a:srcRect/>
          <a:stretch>
            <a:fillRect/>
          </a:stretch>
        </p:blipFill>
        <p:spPr bwMode="auto">
          <a:xfrm>
            <a:off x="0" y="1052513"/>
            <a:ext cx="9144000" cy="5499100"/>
          </a:xfrm>
          <a:prstGeom prst="rect">
            <a:avLst/>
          </a:prstGeom>
          <a:noFill/>
          <a:ln w="9525">
            <a:noFill/>
            <a:miter lim="800000"/>
            <a:headEnd/>
            <a:tailEnd/>
          </a:ln>
        </p:spPr>
      </p:pic>
      <p:sp>
        <p:nvSpPr>
          <p:cNvPr id="67587" name="Rectangle 5"/>
          <p:cNvSpPr>
            <a:spLocks noChangeArrowheads="1"/>
          </p:cNvSpPr>
          <p:nvPr/>
        </p:nvSpPr>
        <p:spPr bwMode="auto">
          <a:xfrm>
            <a:off x="468313" y="4941888"/>
            <a:ext cx="3311525" cy="358775"/>
          </a:xfrm>
          <a:prstGeom prst="rect">
            <a:avLst/>
          </a:prstGeom>
          <a:noFill/>
          <a:ln w="28575">
            <a:solidFill>
              <a:srgbClr val="FF0000"/>
            </a:solidFill>
            <a:miter lim="800000"/>
            <a:headEnd/>
            <a:tailEnd/>
          </a:ln>
        </p:spPr>
        <p:txBody>
          <a:bodyPr wrap="none" anchor="ctr"/>
          <a:lstStyle/>
          <a:p>
            <a:endParaRPr lang="pl-PL"/>
          </a:p>
        </p:txBody>
      </p:sp>
      <p:sp>
        <p:nvSpPr>
          <p:cNvPr id="67588" name="Rectangle 5"/>
          <p:cNvSpPr>
            <a:spLocks noChangeArrowheads="1"/>
          </p:cNvSpPr>
          <p:nvPr/>
        </p:nvSpPr>
        <p:spPr bwMode="auto">
          <a:xfrm>
            <a:off x="1979613" y="260350"/>
            <a:ext cx="5907087" cy="457200"/>
          </a:xfrm>
          <a:prstGeom prst="rect">
            <a:avLst/>
          </a:prstGeom>
          <a:noFill/>
          <a:ln w="9525">
            <a:noFill/>
            <a:miter lim="800000"/>
            <a:headEnd/>
            <a:tailEnd/>
          </a:ln>
        </p:spPr>
        <p:txBody>
          <a:bodyPr wrap="none">
            <a:spAutoFit/>
          </a:bodyPr>
          <a:lstStyle/>
          <a:p>
            <a:r>
              <a:rPr lang="pl-PL" sz="2400" b="1"/>
              <a:t>Analiza koszykowa… w sklepie internetowym</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endParaRPr lang="pl-PL">
              <a:latin typeface="Calibri" pitchFamily="34" charset="0"/>
            </a:endParaRPr>
          </a:p>
        </p:txBody>
      </p:sp>
      <p:sp>
        <p:nvSpPr>
          <p:cNvPr id="52227" name="Rectangle 3"/>
          <p:cNvSpPr>
            <a:spLocks noGrp="1" noChangeArrowheads="1"/>
          </p:cNvSpPr>
          <p:nvPr>
            <p:ph type="body" idx="4294967295"/>
          </p:nvPr>
        </p:nvSpPr>
        <p:spPr/>
        <p:txBody>
          <a:bodyPr/>
          <a:lstStyle/>
          <a:p>
            <a:endParaRPr lang="pl-PL">
              <a:latin typeface="Calibri" pitchFamily="34" charset="0"/>
            </a:endParaRPr>
          </a:p>
        </p:txBody>
      </p:sp>
      <p:pic>
        <p:nvPicPr>
          <p:cNvPr id="52228" name="Picture 4"/>
          <p:cNvPicPr>
            <a:picLocks noChangeAspect="1" noChangeArrowheads="1"/>
          </p:cNvPicPr>
          <p:nvPr/>
        </p:nvPicPr>
        <p:blipFill>
          <a:blip r:embed="rId2" cstate="print"/>
          <a:srcRect/>
          <a:stretch>
            <a:fillRect/>
          </a:stretch>
        </p:blipFill>
        <p:spPr bwMode="auto">
          <a:xfrm>
            <a:off x="0" y="1125538"/>
            <a:ext cx="9144000" cy="4808537"/>
          </a:xfrm>
          <a:prstGeom prst="rect">
            <a:avLst/>
          </a:prstGeom>
          <a:noFill/>
          <a:ln w="9525">
            <a:noFill/>
            <a:miter lim="800000"/>
            <a:headEnd/>
            <a:tailEnd/>
          </a:ln>
        </p:spPr>
      </p:pic>
      <p:sp>
        <p:nvSpPr>
          <p:cNvPr id="52229" name="Rectangle 5"/>
          <p:cNvSpPr>
            <a:spLocks noChangeArrowheads="1"/>
          </p:cNvSpPr>
          <p:nvPr/>
        </p:nvSpPr>
        <p:spPr bwMode="auto">
          <a:xfrm>
            <a:off x="0" y="5876925"/>
            <a:ext cx="9144000" cy="981075"/>
          </a:xfrm>
          <a:prstGeom prst="rect">
            <a:avLst/>
          </a:prstGeom>
          <a:solidFill>
            <a:schemeClr val="tx1"/>
          </a:solidFill>
          <a:ln w="9525">
            <a:noFill/>
            <a:miter lim="800000"/>
            <a:headEnd/>
            <a:tailEnd/>
          </a:ln>
        </p:spPr>
        <p:txBody>
          <a:bodyPr wrap="none" anchor="ctr"/>
          <a:lstStyle/>
          <a:p>
            <a:endParaRPr lang="pl-PL"/>
          </a:p>
        </p:txBody>
      </p:sp>
      <p:sp>
        <p:nvSpPr>
          <p:cNvPr id="52230" name="Rectangle 6"/>
          <p:cNvSpPr>
            <a:spLocks noChangeArrowheads="1"/>
          </p:cNvSpPr>
          <p:nvPr/>
        </p:nvSpPr>
        <p:spPr bwMode="auto">
          <a:xfrm>
            <a:off x="0" y="0"/>
            <a:ext cx="9144000" cy="1196975"/>
          </a:xfrm>
          <a:prstGeom prst="rect">
            <a:avLst/>
          </a:prstGeom>
          <a:solidFill>
            <a:schemeClr val="tx1"/>
          </a:solidFill>
          <a:ln w="9525">
            <a:noFill/>
            <a:miter lim="800000"/>
            <a:headEnd/>
            <a:tailEnd/>
          </a:ln>
        </p:spPr>
        <p:txBody>
          <a:bodyPr wrap="none" anchor="ctr"/>
          <a:lstStyle/>
          <a:p>
            <a:endParaRPr lang="pl-P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130050" name="Rectangle 2"/>
          <p:cNvSpPr>
            <a:spLocks noGrp="1" noChangeArrowheads="1"/>
          </p:cNvSpPr>
          <p:nvPr>
            <p:ph type="title"/>
          </p:nvPr>
        </p:nvSpPr>
        <p:spPr/>
        <p:txBody>
          <a:bodyPr/>
          <a:lstStyle/>
          <a:p>
            <a:r>
              <a:rPr lang="pl-PL"/>
              <a:t>Klasy metod eksploracji danych (2)</a:t>
            </a:r>
          </a:p>
        </p:txBody>
      </p:sp>
      <p:sp>
        <p:nvSpPr>
          <p:cNvPr id="130051" name="Rectangle 3"/>
          <p:cNvSpPr>
            <a:spLocks noGrp="1" noChangeArrowheads="1"/>
          </p:cNvSpPr>
          <p:nvPr>
            <p:ph type="body" idx="1"/>
          </p:nvPr>
        </p:nvSpPr>
        <p:spPr>
          <a:xfrm>
            <a:off x="468313" y="1125538"/>
            <a:ext cx="8229600" cy="5399087"/>
          </a:xfrm>
        </p:spPr>
        <p:txBody>
          <a:bodyPr/>
          <a:lstStyle/>
          <a:p>
            <a:pPr>
              <a:lnSpc>
                <a:spcPct val="80000"/>
              </a:lnSpc>
            </a:pPr>
            <a:r>
              <a:rPr lang="pl-PL" sz="2000" b="1"/>
              <a:t>Wykrywanie punktów osobliwych </a:t>
            </a:r>
            <a:r>
              <a:rPr lang="pl-PL" sz="2000"/>
              <a:t>- obejmuje metody wykrywania (znajdowania) obiektów osobliwych, które odbiegają od ogólnego modelu danych (klasyfikacja i predykcja) lub modeli klas (analiza skupień). Często, metody wykrywania punktów osobliwych stanowią integralną część innych metod eksploracji danych, na przykład, metod grupowania. </a:t>
            </a:r>
          </a:p>
          <a:p>
            <a:pPr>
              <a:lnSpc>
                <a:spcPct val="80000"/>
              </a:lnSpc>
            </a:pPr>
            <a:r>
              <a:rPr lang="pl-PL" sz="2000" b="1"/>
              <a:t>Analiza przebiegów czasowych </a:t>
            </a:r>
            <a:r>
              <a:rPr lang="pl-PL" sz="2000"/>
              <a:t>- obejmuje metody analizy przebiegów czasowych w celu znalezienia: trendów, podobieństw, anomalii oraz cykli. Opisy koncepcji/klas -obejmuje metody znajdowania zwięzłych opisów lub podsumowań ogólnych własności klas obiektów. Znajdowane opisy mogą mieć postać reguł charakteryzujących lub reguł dyskryminacyjnych. W tym drugim przypadku, opisują różnice pomiędzy ogólnymi własnościami tak zwanej klasy docelowej (klasy analizowanej) a własnościami tak zwanej klasy (zbioru klas) kontrastującej (klasy porównywanej). </a:t>
            </a:r>
          </a:p>
          <a:p>
            <a:pPr>
              <a:lnSpc>
                <a:spcPct val="80000"/>
              </a:lnSpc>
            </a:pPr>
            <a:r>
              <a:rPr lang="pl-PL" sz="2000" b="1"/>
              <a:t>Analiza trendów i odchyleń </a:t>
            </a:r>
            <a:r>
              <a:rPr lang="pl-PL" sz="2000"/>
              <a:t>- obejmuje metody analizy danych zmiennych w czasie w celu znalezienia różnic pomiędzy aktualnymi a oczekiwanymi wartościami danych, anomalnych zmian wartości danych w czasie, itp. </a:t>
            </a:r>
          </a:p>
          <a:p>
            <a:pPr>
              <a:lnSpc>
                <a:spcPct val="80000"/>
              </a:lnSpc>
            </a:pPr>
            <a:r>
              <a:rPr lang="pl-PL" sz="2000" b="1"/>
              <a:t>Eksplorację tekstu </a:t>
            </a:r>
            <a:r>
              <a:rPr lang="pl-PL" sz="2000"/>
              <a:t>oraz </a:t>
            </a:r>
            <a:r>
              <a:rPr lang="pl-PL" sz="2000" b="1"/>
              <a:t>Eksplorację WWW.</a:t>
            </a:r>
            <a:endParaRPr lang="pl-PL"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subTitle" idx="1"/>
          </p:nvPr>
        </p:nvSpPr>
        <p:spPr>
          <a:xfrm>
            <a:off x="1403350" y="3357563"/>
            <a:ext cx="6400800" cy="720725"/>
          </a:xfrm>
        </p:spPr>
        <p:txBody>
          <a:bodyPr/>
          <a:lstStyle/>
          <a:p>
            <a:r>
              <a:rPr lang="pl-PL"/>
              <a:t>Metody eksploracji: klasyfikacja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132098" name="Rectangle 2"/>
          <p:cNvSpPr>
            <a:spLocks noGrp="1" noChangeArrowheads="1"/>
          </p:cNvSpPr>
          <p:nvPr>
            <p:ph type="title"/>
          </p:nvPr>
        </p:nvSpPr>
        <p:spPr/>
        <p:txBody>
          <a:bodyPr/>
          <a:lstStyle/>
          <a:p>
            <a:r>
              <a:rPr lang="pl-PL"/>
              <a:t>Klasyfikacja (1)</a:t>
            </a:r>
          </a:p>
        </p:txBody>
      </p:sp>
      <p:sp>
        <p:nvSpPr>
          <p:cNvPr id="132099" name="Rectangle 3"/>
          <p:cNvSpPr>
            <a:spLocks noGrp="1" noChangeArrowheads="1"/>
          </p:cNvSpPr>
          <p:nvPr>
            <p:ph type="body" idx="1"/>
          </p:nvPr>
        </p:nvSpPr>
        <p:spPr>
          <a:xfrm>
            <a:off x="468313" y="1268413"/>
            <a:ext cx="8229600" cy="3097212"/>
          </a:xfrm>
        </p:spPr>
        <p:txBody>
          <a:bodyPr/>
          <a:lstStyle/>
          <a:p>
            <a:r>
              <a:rPr lang="pl-PL" sz="2400"/>
              <a:t>Klasyfikacja jest metodą analizy danych, której celem jest predykcja wartości określonego atrybutu w oparciu o pewien zbiór danych treningowych. Obejmuje metody odkrywania modeli (tak zwanych klasyfikatorów) lub funkcji opisujących zależności pomiędzy zadaną klasyfikacją obiektów a ich charakterystyką. Odkryte modele klasyfikacji są, następnie, wykorzystywane do klasyfikacji nowych obiektów o nieznanej klasyfikacji.</a:t>
            </a:r>
          </a:p>
        </p:txBody>
      </p:sp>
      <p:pic>
        <p:nvPicPr>
          <p:cNvPr id="132100" name="Picture 4"/>
          <p:cNvPicPr>
            <a:picLocks noChangeAspect="1" noChangeArrowheads="1"/>
          </p:cNvPicPr>
          <p:nvPr/>
        </p:nvPicPr>
        <p:blipFill>
          <a:blip r:embed="rId2" cstate="print"/>
          <a:srcRect/>
          <a:stretch>
            <a:fillRect/>
          </a:stretch>
        </p:blipFill>
        <p:spPr bwMode="auto">
          <a:xfrm>
            <a:off x="1403350" y="4365625"/>
            <a:ext cx="2520950" cy="21209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32101" name="Rectangle 5"/>
          <p:cNvSpPr>
            <a:spLocks noChangeArrowheads="1"/>
          </p:cNvSpPr>
          <p:nvPr/>
        </p:nvSpPr>
        <p:spPr bwMode="auto">
          <a:xfrm>
            <a:off x="5364163" y="4797425"/>
            <a:ext cx="2808287" cy="1190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spAutoFit/>
          </a:bodyPr>
          <a:lstStyle/>
          <a:p>
            <a:pPr marL="174625" indent="-174625"/>
            <a:r>
              <a:rPr lang="pl-PL" dirty="0">
                <a:latin typeface="Georgia" pitchFamily="18" charset="0"/>
              </a:rPr>
              <a:t>Wiele technik: </a:t>
            </a:r>
          </a:p>
          <a:p>
            <a:pPr marL="174625" indent="-174625">
              <a:buFontTx/>
              <a:buChar char="•"/>
            </a:pPr>
            <a:r>
              <a:rPr lang="pl-PL" dirty="0">
                <a:latin typeface="Georgia" pitchFamily="18" charset="0"/>
              </a:rPr>
              <a:t>statystyka, </a:t>
            </a:r>
          </a:p>
          <a:p>
            <a:pPr marL="174625" indent="-174625">
              <a:buFontTx/>
              <a:buChar char="•"/>
            </a:pPr>
            <a:r>
              <a:rPr lang="pl-PL" dirty="0">
                <a:latin typeface="Georgia" pitchFamily="18" charset="0"/>
              </a:rPr>
              <a:t>drzewa decyzyjne, </a:t>
            </a:r>
          </a:p>
          <a:p>
            <a:pPr marL="174625" indent="-174625">
              <a:buFontTx/>
              <a:buChar char="•"/>
            </a:pPr>
            <a:r>
              <a:rPr lang="pl-PL" dirty="0">
                <a:latin typeface="Georgia" pitchFamily="18" charset="0"/>
              </a:rPr>
              <a:t>sieci neuronowe,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stopki 3"/>
          <p:cNvSpPr>
            <a:spLocks noGrp="1"/>
          </p:cNvSpPr>
          <p:nvPr>
            <p:ph type="ftr" sz="quarter" idx="10"/>
          </p:nvPr>
        </p:nvSpPr>
        <p:spPr/>
        <p:txBody>
          <a:bodyPr/>
          <a:lstStyle/>
          <a:p>
            <a:r>
              <a:rPr lang="pl-PL"/>
              <a:t>KISIM, WIMiIP, AGH</a:t>
            </a:r>
          </a:p>
        </p:txBody>
      </p:sp>
      <p:sp>
        <p:nvSpPr>
          <p:cNvPr id="135170" name="Rectangle 2"/>
          <p:cNvSpPr>
            <a:spLocks noGrp="1" noChangeArrowheads="1"/>
          </p:cNvSpPr>
          <p:nvPr>
            <p:ph type="title"/>
          </p:nvPr>
        </p:nvSpPr>
        <p:spPr/>
        <p:txBody>
          <a:bodyPr/>
          <a:lstStyle/>
          <a:p>
            <a:r>
              <a:rPr lang="pl-PL"/>
              <a:t>Klasyfikacja (2)</a:t>
            </a:r>
          </a:p>
        </p:txBody>
      </p:sp>
      <p:sp>
        <p:nvSpPr>
          <p:cNvPr id="135171" name="Rectangle 3"/>
          <p:cNvSpPr>
            <a:spLocks noGrp="1" noChangeArrowheads="1"/>
          </p:cNvSpPr>
          <p:nvPr>
            <p:ph type="body" idx="1"/>
          </p:nvPr>
        </p:nvSpPr>
        <p:spPr>
          <a:xfrm>
            <a:off x="468313" y="1052513"/>
            <a:ext cx="8229600" cy="5329237"/>
          </a:xfrm>
        </p:spPr>
        <p:txBody>
          <a:bodyPr/>
          <a:lstStyle/>
          <a:p>
            <a:pPr>
              <a:lnSpc>
                <a:spcPct val="90000"/>
              </a:lnSpc>
              <a:buFont typeface="Georgia" pitchFamily="18" charset="0"/>
              <a:buChar char="—"/>
            </a:pPr>
            <a:r>
              <a:rPr lang="pl-PL" sz="2000" b="1"/>
              <a:t> Dane wejściowe</a:t>
            </a:r>
            <a:endParaRPr lang="pl-PL" sz="2000"/>
          </a:p>
          <a:p>
            <a:pPr>
              <a:lnSpc>
                <a:spcPct val="90000"/>
              </a:lnSpc>
            </a:pPr>
            <a:r>
              <a:rPr lang="pl-PL" sz="2000"/>
              <a:t>treningowy zbiór krotek (przykładów, obserwacji, próbek), będących listą wartości atrybutów opisowych (tzw. deskryptorów) i wybranego atrybutu decyzyjnego </a:t>
            </a:r>
            <a:r>
              <a:rPr lang="pl-PL" sz="2000" i="1"/>
              <a:t>(ang. class label attribute) </a:t>
            </a:r>
          </a:p>
          <a:p>
            <a:pPr>
              <a:lnSpc>
                <a:spcPct val="90000"/>
              </a:lnSpc>
              <a:buFont typeface="Georgia" pitchFamily="18" charset="0"/>
              <a:buChar char="—"/>
            </a:pPr>
            <a:r>
              <a:rPr lang="pl-PL" sz="2000" b="1"/>
              <a:t> Klasyfikacja</a:t>
            </a:r>
          </a:p>
          <a:p>
            <a:pPr>
              <a:lnSpc>
                <a:spcPct val="90000"/>
              </a:lnSpc>
            </a:pPr>
            <a:r>
              <a:rPr lang="pl-PL" sz="2000" i="1"/>
              <a:t>	Etap 1:</a:t>
            </a:r>
          </a:p>
          <a:p>
            <a:pPr>
              <a:lnSpc>
                <a:spcPct val="90000"/>
              </a:lnSpc>
            </a:pPr>
            <a:endParaRPr lang="pl-PL" sz="2000" b="1"/>
          </a:p>
          <a:p>
            <a:pPr>
              <a:lnSpc>
                <a:spcPct val="90000"/>
              </a:lnSpc>
            </a:pPr>
            <a:endParaRPr lang="pl-PL" sz="2000" b="1"/>
          </a:p>
          <a:p>
            <a:pPr>
              <a:lnSpc>
                <a:spcPct val="90000"/>
              </a:lnSpc>
            </a:pPr>
            <a:endParaRPr lang="pl-PL" sz="2000" b="1"/>
          </a:p>
          <a:p>
            <a:pPr>
              <a:lnSpc>
                <a:spcPct val="90000"/>
              </a:lnSpc>
            </a:pPr>
            <a:r>
              <a:rPr lang="pl-PL" sz="2000" i="1"/>
              <a:t>	Etap 2:</a:t>
            </a:r>
          </a:p>
          <a:p>
            <a:pPr>
              <a:lnSpc>
                <a:spcPct val="90000"/>
              </a:lnSpc>
              <a:buFont typeface="Georgia" pitchFamily="18" charset="0"/>
              <a:buChar char="—"/>
            </a:pPr>
            <a:r>
              <a:rPr lang="pl-PL" sz="2000" b="1"/>
              <a:t> Dane wyjściowe</a:t>
            </a:r>
            <a:endParaRPr lang="pl-PL" sz="2000"/>
          </a:p>
          <a:p>
            <a:pPr>
              <a:lnSpc>
                <a:spcPct val="90000"/>
              </a:lnSpc>
            </a:pPr>
            <a:r>
              <a:rPr lang="pl-PL" sz="2000"/>
              <a:t>model (klasyfikator), przydziela każdej krotce wartość atrybutu decyzyjnego w oparciu o wartości pozostałych atrybutów (deskryptorów)</a:t>
            </a:r>
          </a:p>
        </p:txBody>
      </p:sp>
      <p:grpSp>
        <p:nvGrpSpPr>
          <p:cNvPr id="135176" name="Group 8"/>
          <p:cNvGrpSpPr>
            <a:grpSpLocks/>
          </p:cNvGrpSpPr>
          <p:nvPr/>
        </p:nvGrpSpPr>
        <p:grpSpPr bwMode="auto">
          <a:xfrm>
            <a:off x="2627313" y="2781300"/>
            <a:ext cx="4968875" cy="2278063"/>
            <a:chOff x="1020" y="1752"/>
            <a:chExt cx="3130" cy="1435"/>
          </a:xfrm>
        </p:grpSpPr>
        <p:pic>
          <p:nvPicPr>
            <p:cNvPr id="135173" name="Picture 5"/>
            <p:cNvPicPr>
              <a:picLocks noChangeAspect="1" noChangeArrowheads="1"/>
            </p:cNvPicPr>
            <p:nvPr/>
          </p:nvPicPr>
          <p:blipFill>
            <a:blip r:embed="rId2" cstate="print"/>
            <a:srcRect/>
            <a:stretch>
              <a:fillRect/>
            </a:stretch>
          </p:blipFill>
          <p:spPr bwMode="auto">
            <a:xfrm>
              <a:off x="1020" y="1752"/>
              <a:ext cx="3130" cy="38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35174" name="Picture 6"/>
            <p:cNvPicPr>
              <a:picLocks noChangeAspect="1" noChangeArrowheads="1"/>
            </p:cNvPicPr>
            <p:nvPr/>
          </p:nvPicPr>
          <p:blipFill>
            <a:blip r:embed="rId3" cstate="print"/>
            <a:srcRect/>
            <a:stretch>
              <a:fillRect/>
            </a:stretch>
          </p:blipFill>
          <p:spPr bwMode="auto">
            <a:xfrm>
              <a:off x="1066" y="2795"/>
              <a:ext cx="3084" cy="39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35175" name="Picture 7"/>
            <p:cNvPicPr>
              <a:picLocks noChangeAspect="1" noChangeArrowheads="1"/>
            </p:cNvPicPr>
            <p:nvPr/>
          </p:nvPicPr>
          <p:blipFill>
            <a:blip r:embed="rId4" cstate="print"/>
            <a:srcRect/>
            <a:stretch>
              <a:fillRect/>
            </a:stretch>
          </p:blipFill>
          <p:spPr bwMode="auto">
            <a:xfrm>
              <a:off x="1882" y="2160"/>
              <a:ext cx="2248" cy="61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145410" name="Rectangle 2"/>
          <p:cNvSpPr>
            <a:spLocks noGrp="1" noChangeArrowheads="1"/>
          </p:cNvSpPr>
          <p:nvPr>
            <p:ph type="title"/>
          </p:nvPr>
        </p:nvSpPr>
        <p:spPr/>
        <p:txBody>
          <a:bodyPr/>
          <a:lstStyle/>
          <a:p>
            <a:r>
              <a:rPr lang="pl-PL"/>
              <a:t>Klasyfikacja – algorytm</a:t>
            </a:r>
          </a:p>
        </p:txBody>
      </p:sp>
      <p:sp>
        <p:nvSpPr>
          <p:cNvPr id="145411" name="Rectangle 3"/>
          <p:cNvSpPr>
            <a:spLocks noGrp="1" noChangeArrowheads="1"/>
          </p:cNvSpPr>
          <p:nvPr>
            <p:ph type="body" idx="1"/>
          </p:nvPr>
        </p:nvSpPr>
        <p:spPr>
          <a:xfrm>
            <a:off x="5076056" y="1268760"/>
            <a:ext cx="3888432" cy="3671887"/>
          </a:xfrm>
        </p:spPr>
        <p:txBody>
          <a:bodyPr/>
          <a:lstStyle/>
          <a:p>
            <a:pPr>
              <a:lnSpc>
                <a:spcPct val="90000"/>
              </a:lnSpc>
            </a:pPr>
            <a:r>
              <a:rPr lang="pl-PL" sz="2000" dirty="0"/>
              <a:t>Atrybut </a:t>
            </a:r>
            <a:r>
              <a:rPr lang="pl-PL" sz="2000" i="1" dirty="0">
                <a:solidFill>
                  <a:schemeClr val="bg2"/>
                </a:solidFill>
              </a:rPr>
              <a:t>Ryzyko</a:t>
            </a:r>
            <a:r>
              <a:rPr lang="pl-PL" sz="2000" dirty="0"/>
              <a:t> związany z informacją, że dany kierowca spowodował wcześniej wypadki czy nie powodował wcześniej wypadku. Jeżeli jest autorem kilku wypadków wartość atrybutu </a:t>
            </a:r>
            <a:r>
              <a:rPr lang="pl-PL" sz="2000" i="1" dirty="0">
                <a:solidFill>
                  <a:schemeClr val="bg2"/>
                </a:solidFill>
              </a:rPr>
              <a:t>Ryzyko</a:t>
            </a:r>
            <a:r>
              <a:rPr lang="pl-PL" sz="2000" dirty="0"/>
              <a:t> przyjmuje wartość </a:t>
            </a:r>
            <a:r>
              <a:rPr lang="pl-PL" sz="2000" dirty="0">
                <a:solidFill>
                  <a:schemeClr val="bg2"/>
                </a:solidFill>
              </a:rPr>
              <a:t>High</a:t>
            </a:r>
            <a:r>
              <a:rPr lang="pl-PL" sz="2000" dirty="0"/>
              <a:t>, w przypadku gdy nie spowodował żadnego wypadku atrybut Ryzyko przyjmuje wartość </a:t>
            </a:r>
            <a:r>
              <a:rPr lang="pl-PL" sz="2000" dirty="0" err="1">
                <a:solidFill>
                  <a:schemeClr val="bg2"/>
                </a:solidFill>
              </a:rPr>
              <a:t>Low</a:t>
            </a:r>
            <a:r>
              <a:rPr lang="pl-PL" sz="2000" dirty="0"/>
              <a:t>. Atrybut Ryzyko jest atrybutem decyzyjnym. </a:t>
            </a:r>
          </a:p>
        </p:txBody>
      </p:sp>
      <p:pic>
        <p:nvPicPr>
          <p:cNvPr id="145412" name="Picture 4"/>
          <p:cNvPicPr>
            <a:picLocks noChangeAspect="1" noChangeArrowheads="1"/>
          </p:cNvPicPr>
          <p:nvPr/>
        </p:nvPicPr>
        <p:blipFill>
          <a:blip r:embed="rId2" cstate="print"/>
          <a:srcRect/>
          <a:stretch>
            <a:fillRect/>
          </a:stretch>
        </p:blipFill>
        <p:spPr bwMode="auto">
          <a:xfrm>
            <a:off x="251520" y="1412776"/>
            <a:ext cx="4535488" cy="2882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5413" name="Rectangle 5"/>
          <p:cNvSpPr>
            <a:spLocks noChangeArrowheads="1"/>
          </p:cNvSpPr>
          <p:nvPr/>
        </p:nvSpPr>
        <p:spPr bwMode="auto">
          <a:xfrm>
            <a:off x="395288" y="5218410"/>
            <a:ext cx="8208962" cy="923330"/>
          </a:xfrm>
          <a:prstGeom prst="rect">
            <a:avLst/>
          </a:prstGeom>
          <a:noFill/>
          <a:ln w="9525">
            <a:noFill/>
            <a:miter lim="800000"/>
            <a:headEnd/>
            <a:tailEnd/>
          </a:ln>
          <a:effectLst/>
        </p:spPr>
        <p:txBody>
          <a:bodyPr anchor="ctr">
            <a:spAutoFit/>
          </a:bodyPr>
          <a:lstStyle/>
          <a:p>
            <a:pPr algn="just"/>
            <a:r>
              <a:rPr lang="pl-PL" dirty="0">
                <a:latin typeface="Calibri" pitchFamily="34" charset="0"/>
              </a:rPr>
              <a:t>W naszym przykładzie przedstawionym na slajdzie wynikiem działania algorytmu klasyfikacji jest </a:t>
            </a:r>
            <a:r>
              <a:rPr lang="pl-PL" i="1" dirty="0">
                <a:solidFill>
                  <a:srgbClr val="006699"/>
                </a:solidFill>
                <a:latin typeface="Calibri" pitchFamily="34" charset="0"/>
              </a:rPr>
              <a:t>klasyfikator w postaci pojedynczej reguły decyzyjnej</a:t>
            </a:r>
            <a:r>
              <a:rPr lang="pl-PL" dirty="0">
                <a:latin typeface="Calibri" pitchFamily="34" charset="0"/>
              </a:rPr>
              <a:t>: „Jeżeli wiek kierowcy jest mniejszy niż 31 lub typ samochodu sportowy to Ryzyko jest wysokie".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3"/>
          <p:cNvSpPr>
            <a:spLocks noGrp="1"/>
          </p:cNvSpPr>
          <p:nvPr>
            <p:ph type="ftr" sz="quarter" idx="10"/>
          </p:nvPr>
        </p:nvSpPr>
        <p:spPr/>
        <p:txBody>
          <a:bodyPr/>
          <a:lstStyle/>
          <a:p>
            <a:r>
              <a:rPr lang="pl-PL"/>
              <a:t>KISIM, WIMiIP, AGH</a:t>
            </a:r>
          </a:p>
        </p:txBody>
      </p:sp>
      <p:sp>
        <p:nvSpPr>
          <p:cNvPr id="136194" name="Rectangle 2"/>
          <p:cNvSpPr>
            <a:spLocks noGrp="1" noChangeArrowheads="1"/>
          </p:cNvSpPr>
          <p:nvPr>
            <p:ph type="title"/>
          </p:nvPr>
        </p:nvSpPr>
        <p:spPr/>
        <p:txBody>
          <a:bodyPr/>
          <a:lstStyle/>
          <a:p>
            <a:r>
              <a:rPr lang="pl-PL"/>
              <a:t>Klasyfikacja – wynik</a:t>
            </a:r>
          </a:p>
        </p:txBody>
      </p:sp>
      <p:sp>
        <p:nvSpPr>
          <p:cNvPr id="136195" name="Rectangle 3"/>
          <p:cNvSpPr>
            <a:spLocks noGrp="1" noChangeArrowheads="1"/>
          </p:cNvSpPr>
          <p:nvPr>
            <p:ph type="body" idx="1"/>
          </p:nvPr>
        </p:nvSpPr>
        <p:spPr/>
        <p:txBody>
          <a:bodyPr/>
          <a:lstStyle/>
          <a:p>
            <a:pPr marL="271463" indent="-271463">
              <a:lnSpc>
                <a:spcPct val="90000"/>
              </a:lnSpc>
              <a:buFont typeface="Georgia" pitchFamily="18" charset="0"/>
              <a:buChar char="—"/>
            </a:pPr>
            <a:r>
              <a:rPr lang="pl-PL" sz="2000" dirty="0"/>
              <a:t>Wynik klasyfikacji:</a:t>
            </a:r>
          </a:p>
          <a:p>
            <a:pPr lvl="1">
              <a:lnSpc>
                <a:spcPct val="90000"/>
              </a:lnSpc>
            </a:pPr>
            <a:r>
              <a:rPr lang="pl-PL" sz="1800" dirty="0"/>
              <a:t>Reguły klasyfikacyjne postaci </a:t>
            </a:r>
            <a:r>
              <a:rPr lang="pl-PL" sz="1800" i="1" dirty="0">
                <a:solidFill>
                  <a:schemeClr val="bg2"/>
                </a:solidFill>
              </a:rPr>
              <a:t>IF - THEN</a:t>
            </a:r>
          </a:p>
          <a:p>
            <a:pPr lvl="1">
              <a:lnSpc>
                <a:spcPct val="90000"/>
              </a:lnSpc>
            </a:pPr>
            <a:r>
              <a:rPr lang="pl-PL" sz="1800" dirty="0"/>
              <a:t>Formuły logiczne</a:t>
            </a:r>
          </a:p>
          <a:p>
            <a:pPr lvl="1">
              <a:lnSpc>
                <a:spcPct val="90000"/>
              </a:lnSpc>
            </a:pPr>
            <a:r>
              <a:rPr lang="pl-PL" sz="1800" dirty="0"/>
              <a:t>Drzewa decyzyjne</a:t>
            </a:r>
          </a:p>
          <a:p>
            <a:pPr marL="271463" indent="-271463">
              <a:lnSpc>
                <a:spcPct val="90000"/>
              </a:lnSpc>
              <a:buFont typeface="Georgia" pitchFamily="18" charset="0"/>
              <a:buChar char="—"/>
            </a:pPr>
            <a:r>
              <a:rPr lang="pl-PL" sz="2000" dirty="0"/>
              <a:t>Istotną sprawą z punktu widzenia poprawności i efektywności modelu jest tzw. </a:t>
            </a:r>
            <a:r>
              <a:rPr lang="pl-PL" sz="2000" dirty="0">
                <a:solidFill>
                  <a:srgbClr val="006699"/>
                </a:solidFill>
              </a:rPr>
              <a:t>dokładność modelu</a:t>
            </a:r>
            <a:r>
              <a:rPr lang="pl-PL" sz="2000" dirty="0"/>
              <a:t>. Dokładność modelu weryfikowana jest w następujący sposób: dla przykładów testowych, dla których znane są wartości atrybutu decyzyjnego, wartości te są porównywane z wartościami atrybutu decyzyjnego generowanymi dla tych przykładów przez klasyfikator. Miarą, która weryfikuje poprawność modelu jest współczynnik dokładności. </a:t>
            </a:r>
          </a:p>
          <a:p>
            <a:pPr marL="271463" indent="-271463">
              <a:lnSpc>
                <a:spcPct val="90000"/>
              </a:lnSpc>
            </a:pPr>
            <a:r>
              <a:rPr lang="pl-PL" sz="2000" dirty="0"/>
              <a:t>  </a:t>
            </a:r>
            <a:endParaRPr lang="pl-PL" sz="1200" dirty="0"/>
          </a:p>
          <a:p>
            <a:pPr marL="271463" indent="-271463">
              <a:lnSpc>
                <a:spcPct val="90000"/>
              </a:lnSpc>
            </a:pPr>
            <a:r>
              <a:rPr lang="pl-PL" sz="1200" dirty="0"/>
              <a:t> </a:t>
            </a:r>
          </a:p>
        </p:txBody>
      </p:sp>
      <p:pic>
        <p:nvPicPr>
          <p:cNvPr id="136196" name="Picture 4"/>
          <p:cNvPicPr>
            <a:picLocks noChangeAspect="1" noChangeArrowheads="1"/>
          </p:cNvPicPr>
          <p:nvPr/>
        </p:nvPicPr>
        <p:blipFill>
          <a:blip r:embed="rId2" cstate="print"/>
          <a:srcRect/>
          <a:stretch>
            <a:fillRect/>
          </a:stretch>
        </p:blipFill>
        <p:spPr bwMode="auto">
          <a:xfrm>
            <a:off x="1619250" y="5229225"/>
            <a:ext cx="5970588" cy="95885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146434" name="Rectangle 2"/>
          <p:cNvSpPr>
            <a:spLocks noGrp="1" noChangeArrowheads="1"/>
          </p:cNvSpPr>
          <p:nvPr>
            <p:ph type="title"/>
          </p:nvPr>
        </p:nvSpPr>
        <p:spPr/>
        <p:txBody>
          <a:bodyPr/>
          <a:lstStyle/>
          <a:p>
            <a:r>
              <a:rPr lang="pl-PL"/>
              <a:t>Klasyfikacja – testowanie</a:t>
            </a:r>
          </a:p>
        </p:txBody>
      </p:sp>
      <p:sp>
        <p:nvSpPr>
          <p:cNvPr id="146435" name="Rectangle 3"/>
          <p:cNvSpPr>
            <a:spLocks noGrp="1" noChangeArrowheads="1"/>
          </p:cNvSpPr>
          <p:nvPr>
            <p:ph type="body" idx="1"/>
          </p:nvPr>
        </p:nvSpPr>
        <p:spPr>
          <a:xfrm>
            <a:off x="468313" y="1268413"/>
            <a:ext cx="8229600" cy="2232025"/>
          </a:xfrm>
        </p:spPr>
        <p:txBody>
          <a:bodyPr/>
          <a:lstStyle/>
          <a:p>
            <a:r>
              <a:rPr lang="pl-PL" sz="2400" dirty="0"/>
              <a:t>Weryfikacja dokładności modelu jest realizowana w następujący sposób: dla zbioru przykładów testowych, dla których znane są wartości atrybutu decyzyjnego, wartości te są porównywane z wartościami atrybutu decyzyjnego generowanymi dla tych przykładów przez klasyfikator. </a:t>
            </a:r>
          </a:p>
        </p:txBody>
      </p:sp>
      <p:pic>
        <p:nvPicPr>
          <p:cNvPr id="146436" name="Picture 4"/>
          <p:cNvPicPr>
            <a:picLocks noChangeAspect="1" noChangeArrowheads="1"/>
          </p:cNvPicPr>
          <p:nvPr/>
        </p:nvPicPr>
        <p:blipFill>
          <a:blip r:embed="rId2" cstate="print"/>
          <a:srcRect/>
          <a:stretch>
            <a:fillRect/>
          </a:stretch>
        </p:blipFill>
        <p:spPr bwMode="auto">
          <a:xfrm>
            <a:off x="323850" y="3429001"/>
            <a:ext cx="4175125" cy="2304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6437" name="Rectangle 5"/>
          <p:cNvSpPr>
            <a:spLocks noChangeArrowheads="1"/>
          </p:cNvSpPr>
          <p:nvPr/>
        </p:nvSpPr>
        <p:spPr bwMode="auto">
          <a:xfrm>
            <a:off x="4643438" y="3540125"/>
            <a:ext cx="4105275" cy="2563813"/>
          </a:xfrm>
          <a:prstGeom prst="rect">
            <a:avLst/>
          </a:prstGeom>
          <a:noFill/>
          <a:ln w="9525">
            <a:noFill/>
            <a:miter lim="800000"/>
            <a:headEnd/>
            <a:tailEnd/>
          </a:ln>
          <a:effectLst/>
        </p:spPr>
        <p:txBody>
          <a:bodyPr anchor="ctr">
            <a:spAutoFit/>
          </a:bodyPr>
          <a:lstStyle/>
          <a:p>
            <a:r>
              <a:rPr lang="pl-PL">
                <a:latin typeface="Georgia" pitchFamily="18" charset="0"/>
              </a:rPr>
              <a:t>Jeżeli dokładność klasyfikatora jest akceptowalna, wówczas możemy wykorzystać klasyfikator do klasyfikacji nowych danych. Celem klasyfikacji, jak pamiętamy jest przyporządkowanie nowych danych dla których wartość atrybutu decyzyjnego nie jest znana do odpowiedniej klasy.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3"/>
          <p:cNvSpPr>
            <a:spLocks noGrp="1"/>
          </p:cNvSpPr>
          <p:nvPr>
            <p:ph type="ftr" sz="quarter" idx="10"/>
          </p:nvPr>
        </p:nvSpPr>
        <p:spPr/>
        <p:txBody>
          <a:bodyPr/>
          <a:lstStyle/>
          <a:p>
            <a:r>
              <a:rPr lang="pl-PL"/>
              <a:t>KISIM, WIMiIP, AGH</a:t>
            </a:r>
          </a:p>
        </p:txBody>
      </p:sp>
      <p:sp>
        <p:nvSpPr>
          <p:cNvPr id="147458" name="Rectangle 2"/>
          <p:cNvSpPr>
            <a:spLocks noGrp="1" noChangeArrowheads="1"/>
          </p:cNvSpPr>
          <p:nvPr>
            <p:ph type="title"/>
          </p:nvPr>
        </p:nvSpPr>
        <p:spPr/>
        <p:txBody>
          <a:bodyPr/>
          <a:lstStyle/>
          <a:p>
            <a:r>
              <a:rPr lang="pl-PL"/>
              <a:t>Predykcja</a:t>
            </a:r>
          </a:p>
        </p:txBody>
      </p:sp>
      <p:sp>
        <p:nvSpPr>
          <p:cNvPr id="147459" name="Rectangle 3"/>
          <p:cNvSpPr>
            <a:spLocks noGrp="1" noChangeArrowheads="1"/>
          </p:cNvSpPr>
          <p:nvPr>
            <p:ph type="body" idx="1"/>
          </p:nvPr>
        </p:nvSpPr>
        <p:spPr>
          <a:xfrm>
            <a:off x="4427538" y="1268413"/>
            <a:ext cx="4270375" cy="5113337"/>
          </a:xfrm>
        </p:spPr>
        <p:txBody>
          <a:bodyPr/>
          <a:lstStyle/>
          <a:p>
            <a:r>
              <a:rPr lang="pl-PL"/>
              <a:t>Jeśli atrybut decyzyjny jest ciągły (numeryczny), problem jest zwany problemem predykcji. </a:t>
            </a:r>
          </a:p>
          <a:p>
            <a:r>
              <a:rPr lang="pl-PL" i="1">
                <a:solidFill>
                  <a:schemeClr val="bg2"/>
                </a:solidFill>
              </a:rPr>
              <a:t>Predykcja</a:t>
            </a:r>
            <a:r>
              <a:rPr lang="pl-PL"/>
              <a:t> jest bardzo podobna do klasyfikacji. Jednakże celem predykcji jest zamodelowanie funkcji ciągłej, która by odwzorowywała wartości atrybutu decyzyjnego.</a:t>
            </a:r>
          </a:p>
        </p:txBody>
      </p:sp>
      <p:pic>
        <p:nvPicPr>
          <p:cNvPr id="147460" name="Picture 4"/>
          <p:cNvPicPr>
            <a:picLocks noChangeAspect="1" noChangeArrowheads="1"/>
          </p:cNvPicPr>
          <p:nvPr/>
        </p:nvPicPr>
        <p:blipFill>
          <a:blip r:embed="rId2" cstate="print"/>
          <a:srcRect/>
          <a:stretch>
            <a:fillRect/>
          </a:stretch>
        </p:blipFill>
        <p:spPr bwMode="auto">
          <a:xfrm>
            <a:off x="250825" y="2420938"/>
            <a:ext cx="4032250" cy="20462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148482" name="Rectangle 2"/>
          <p:cNvSpPr>
            <a:spLocks noGrp="1" noChangeArrowheads="1"/>
          </p:cNvSpPr>
          <p:nvPr>
            <p:ph type="title"/>
          </p:nvPr>
        </p:nvSpPr>
        <p:spPr/>
        <p:txBody>
          <a:bodyPr/>
          <a:lstStyle/>
          <a:p>
            <a:r>
              <a:rPr lang="pl-PL"/>
              <a:t>Kryteria porównawcze metod</a:t>
            </a:r>
            <a:br>
              <a:rPr lang="pl-PL"/>
            </a:br>
            <a:r>
              <a:rPr lang="pl-PL"/>
              <a:t>klasyfikacji </a:t>
            </a:r>
          </a:p>
        </p:txBody>
      </p:sp>
      <p:sp>
        <p:nvSpPr>
          <p:cNvPr id="148483" name="Rectangle 3"/>
          <p:cNvSpPr>
            <a:spLocks noGrp="1" noChangeArrowheads="1"/>
          </p:cNvSpPr>
          <p:nvPr>
            <p:ph type="body" idx="1"/>
          </p:nvPr>
        </p:nvSpPr>
        <p:spPr>
          <a:xfrm>
            <a:off x="4427538" y="1268413"/>
            <a:ext cx="4270375" cy="5113337"/>
          </a:xfrm>
        </p:spPr>
        <p:txBody>
          <a:bodyPr/>
          <a:lstStyle/>
          <a:p>
            <a:r>
              <a:rPr lang="pl-PL" sz="2400" dirty="0"/>
              <a:t>Rodzaje modeli klasyfikacyjnych:</a:t>
            </a:r>
          </a:p>
          <a:p>
            <a:pPr lvl="1"/>
            <a:r>
              <a:rPr lang="pl-PL" sz="2000" dirty="0"/>
              <a:t>Klasyfikacja poprzez indukcję drzew decyzyjnych</a:t>
            </a:r>
          </a:p>
          <a:p>
            <a:pPr lvl="1"/>
            <a:r>
              <a:rPr lang="pl-PL" sz="2000" dirty="0"/>
              <a:t>Klasyfikatory </a:t>
            </a:r>
            <a:r>
              <a:rPr lang="pl-PL" sz="2000" dirty="0" err="1"/>
              <a:t>Bayes'owskie</a:t>
            </a:r>
            <a:endParaRPr lang="pl-PL" sz="2000" dirty="0"/>
          </a:p>
          <a:p>
            <a:pPr lvl="1"/>
            <a:r>
              <a:rPr lang="pl-PL" sz="2000" dirty="0"/>
              <a:t>Sieci Neuronowe</a:t>
            </a:r>
          </a:p>
          <a:p>
            <a:pPr lvl="1"/>
            <a:r>
              <a:rPr lang="pl-PL" sz="2000" dirty="0"/>
              <a:t>Analiza statystyczna</a:t>
            </a:r>
          </a:p>
          <a:p>
            <a:pPr lvl="1"/>
            <a:r>
              <a:rPr lang="pl-PL" sz="2000" dirty="0" err="1"/>
              <a:t>Metaheurystyki</a:t>
            </a:r>
            <a:r>
              <a:rPr lang="pl-PL" sz="2000" dirty="0"/>
              <a:t> (np. algorytmy genetyczne)</a:t>
            </a:r>
          </a:p>
          <a:p>
            <a:pPr lvl="1"/>
            <a:r>
              <a:rPr lang="pl-PL" sz="2000" dirty="0"/>
              <a:t>Zbiory przybliżone</a:t>
            </a:r>
          </a:p>
          <a:p>
            <a:pPr lvl="1"/>
            <a:r>
              <a:rPr lang="pl-PL" sz="2000" dirty="0" err="1"/>
              <a:t>k-NN</a:t>
            </a:r>
            <a:r>
              <a:rPr lang="pl-PL" sz="2000" dirty="0"/>
              <a:t> - </a:t>
            </a:r>
            <a:r>
              <a:rPr lang="pl-PL" sz="2000" dirty="0" err="1"/>
              <a:t>k-najbliższe</a:t>
            </a:r>
            <a:r>
              <a:rPr lang="pl-PL" sz="2000" dirty="0"/>
              <a:t> sąsiedztwo</a:t>
            </a:r>
          </a:p>
        </p:txBody>
      </p:sp>
      <p:pic>
        <p:nvPicPr>
          <p:cNvPr id="148484" name="Picture 4"/>
          <p:cNvPicPr>
            <a:picLocks noChangeAspect="1" noChangeArrowheads="1"/>
          </p:cNvPicPr>
          <p:nvPr/>
        </p:nvPicPr>
        <p:blipFill>
          <a:blip r:embed="rId2" cstate="print"/>
          <a:srcRect/>
          <a:stretch>
            <a:fillRect/>
          </a:stretch>
        </p:blipFill>
        <p:spPr bwMode="auto">
          <a:xfrm>
            <a:off x="179388" y="1341438"/>
            <a:ext cx="4176712" cy="252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8485" name="Picture 5"/>
          <p:cNvPicPr>
            <a:picLocks noChangeAspect="1" noChangeArrowheads="1"/>
          </p:cNvPicPr>
          <p:nvPr/>
        </p:nvPicPr>
        <p:blipFill>
          <a:blip r:embed="rId3" cstate="print"/>
          <a:srcRect/>
          <a:stretch>
            <a:fillRect/>
          </a:stretch>
        </p:blipFill>
        <p:spPr bwMode="auto">
          <a:xfrm>
            <a:off x="179388" y="3933825"/>
            <a:ext cx="4105275" cy="2389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66562" name="Rectangle 2"/>
          <p:cNvSpPr>
            <a:spLocks noGrp="1" noChangeArrowheads="1"/>
          </p:cNvSpPr>
          <p:nvPr>
            <p:ph type="title"/>
          </p:nvPr>
        </p:nvSpPr>
        <p:spPr/>
        <p:txBody>
          <a:bodyPr/>
          <a:lstStyle/>
          <a:p>
            <a:r>
              <a:rPr lang="pl-PL"/>
              <a:t>Plan wykładu</a:t>
            </a:r>
          </a:p>
        </p:txBody>
      </p:sp>
      <p:sp>
        <p:nvSpPr>
          <p:cNvPr id="66563" name="Rectangle 3"/>
          <p:cNvSpPr>
            <a:spLocks noGrp="1" noChangeArrowheads="1"/>
          </p:cNvSpPr>
          <p:nvPr>
            <p:ph type="body" idx="1"/>
          </p:nvPr>
        </p:nvSpPr>
        <p:spPr/>
        <p:txBody>
          <a:bodyPr/>
          <a:lstStyle/>
          <a:p>
            <a:pPr marL="533400" indent="-533400">
              <a:buFontTx/>
              <a:buAutoNum type="arabicPeriod"/>
            </a:pPr>
            <a:r>
              <a:rPr lang="pl-PL"/>
              <a:t>Wprowadzenie </a:t>
            </a:r>
          </a:p>
          <a:p>
            <a:pPr marL="533400" indent="-533400">
              <a:buFontTx/>
              <a:buAutoNum type="arabicPeriod"/>
            </a:pPr>
            <a:r>
              <a:rPr lang="pl-PL"/>
              <a:t>Klasyfikacja. </a:t>
            </a:r>
          </a:p>
          <a:p>
            <a:pPr marL="533400" indent="-533400">
              <a:buFontTx/>
              <a:buAutoNum type="arabicPeriod"/>
            </a:pPr>
            <a:r>
              <a:rPr lang="pl-PL"/>
              <a:t>Grupowanie. </a:t>
            </a:r>
          </a:p>
          <a:p>
            <a:pPr marL="533400" indent="-533400">
              <a:buFontTx/>
              <a:buAutoNum type="arabicPeriod"/>
            </a:pPr>
            <a:r>
              <a:rPr lang="pl-PL"/>
              <a:t>Odkrywanie asocjacji. </a:t>
            </a:r>
          </a:p>
          <a:p>
            <a:pPr marL="533400" indent="-533400">
              <a:buFontTx/>
              <a:buAutoNum type="arabicPeriod"/>
            </a:pPr>
            <a:r>
              <a:rPr lang="pl-PL"/>
              <a:t>Odkrywanie wzorców sekwencji. </a:t>
            </a:r>
          </a:p>
          <a:p>
            <a:pPr marL="533400" indent="-533400">
              <a:buFontTx/>
              <a:buAutoNum type="arabicPeriod"/>
            </a:pPr>
            <a:r>
              <a:rPr lang="pl-PL"/>
              <a:t>Eksploracja tekstu. </a:t>
            </a:r>
          </a:p>
          <a:p>
            <a:pPr marL="533400" indent="-533400">
              <a:buFontTx/>
              <a:buAutoNum type="arabicPeriod"/>
            </a:pPr>
            <a:r>
              <a:rPr lang="pl-PL"/>
              <a:t>Eksploracja sieci Web. </a:t>
            </a:r>
          </a:p>
          <a:p>
            <a:pPr marL="533400" indent="-533400"/>
            <a:endParaRPr lang="pl-P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stopki 3"/>
          <p:cNvSpPr>
            <a:spLocks noGrp="1"/>
          </p:cNvSpPr>
          <p:nvPr>
            <p:ph type="ftr" sz="quarter" idx="10"/>
          </p:nvPr>
        </p:nvSpPr>
        <p:spPr/>
        <p:txBody>
          <a:bodyPr/>
          <a:lstStyle/>
          <a:p>
            <a:r>
              <a:rPr lang="pl-PL"/>
              <a:t>KISIM, WIMiIP, AGH</a:t>
            </a:r>
          </a:p>
        </p:txBody>
      </p:sp>
      <p:sp>
        <p:nvSpPr>
          <p:cNvPr id="149506" name="Rectangle 2"/>
          <p:cNvSpPr>
            <a:spLocks noGrp="1" noChangeArrowheads="1"/>
          </p:cNvSpPr>
          <p:nvPr>
            <p:ph type="title"/>
          </p:nvPr>
        </p:nvSpPr>
        <p:spPr/>
        <p:txBody>
          <a:bodyPr/>
          <a:lstStyle/>
          <a:p>
            <a:r>
              <a:rPr lang="pl-PL" sz="2400"/>
              <a:t>Klasyfikacja poprzez indukcję drzew</a:t>
            </a:r>
            <a:br>
              <a:rPr lang="pl-PL" sz="2400"/>
            </a:br>
            <a:r>
              <a:rPr lang="pl-PL" sz="2400"/>
              <a:t>decyzyjnych </a:t>
            </a:r>
          </a:p>
        </p:txBody>
      </p:sp>
      <p:grpSp>
        <p:nvGrpSpPr>
          <p:cNvPr id="149511" name="Group 7"/>
          <p:cNvGrpSpPr>
            <a:grpSpLocks/>
          </p:cNvGrpSpPr>
          <p:nvPr/>
        </p:nvGrpSpPr>
        <p:grpSpPr bwMode="auto">
          <a:xfrm>
            <a:off x="107950" y="1700213"/>
            <a:ext cx="3049588" cy="1858962"/>
            <a:chOff x="3651" y="2886"/>
            <a:chExt cx="1921" cy="1171"/>
          </a:xfrm>
        </p:grpSpPr>
        <p:pic>
          <p:nvPicPr>
            <p:cNvPr id="149508" name="Picture 4"/>
            <p:cNvPicPr>
              <a:picLocks noChangeAspect="1" noChangeArrowheads="1"/>
            </p:cNvPicPr>
            <p:nvPr/>
          </p:nvPicPr>
          <p:blipFill>
            <a:blip r:embed="rId2" cstate="print"/>
            <a:srcRect/>
            <a:stretch>
              <a:fillRect/>
            </a:stretch>
          </p:blipFill>
          <p:spPr bwMode="auto">
            <a:xfrm>
              <a:off x="3907" y="2886"/>
              <a:ext cx="1665" cy="11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9509" name="Picture 5"/>
            <p:cNvPicPr>
              <a:picLocks noChangeAspect="1" noChangeArrowheads="1"/>
            </p:cNvPicPr>
            <p:nvPr/>
          </p:nvPicPr>
          <p:blipFill>
            <a:blip r:embed="rId3" cstate="print"/>
            <a:srcRect/>
            <a:stretch>
              <a:fillRect/>
            </a:stretch>
          </p:blipFill>
          <p:spPr bwMode="auto">
            <a:xfrm>
              <a:off x="3651" y="3113"/>
              <a:ext cx="273" cy="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149507" name="Rectangle 3"/>
          <p:cNvSpPr>
            <a:spLocks noGrp="1" noChangeArrowheads="1"/>
          </p:cNvSpPr>
          <p:nvPr>
            <p:ph type="body" idx="1"/>
          </p:nvPr>
        </p:nvSpPr>
        <p:spPr/>
        <p:txBody>
          <a:bodyPr/>
          <a:lstStyle/>
          <a:p>
            <a:pPr>
              <a:lnSpc>
                <a:spcPct val="80000"/>
              </a:lnSpc>
            </a:pPr>
            <a:r>
              <a:rPr lang="pl-PL" sz="2400" dirty="0"/>
              <a:t>		Drzewo decyzyjne jest grafem o strukturze 			drzewiastej, gdzie</a:t>
            </a:r>
          </a:p>
          <a:p>
            <a:pPr marL="2960688" lvl="1" indent="-271463">
              <a:lnSpc>
                <a:spcPct val="80000"/>
              </a:lnSpc>
            </a:pPr>
            <a:r>
              <a:rPr lang="pl-PL" sz="2000" dirty="0"/>
              <a:t>każdy wierzchołek wewnętrzny reprezentuje test na atrybucie (atrybutach),</a:t>
            </a:r>
          </a:p>
          <a:p>
            <a:pPr marL="2960688" lvl="1" indent="-271463">
              <a:lnSpc>
                <a:spcPct val="80000"/>
              </a:lnSpc>
            </a:pPr>
            <a:r>
              <a:rPr lang="pl-PL" sz="2000" dirty="0"/>
              <a:t>każdy łuk reprezentuje wynik testu,</a:t>
            </a:r>
          </a:p>
          <a:p>
            <a:pPr marL="2960688" lvl="1" indent="-271463">
              <a:lnSpc>
                <a:spcPct val="80000"/>
              </a:lnSpc>
            </a:pPr>
            <a:r>
              <a:rPr lang="pl-PL" sz="2000" dirty="0"/>
              <a:t>każdy liść reprezentuje pojedynczą klasę lub rozkład wartości klas</a:t>
            </a:r>
          </a:p>
          <a:p>
            <a:pPr>
              <a:lnSpc>
                <a:spcPct val="80000"/>
              </a:lnSpc>
            </a:pPr>
            <a:r>
              <a:rPr lang="pl-PL" sz="2400" dirty="0"/>
              <a:t>Drzewo decyzyjne rekurencyjnie dzieli zbiór treningowy na partycje do momentu, w którym każda partycja zawiera dane należące do jednej klasy, lub, gdy w ramach partycji dominują dane należące do jednej klasy</a:t>
            </a:r>
          </a:p>
          <a:p>
            <a:pPr>
              <a:lnSpc>
                <a:spcPct val="80000"/>
              </a:lnSpc>
            </a:pPr>
            <a:r>
              <a:rPr lang="pl-PL" sz="2400" dirty="0"/>
              <a:t>Każdy wierzchołek wewnętrzny drzewa zawiera tzw. </a:t>
            </a:r>
            <a:r>
              <a:rPr lang="pl-PL" sz="2400" b="1" dirty="0"/>
              <a:t>punkt podziału </a:t>
            </a:r>
            <a:r>
              <a:rPr lang="pl-PL" sz="2400" i="1" dirty="0"/>
              <a:t>(ang. </a:t>
            </a:r>
            <a:r>
              <a:rPr lang="pl-PL" sz="2400" i="1" dirty="0" err="1"/>
              <a:t>split</a:t>
            </a:r>
            <a:r>
              <a:rPr lang="pl-PL" sz="2400" i="1" dirty="0"/>
              <a:t> point), </a:t>
            </a:r>
            <a:r>
              <a:rPr lang="pl-PL" sz="2400" dirty="0"/>
              <a:t>którym jest test na atrybucie (atrybutach), który dzieli zbiór danych na partycje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153602" name="Rectangle 2"/>
          <p:cNvSpPr>
            <a:spLocks noGrp="1" noChangeArrowheads="1"/>
          </p:cNvSpPr>
          <p:nvPr>
            <p:ph type="title"/>
          </p:nvPr>
        </p:nvSpPr>
        <p:spPr/>
        <p:txBody>
          <a:bodyPr/>
          <a:lstStyle/>
          <a:p>
            <a:r>
              <a:rPr lang="pl-PL" sz="2400"/>
              <a:t>Ekstrakcja reguł klasyfikacyjnych </a:t>
            </a:r>
            <a:br>
              <a:rPr lang="pl-PL" sz="2400"/>
            </a:br>
            <a:r>
              <a:rPr lang="pl-PL" sz="2400"/>
              <a:t>z drzew decyzyjnych (1) </a:t>
            </a:r>
          </a:p>
        </p:txBody>
      </p:sp>
      <p:sp>
        <p:nvSpPr>
          <p:cNvPr id="153603" name="Rectangle 3"/>
          <p:cNvSpPr>
            <a:spLocks noGrp="1" noChangeArrowheads="1"/>
          </p:cNvSpPr>
          <p:nvPr>
            <p:ph type="body" idx="1"/>
          </p:nvPr>
        </p:nvSpPr>
        <p:spPr/>
        <p:txBody>
          <a:bodyPr/>
          <a:lstStyle/>
          <a:p>
            <a:pPr marL="446088" indent="-446088">
              <a:buFont typeface="Georgia" pitchFamily="18" charset="0"/>
              <a:buChar char="—"/>
            </a:pPr>
            <a:r>
              <a:rPr lang="pl-PL" sz="2400"/>
              <a:t>Drzewo decyzyjne można przedstawić w postaci zbioru tzw. reguł klasyfikacyjnych postaci </a:t>
            </a:r>
            <a:r>
              <a:rPr lang="pl-PL" sz="2400" b="1"/>
              <a:t>IF-THEN</a:t>
            </a:r>
            <a:endParaRPr lang="pl-PL" sz="2400"/>
          </a:p>
          <a:p>
            <a:pPr marL="446088" indent="-446088">
              <a:buFont typeface="Georgia" pitchFamily="18" charset="0"/>
              <a:buChar char="—"/>
            </a:pPr>
            <a:r>
              <a:rPr lang="pl-PL" sz="2400"/>
              <a:t>Dla każdej ścieżki drzewa decyzyjnego, łączącej korzeń drzewa z liściem drzewa tworzymy regułę klasyfikacyjną</a:t>
            </a:r>
          </a:p>
          <a:p>
            <a:pPr marL="446088" indent="-446088">
              <a:buFont typeface="Georgia" pitchFamily="18" charset="0"/>
              <a:buChar char="—"/>
            </a:pPr>
            <a:r>
              <a:rPr lang="pl-PL" sz="2400"/>
              <a:t>Koniunkcja par </a:t>
            </a:r>
            <a:r>
              <a:rPr lang="pl-PL" sz="2400" b="1"/>
              <a:t>&lt;atrybut, wartość&gt;, </a:t>
            </a:r>
            <a:r>
              <a:rPr lang="pl-PL" sz="2400"/>
              <a:t>gdzie każda para jest związana z wierzchołkiem wewnętrznym drzewa, tworzy poprzednik reguły klasyfikacyjnej, natomiast klasa, związana z liściem drzewa decyzyjnego, tworzy następnik reguły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154626" name="Rectangle 2"/>
          <p:cNvSpPr>
            <a:spLocks noGrp="1" noChangeArrowheads="1"/>
          </p:cNvSpPr>
          <p:nvPr>
            <p:ph type="title"/>
          </p:nvPr>
        </p:nvSpPr>
        <p:spPr/>
        <p:txBody>
          <a:bodyPr/>
          <a:lstStyle/>
          <a:p>
            <a:r>
              <a:rPr lang="pl-PL" sz="2400"/>
              <a:t>Ekstrakcja reguł klasyfikacyjnych </a:t>
            </a:r>
            <a:br>
              <a:rPr lang="pl-PL" sz="2400"/>
            </a:br>
            <a:r>
              <a:rPr lang="pl-PL" sz="2400"/>
              <a:t>z drzew decyzyjnych (2)</a:t>
            </a:r>
          </a:p>
        </p:txBody>
      </p:sp>
      <p:pic>
        <p:nvPicPr>
          <p:cNvPr id="154628" name="Picture 4"/>
          <p:cNvPicPr>
            <a:picLocks noChangeAspect="1" noChangeArrowheads="1"/>
          </p:cNvPicPr>
          <p:nvPr/>
        </p:nvPicPr>
        <p:blipFill>
          <a:blip r:embed="rId2" cstate="print"/>
          <a:srcRect/>
          <a:stretch>
            <a:fillRect/>
          </a:stretch>
        </p:blipFill>
        <p:spPr bwMode="auto">
          <a:xfrm>
            <a:off x="1763713" y="1268413"/>
            <a:ext cx="5184775" cy="30241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4629" name="Rectangle 5"/>
          <p:cNvSpPr>
            <a:spLocks noChangeArrowheads="1"/>
          </p:cNvSpPr>
          <p:nvPr/>
        </p:nvSpPr>
        <p:spPr bwMode="auto">
          <a:xfrm>
            <a:off x="323850" y="4652963"/>
            <a:ext cx="3024188" cy="1657350"/>
          </a:xfrm>
          <a:prstGeom prst="rect">
            <a:avLst/>
          </a:prstGeom>
          <a:noFill/>
          <a:ln w="9525">
            <a:noFill/>
            <a:miter lim="800000"/>
            <a:headEnd/>
            <a:tailEnd/>
          </a:ln>
          <a:effectLst/>
        </p:spPr>
        <p:txBody>
          <a:bodyPr/>
          <a:lstStyle/>
          <a:p>
            <a:pPr>
              <a:lnSpc>
                <a:spcPct val="90000"/>
              </a:lnSpc>
              <a:spcBef>
                <a:spcPct val="50000"/>
              </a:spcBef>
              <a:buSzPct val="70000"/>
              <a:buFont typeface="Georgia" pitchFamily="18" charset="0"/>
              <a:buNone/>
            </a:pPr>
            <a:r>
              <a:rPr lang="pl-PL" sz="2000">
                <a:latin typeface="Georgia" pitchFamily="18" charset="0"/>
              </a:rPr>
              <a:t>Drzewo decyzyjne można przedstawić w postaci następującego zbioru reguł klasyfikacyjnych:</a:t>
            </a:r>
            <a:endParaRPr lang="pl-PL" sz="2000" b="1">
              <a:latin typeface="Georgia" pitchFamily="18" charset="0"/>
            </a:endParaRPr>
          </a:p>
        </p:txBody>
      </p:sp>
      <p:pic>
        <p:nvPicPr>
          <p:cNvPr id="154631" name="Picture 7"/>
          <p:cNvPicPr>
            <a:picLocks noChangeAspect="1" noChangeArrowheads="1"/>
          </p:cNvPicPr>
          <p:nvPr/>
        </p:nvPicPr>
        <p:blipFill>
          <a:blip r:embed="rId3" cstate="print"/>
          <a:srcRect/>
          <a:stretch>
            <a:fillRect/>
          </a:stretch>
        </p:blipFill>
        <p:spPr bwMode="auto">
          <a:xfrm>
            <a:off x="3563938" y="4437063"/>
            <a:ext cx="5400675" cy="1985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Drzewa i Reguły</a:t>
            </a:r>
          </a:p>
        </p:txBody>
      </p:sp>
      <p:sp>
        <p:nvSpPr>
          <p:cNvPr id="4" name="Symbol zastępczy stopki 3"/>
          <p:cNvSpPr>
            <a:spLocks noGrp="1"/>
          </p:cNvSpPr>
          <p:nvPr>
            <p:ph type="ftr" sz="quarter" idx="10"/>
          </p:nvPr>
        </p:nvSpPr>
        <p:spPr/>
        <p:txBody>
          <a:bodyPr/>
          <a:lstStyle/>
          <a:p>
            <a:r>
              <a:rPr lang="pl-PL"/>
              <a:t>KISIM, WIMiIP, AGH</a:t>
            </a:r>
          </a:p>
        </p:txBody>
      </p:sp>
      <p:pic>
        <p:nvPicPr>
          <p:cNvPr id="5" name="Picture 2"/>
          <p:cNvPicPr>
            <a:picLocks noChangeAspect="1" noChangeArrowheads="1"/>
          </p:cNvPicPr>
          <p:nvPr/>
        </p:nvPicPr>
        <p:blipFill>
          <a:blip r:embed="rId2" cstate="print"/>
          <a:srcRect/>
          <a:stretch>
            <a:fillRect/>
          </a:stretch>
        </p:blipFill>
        <p:spPr bwMode="auto">
          <a:xfrm>
            <a:off x="1727200" y="2052638"/>
            <a:ext cx="7416800" cy="4805362"/>
          </a:xfrm>
          <a:prstGeom prst="rect">
            <a:avLst/>
          </a:prstGeom>
          <a:noFill/>
          <a:ln w="9525">
            <a:noFill/>
            <a:miter lim="800000"/>
            <a:headEnd/>
            <a:tailEnd/>
          </a:ln>
        </p:spPr>
      </p:pic>
      <p:sp>
        <p:nvSpPr>
          <p:cNvPr id="7" name="AutoShape 6"/>
          <p:cNvSpPr>
            <a:spLocks noChangeArrowheads="1"/>
          </p:cNvSpPr>
          <p:nvPr/>
        </p:nvSpPr>
        <p:spPr bwMode="auto">
          <a:xfrm>
            <a:off x="3276600" y="6138863"/>
            <a:ext cx="790575" cy="603250"/>
          </a:xfrm>
          <a:prstGeom prst="roundRect">
            <a:avLst>
              <a:gd name="adj" fmla="val 16667"/>
            </a:avLst>
          </a:prstGeom>
          <a:solidFill>
            <a:srgbClr val="006699">
              <a:alpha val="20000"/>
            </a:srgbClr>
          </a:solidFill>
          <a:ln w="25400">
            <a:solidFill>
              <a:srgbClr val="006699"/>
            </a:solidFill>
            <a:round/>
            <a:headEnd/>
            <a:tailEnd/>
          </a:ln>
        </p:spPr>
        <p:txBody>
          <a:bodyPr wrap="none" anchor="ctr"/>
          <a:lstStyle/>
          <a:p>
            <a:pPr algn="ctr"/>
            <a:endParaRPr lang="pl-PL" sz="2400" b="1">
              <a:solidFill>
                <a:srgbClr val="006699"/>
              </a:solidFill>
              <a:latin typeface="Calibri" pitchFamily="34" charset="0"/>
            </a:endParaRPr>
          </a:p>
        </p:txBody>
      </p:sp>
      <p:sp>
        <p:nvSpPr>
          <p:cNvPr id="8" name="AutoShape 7"/>
          <p:cNvSpPr>
            <a:spLocks noChangeArrowheads="1"/>
          </p:cNvSpPr>
          <p:nvPr/>
        </p:nvSpPr>
        <p:spPr bwMode="auto">
          <a:xfrm>
            <a:off x="6443663" y="3573463"/>
            <a:ext cx="865187" cy="719137"/>
          </a:xfrm>
          <a:prstGeom prst="roundRect">
            <a:avLst>
              <a:gd name="adj" fmla="val 16667"/>
            </a:avLst>
          </a:prstGeom>
          <a:solidFill>
            <a:srgbClr val="006699">
              <a:alpha val="20000"/>
            </a:srgbClr>
          </a:solidFill>
          <a:ln w="25400">
            <a:solidFill>
              <a:srgbClr val="006699"/>
            </a:solidFill>
            <a:round/>
            <a:headEnd/>
            <a:tailEnd/>
          </a:ln>
        </p:spPr>
        <p:txBody>
          <a:bodyPr wrap="none" anchor="ctr"/>
          <a:lstStyle/>
          <a:p>
            <a:pPr algn="ctr"/>
            <a:endParaRPr lang="pl-PL" sz="2400" b="1">
              <a:solidFill>
                <a:srgbClr val="006699"/>
              </a:solidFill>
              <a:latin typeface="Calibri" pitchFamily="34" charset="0"/>
            </a:endParaRPr>
          </a:p>
        </p:txBody>
      </p:sp>
      <p:sp>
        <p:nvSpPr>
          <p:cNvPr id="9" name="Rectangle 3"/>
          <p:cNvSpPr txBox="1">
            <a:spLocks noChangeArrowheads="1"/>
          </p:cNvSpPr>
          <p:nvPr/>
        </p:nvSpPr>
        <p:spPr bwMode="auto">
          <a:xfrm>
            <a:off x="4139952" y="1052736"/>
            <a:ext cx="4464050" cy="14401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61950" marR="0" lvl="0" indent="-361950" algn="l" defTabSz="914400" rtl="0" eaLnBrk="1" fontAlgn="base" latinLnBrk="0" hangingPunct="1">
              <a:lnSpc>
                <a:spcPct val="80000"/>
              </a:lnSpc>
              <a:spcBef>
                <a:spcPct val="50000"/>
              </a:spcBef>
              <a:spcAft>
                <a:spcPct val="0"/>
              </a:spcAft>
              <a:buClrTx/>
              <a:buSzPct val="70000"/>
              <a:buFont typeface="Georgia" pitchFamily="18" charset="0"/>
              <a:buChar char="—"/>
              <a:tabLst/>
              <a:defRPr/>
            </a:pPr>
            <a:r>
              <a:rPr kumimoji="0" lang="pl-PL" sz="1800" b="0" i="0" u="none" strike="noStrike" kern="0" cap="none" spc="0" normalizeH="0" baseline="0" noProof="0" dirty="0">
                <a:ln>
                  <a:noFill/>
                </a:ln>
                <a:solidFill>
                  <a:srgbClr val="006699"/>
                </a:solidFill>
                <a:effectLst/>
                <a:uLnTx/>
                <a:uFillTx/>
                <a:latin typeface="Calibri" pitchFamily="34" charset="0"/>
                <a:ea typeface="+mn-ea"/>
                <a:cs typeface="+mn-cs"/>
              </a:rPr>
              <a:t>Jeżeli </a:t>
            </a:r>
            <a:r>
              <a:rPr kumimoji="0" lang="pl-PL" sz="1800" b="0" i="0" u="none" strike="noStrike" kern="0" cap="none" spc="0" normalizeH="0" baseline="0" noProof="0" dirty="0">
                <a:ln>
                  <a:noFill/>
                </a:ln>
                <a:solidFill>
                  <a:schemeClr val="tx1"/>
                </a:solidFill>
                <a:effectLst/>
                <a:uLnTx/>
                <a:uFillTx/>
                <a:latin typeface="Calibri" pitchFamily="34" charset="0"/>
                <a:ea typeface="+mn-ea"/>
                <a:cs typeface="+mn-cs"/>
              </a:rPr>
              <a:t>osoba pozostaje w związku małżeńskim i jej liczba lat edukacji przekracza 12,5 roku, </a:t>
            </a:r>
            <a:r>
              <a:rPr kumimoji="0" lang="pl-PL" sz="1800" b="0" i="0" u="none" strike="noStrike" kern="0" cap="none" spc="0" normalizeH="0" baseline="0" noProof="0" dirty="0">
                <a:ln>
                  <a:noFill/>
                </a:ln>
                <a:solidFill>
                  <a:srgbClr val="006699"/>
                </a:solidFill>
                <a:effectLst/>
                <a:uLnTx/>
                <a:uFillTx/>
                <a:latin typeface="Calibri" pitchFamily="34" charset="0"/>
                <a:ea typeface="+mn-ea"/>
                <a:cs typeface="+mn-cs"/>
              </a:rPr>
              <a:t>wtedy</a:t>
            </a:r>
            <a:r>
              <a:rPr kumimoji="0" lang="pl-PL" sz="1800" b="0" i="0" u="none" strike="noStrike" kern="0" cap="none" spc="0" normalizeH="0" baseline="0" noProof="0" dirty="0">
                <a:ln>
                  <a:noFill/>
                </a:ln>
                <a:solidFill>
                  <a:schemeClr val="tx1"/>
                </a:solidFill>
                <a:effectLst/>
                <a:uLnTx/>
                <a:uFillTx/>
                <a:latin typeface="Calibri" pitchFamily="34" charset="0"/>
                <a:ea typeface="+mn-ea"/>
                <a:cs typeface="+mn-cs"/>
              </a:rPr>
              <a:t> jej dochód prawdopodobnie przekracza 50 000 $ (węzeł ID5) </a:t>
            </a:r>
            <a:br>
              <a:rPr kumimoji="0" lang="pl-PL" sz="1800" b="0" i="0" u="none" strike="noStrike" kern="0" cap="none" spc="0" normalizeH="0" baseline="0" noProof="0" dirty="0">
                <a:ln>
                  <a:noFill/>
                </a:ln>
                <a:solidFill>
                  <a:schemeClr val="tx1"/>
                </a:solidFill>
                <a:effectLst/>
                <a:uLnTx/>
                <a:uFillTx/>
                <a:latin typeface="Calibri" pitchFamily="34" charset="0"/>
                <a:ea typeface="+mn-ea"/>
                <a:cs typeface="+mn-cs"/>
              </a:rPr>
            </a:br>
            <a:r>
              <a:rPr kumimoji="0" lang="pl-PL" sz="1800" b="0" i="0" u="none" strike="noStrike" kern="0" cap="none" spc="0" normalizeH="0" baseline="0" noProof="0" dirty="0">
                <a:ln>
                  <a:noFill/>
                </a:ln>
                <a:solidFill>
                  <a:schemeClr val="tx1"/>
                </a:solidFill>
                <a:effectLst/>
                <a:uLnTx/>
                <a:uFillTx/>
                <a:latin typeface="Calibri" pitchFamily="34" charset="0"/>
                <a:ea typeface="+mn-ea"/>
                <a:cs typeface="+mn-cs"/>
              </a:rPr>
              <a:t>(z prawdopodobieństwem… 72%)</a:t>
            </a:r>
          </a:p>
          <a:p>
            <a:pPr marL="361950" marR="0" lvl="0" indent="-361950" algn="l" defTabSz="914400" rtl="0" eaLnBrk="1" fontAlgn="base" latinLnBrk="0" hangingPunct="1">
              <a:lnSpc>
                <a:spcPct val="80000"/>
              </a:lnSpc>
              <a:spcBef>
                <a:spcPct val="50000"/>
              </a:spcBef>
              <a:spcAft>
                <a:spcPct val="0"/>
              </a:spcAft>
              <a:buClrTx/>
              <a:buSzPct val="70000"/>
              <a:buFont typeface="Georgia" pitchFamily="18" charset="0"/>
              <a:buNone/>
              <a:tabLst/>
              <a:defRPr/>
            </a:pPr>
            <a:endParaRPr kumimoji="0" lang="pl-PL" sz="1800" b="0"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10" name="Rectangle 3"/>
          <p:cNvSpPr txBox="1">
            <a:spLocks noChangeArrowheads="1"/>
          </p:cNvSpPr>
          <p:nvPr/>
        </p:nvSpPr>
        <p:spPr bwMode="auto">
          <a:xfrm>
            <a:off x="0" y="1484784"/>
            <a:ext cx="4464050" cy="19442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61950" marR="0" lvl="0" indent="-361950" algn="l" defTabSz="914400" rtl="0" eaLnBrk="1" fontAlgn="base" latinLnBrk="0" hangingPunct="1">
              <a:lnSpc>
                <a:spcPct val="80000"/>
              </a:lnSpc>
              <a:spcBef>
                <a:spcPct val="50000"/>
              </a:spcBef>
              <a:spcAft>
                <a:spcPct val="0"/>
              </a:spcAft>
              <a:buClrTx/>
              <a:buSzPct val="70000"/>
              <a:buFont typeface="Georgia" pitchFamily="18" charset="0"/>
              <a:buChar char="—"/>
              <a:tabLst/>
              <a:defRPr/>
            </a:pPr>
            <a:r>
              <a:rPr kumimoji="0" lang="pl-PL" sz="1800" b="0" i="0" u="none" strike="noStrike" kern="0" cap="none" spc="0" normalizeH="0" baseline="0" noProof="0" dirty="0">
                <a:ln>
                  <a:noFill/>
                </a:ln>
                <a:solidFill>
                  <a:srgbClr val="006699"/>
                </a:solidFill>
                <a:effectLst/>
                <a:uLnTx/>
                <a:uFillTx/>
                <a:latin typeface="Calibri" pitchFamily="34" charset="0"/>
                <a:ea typeface="+mn-ea"/>
                <a:cs typeface="+mn-cs"/>
              </a:rPr>
              <a:t>Jeżeli</a:t>
            </a:r>
            <a:r>
              <a:rPr kumimoji="0" lang="pl-PL" sz="1800" b="0" i="0" u="none" strike="noStrike" kern="0" cap="none" spc="0" normalizeH="0" baseline="0" noProof="0" dirty="0">
                <a:ln>
                  <a:noFill/>
                </a:ln>
                <a:solidFill>
                  <a:schemeClr val="tx1"/>
                </a:solidFill>
                <a:effectLst/>
                <a:uLnTx/>
                <a:uFillTx/>
                <a:latin typeface="Calibri" pitchFamily="34" charset="0"/>
                <a:ea typeface="+mn-ea"/>
                <a:cs typeface="+mn-cs"/>
              </a:rPr>
              <a:t> osoba ma ponad 33,5 lat, pozostaje w związku małżeńskim, liczba lat jej edukacji mieści się w przedziale 9,5 do 12,5 lat, wykonuje zawód…  </a:t>
            </a:r>
            <a:r>
              <a:rPr kumimoji="0" lang="pl-PL" sz="1800" b="0" i="0" u="none" strike="noStrike" kern="0" cap="none" spc="0" normalizeH="0" baseline="0" noProof="0" dirty="0">
                <a:ln>
                  <a:noFill/>
                </a:ln>
                <a:solidFill>
                  <a:srgbClr val="006699"/>
                </a:solidFill>
                <a:effectLst/>
                <a:uLnTx/>
                <a:uFillTx/>
                <a:latin typeface="Calibri" pitchFamily="34" charset="0"/>
                <a:ea typeface="+mn-ea"/>
                <a:cs typeface="+mn-cs"/>
              </a:rPr>
              <a:t>wtedy</a:t>
            </a:r>
            <a:r>
              <a:rPr kumimoji="0" lang="pl-PL" sz="1800" b="0" i="0" u="none" strike="noStrike" kern="0" cap="none" spc="0" normalizeH="0" baseline="0" noProof="0" dirty="0">
                <a:ln>
                  <a:noFill/>
                </a:ln>
                <a:solidFill>
                  <a:schemeClr val="tx1"/>
                </a:solidFill>
                <a:effectLst/>
                <a:uLnTx/>
                <a:uFillTx/>
                <a:latin typeface="Calibri" pitchFamily="34" charset="0"/>
                <a:ea typeface="+mn-ea"/>
                <a:cs typeface="+mn-cs"/>
              </a:rPr>
              <a:t> jej dochód prawdopodobnie przekracza </a:t>
            </a:r>
            <a:br>
              <a:rPr kumimoji="0" lang="pl-PL" sz="1800" b="0" i="0" u="none" strike="noStrike" kern="0" cap="none" spc="0" normalizeH="0" baseline="0" noProof="0" dirty="0">
                <a:ln>
                  <a:noFill/>
                </a:ln>
                <a:solidFill>
                  <a:schemeClr val="tx1"/>
                </a:solidFill>
                <a:effectLst/>
                <a:uLnTx/>
                <a:uFillTx/>
                <a:latin typeface="Calibri" pitchFamily="34" charset="0"/>
                <a:ea typeface="+mn-ea"/>
                <a:cs typeface="+mn-cs"/>
              </a:rPr>
            </a:br>
            <a:r>
              <a:rPr kumimoji="0" lang="pl-PL" sz="1800" b="0" i="0" u="none" strike="noStrike" kern="0" cap="none" spc="0" normalizeH="0" baseline="0" noProof="0" dirty="0">
                <a:ln>
                  <a:noFill/>
                </a:ln>
                <a:solidFill>
                  <a:schemeClr val="tx1"/>
                </a:solidFill>
                <a:effectLst/>
                <a:uLnTx/>
                <a:uFillTx/>
                <a:latin typeface="Calibri" pitchFamily="34" charset="0"/>
                <a:ea typeface="+mn-ea"/>
                <a:cs typeface="+mn-cs"/>
              </a:rPr>
              <a:t>50 000 $ (węzeł ID11) </a:t>
            </a:r>
            <a:br>
              <a:rPr kumimoji="0" lang="pl-PL" sz="1800" b="0" i="0" u="none" strike="noStrike" kern="0" cap="none" spc="0" normalizeH="0" baseline="0" noProof="0" dirty="0">
                <a:ln>
                  <a:noFill/>
                </a:ln>
                <a:solidFill>
                  <a:schemeClr val="tx1"/>
                </a:solidFill>
                <a:effectLst/>
                <a:uLnTx/>
                <a:uFillTx/>
                <a:latin typeface="Calibri" pitchFamily="34" charset="0"/>
                <a:ea typeface="+mn-ea"/>
                <a:cs typeface="+mn-cs"/>
              </a:rPr>
            </a:br>
            <a:r>
              <a:rPr kumimoji="0" lang="pl-PL" sz="1800" b="0" i="0" u="none" strike="noStrike" kern="0" cap="none" spc="0" normalizeH="0" baseline="0" noProof="0" dirty="0">
                <a:ln>
                  <a:noFill/>
                </a:ln>
                <a:solidFill>
                  <a:schemeClr val="tx1"/>
                </a:solidFill>
                <a:effectLst/>
                <a:uLnTx/>
                <a:uFillTx/>
                <a:latin typeface="Calibri" pitchFamily="34" charset="0"/>
                <a:ea typeface="+mn-ea"/>
                <a:cs typeface="+mn-cs"/>
              </a:rPr>
              <a:t>(z prawdopodobieństwem… 60%)</a:t>
            </a:r>
          </a:p>
          <a:p>
            <a:pPr marL="361950" marR="0" lvl="0" indent="-361950" algn="l" defTabSz="914400" rtl="0" eaLnBrk="1" fontAlgn="base" latinLnBrk="0" hangingPunct="1">
              <a:lnSpc>
                <a:spcPct val="80000"/>
              </a:lnSpc>
              <a:spcBef>
                <a:spcPct val="50000"/>
              </a:spcBef>
              <a:spcAft>
                <a:spcPct val="0"/>
              </a:spcAft>
              <a:buClrTx/>
              <a:buSzPct val="70000"/>
              <a:buFont typeface="Georgia" pitchFamily="18" charset="0"/>
              <a:buNone/>
              <a:tabLst/>
              <a:defRPr/>
            </a:pPr>
            <a:endParaRPr kumimoji="0" lang="pl-PL" sz="1800" b="0" i="0" u="none" strike="noStrike" kern="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ymbol zastępczy stopki 3"/>
          <p:cNvSpPr>
            <a:spLocks noGrp="1"/>
          </p:cNvSpPr>
          <p:nvPr>
            <p:ph type="ftr" sz="quarter" idx="10"/>
          </p:nvPr>
        </p:nvSpPr>
        <p:spPr/>
        <p:txBody>
          <a:bodyPr/>
          <a:lstStyle/>
          <a:p>
            <a:pPr>
              <a:defRPr/>
            </a:pPr>
            <a:r>
              <a:rPr lang="pl-PL"/>
              <a:t>KISIM, WIMiIP, AGH</a:t>
            </a:r>
          </a:p>
        </p:txBody>
      </p:sp>
      <p:sp>
        <p:nvSpPr>
          <p:cNvPr id="84995" name="Rectangle 2"/>
          <p:cNvSpPr>
            <a:spLocks noGrp="1" noChangeArrowheads="1"/>
          </p:cNvSpPr>
          <p:nvPr>
            <p:ph type="body" idx="1"/>
          </p:nvPr>
        </p:nvSpPr>
        <p:spPr>
          <a:xfrm>
            <a:off x="323850" y="4005263"/>
            <a:ext cx="6048375" cy="2376487"/>
          </a:xfrm>
        </p:spPr>
        <p:txBody>
          <a:bodyPr/>
          <a:lstStyle/>
          <a:p>
            <a:pPr eaLnBrk="1" hangingPunct="1">
              <a:lnSpc>
                <a:spcPct val="90000"/>
              </a:lnSpc>
            </a:pPr>
            <a:r>
              <a:rPr lang="pl-PL" sz="1800"/>
              <a:t>Jeżeli osoba pozostaje w związku małżeńskim skończyła szkołę z grupy…, ale jest profesjonalistą w swoim zawodzie, wtedy jej dochód prawdopodobnie przekracza 50 000 $ (węzeł ID17) </a:t>
            </a:r>
            <a:br>
              <a:rPr lang="pl-PL" sz="1800"/>
            </a:br>
            <a:r>
              <a:rPr lang="pl-PL" sz="1800"/>
              <a:t>(z prawdopodobieństwem… 73%)</a:t>
            </a:r>
          </a:p>
          <a:p>
            <a:pPr eaLnBrk="1" hangingPunct="1">
              <a:lnSpc>
                <a:spcPct val="90000"/>
              </a:lnSpc>
            </a:pPr>
            <a:r>
              <a:rPr lang="pl-PL" sz="1800"/>
              <a:t>Jeżeli osoba pozostaje w związku małżeńskim i skończyła studia magisterskie, wtedy jej dochód prawdopodobnie przekracza 50 000 $ (węzeł ID14) </a:t>
            </a:r>
            <a:br>
              <a:rPr lang="pl-PL" sz="1800"/>
            </a:br>
            <a:r>
              <a:rPr lang="pl-PL" sz="1800"/>
              <a:t>(z prawdopodobieństwem… 77%)</a:t>
            </a:r>
          </a:p>
        </p:txBody>
      </p:sp>
      <p:pic>
        <p:nvPicPr>
          <p:cNvPr id="84996" name="Picture 3"/>
          <p:cNvPicPr>
            <a:picLocks noChangeAspect="1" noChangeArrowheads="1"/>
          </p:cNvPicPr>
          <p:nvPr/>
        </p:nvPicPr>
        <p:blipFill>
          <a:blip r:embed="rId2" cstate="print"/>
          <a:srcRect/>
          <a:stretch>
            <a:fillRect/>
          </a:stretch>
        </p:blipFill>
        <p:spPr bwMode="auto">
          <a:xfrm>
            <a:off x="0" y="0"/>
            <a:ext cx="6638925" cy="3905250"/>
          </a:xfrm>
          <a:prstGeom prst="rect">
            <a:avLst/>
          </a:prstGeom>
          <a:noFill/>
          <a:ln w="9525">
            <a:noFill/>
            <a:miter lim="800000"/>
            <a:headEnd/>
            <a:tailEnd/>
          </a:ln>
        </p:spPr>
      </p:pic>
      <p:sp>
        <p:nvSpPr>
          <p:cNvPr id="84997" name="Line 4"/>
          <p:cNvSpPr>
            <a:spLocks noChangeShapeType="1"/>
          </p:cNvSpPr>
          <p:nvPr/>
        </p:nvSpPr>
        <p:spPr bwMode="auto">
          <a:xfrm flipV="1">
            <a:off x="179388" y="3789363"/>
            <a:ext cx="1584325" cy="144462"/>
          </a:xfrm>
          <a:prstGeom prst="line">
            <a:avLst/>
          </a:prstGeom>
          <a:noFill/>
          <a:ln w="28575">
            <a:solidFill>
              <a:srgbClr val="006699"/>
            </a:solidFill>
            <a:round/>
            <a:headEnd/>
            <a:tailEnd type="arrow" w="med" len="med"/>
          </a:ln>
        </p:spPr>
        <p:txBody>
          <a:bodyPr/>
          <a:lstStyle/>
          <a:p>
            <a:endParaRPr lang="pl-PL"/>
          </a:p>
        </p:txBody>
      </p:sp>
      <p:sp>
        <p:nvSpPr>
          <p:cNvPr id="84998" name="AutoShape 5"/>
          <p:cNvSpPr>
            <a:spLocks noChangeArrowheads="1"/>
          </p:cNvSpPr>
          <p:nvPr/>
        </p:nvSpPr>
        <p:spPr bwMode="auto">
          <a:xfrm>
            <a:off x="1692275" y="2852738"/>
            <a:ext cx="935038" cy="936625"/>
          </a:xfrm>
          <a:prstGeom prst="roundRect">
            <a:avLst>
              <a:gd name="adj" fmla="val 16667"/>
            </a:avLst>
          </a:prstGeom>
          <a:solidFill>
            <a:srgbClr val="006699">
              <a:alpha val="20000"/>
            </a:srgbClr>
          </a:solidFill>
          <a:ln w="25400">
            <a:solidFill>
              <a:srgbClr val="006699"/>
            </a:solidFill>
            <a:round/>
            <a:headEnd/>
            <a:tailEnd/>
          </a:ln>
        </p:spPr>
        <p:txBody>
          <a:bodyPr wrap="none" anchor="ctr"/>
          <a:lstStyle/>
          <a:p>
            <a:pPr algn="ctr"/>
            <a:endParaRPr lang="pl-PL" sz="2400" b="1">
              <a:solidFill>
                <a:srgbClr val="006699"/>
              </a:solidFill>
              <a:latin typeface="Calibri" pitchFamily="34" charset="0"/>
            </a:endParaRPr>
          </a:p>
        </p:txBody>
      </p:sp>
      <p:sp>
        <p:nvSpPr>
          <p:cNvPr id="84999" name="Line 6"/>
          <p:cNvSpPr>
            <a:spLocks noChangeShapeType="1"/>
          </p:cNvSpPr>
          <p:nvPr/>
        </p:nvSpPr>
        <p:spPr bwMode="auto">
          <a:xfrm>
            <a:off x="179388" y="3932238"/>
            <a:ext cx="0" cy="287337"/>
          </a:xfrm>
          <a:prstGeom prst="line">
            <a:avLst/>
          </a:prstGeom>
          <a:noFill/>
          <a:ln w="25400">
            <a:solidFill>
              <a:srgbClr val="006699"/>
            </a:solidFill>
            <a:round/>
            <a:headEnd/>
            <a:tailEnd/>
          </a:ln>
        </p:spPr>
        <p:txBody>
          <a:bodyPr/>
          <a:lstStyle/>
          <a:p>
            <a:endParaRPr lang="pl-PL"/>
          </a:p>
        </p:txBody>
      </p:sp>
      <p:sp>
        <p:nvSpPr>
          <p:cNvPr id="85000" name="Line 7"/>
          <p:cNvSpPr>
            <a:spLocks noChangeShapeType="1"/>
          </p:cNvSpPr>
          <p:nvPr/>
        </p:nvSpPr>
        <p:spPr bwMode="auto">
          <a:xfrm>
            <a:off x="179388" y="4221163"/>
            <a:ext cx="144462" cy="0"/>
          </a:xfrm>
          <a:prstGeom prst="line">
            <a:avLst/>
          </a:prstGeom>
          <a:noFill/>
          <a:ln w="25400">
            <a:solidFill>
              <a:srgbClr val="006699"/>
            </a:solidFill>
            <a:round/>
            <a:headEnd/>
            <a:tailEnd/>
          </a:ln>
        </p:spPr>
        <p:txBody>
          <a:bodyPr/>
          <a:lstStyle/>
          <a:p>
            <a:endParaRPr lang="pl-PL"/>
          </a:p>
        </p:txBody>
      </p:sp>
      <p:pic>
        <p:nvPicPr>
          <p:cNvPr id="85001" name="Picture 8"/>
          <p:cNvPicPr>
            <a:picLocks noChangeAspect="1" noChangeArrowheads="1"/>
          </p:cNvPicPr>
          <p:nvPr/>
        </p:nvPicPr>
        <p:blipFill>
          <a:blip r:embed="rId3" cstate="print"/>
          <a:srcRect/>
          <a:stretch>
            <a:fillRect/>
          </a:stretch>
        </p:blipFill>
        <p:spPr bwMode="auto">
          <a:xfrm>
            <a:off x="6516688" y="2924175"/>
            <a:ext cx="2466975" cy="2078038"/>
          </a:xfrm>
          <a:prstGeom prst="rect">
            <a:avLst/>
          </a:prstGeom>
          <a:noFill/>
          <a:ln w="25400">
            <a:noFill/>
            <a:miter lim="800000"/>
            <a:headEnd/>
            <a:tailEnd/>
          </a:ln>
        </p:spPr>
      </p:pic>
      <p:sp>
        <p:nvSpPr>
          <p:cNvPr id="85002" name="AutoShape 9"/>
          <p:cNvSpPr>
            <a:spLocks noChangeArrowheads="1"/>
          </p:cNvSpPr>
          <p:nvPr/>
        </p:nvSpPr>
        <p:spPr bwMode="auto">
          <a:xfrm>
            <a:off x="5651500" y="1844675"/>
            <a:ext cx="935038" cy="936625"/>
          </a:xfrm>
          <a:prstGeom prst="roundRect">
            <a:avLst>
              <a:gd name="adj" fmla="val 16667"/>
            </a:avLst>
          </a:prstGeom>
          <a:solidFill>
            <a:srgbClr val="006699">
              <a:alpha val="20000"/>
            </a:srgbClr>
          </a:solidFill>
          <a:ln w="25400">
            <a:solidFill>
              <a:srgbClr val="006699"/>
            </a:solidFill>
            <a:round/>
            <a:headEnd/>
            <a:tailEnd/>
          </a:ln>
        </p:spPr>
        <p:txBody>
          <a:bodyPr wrap="none" anchor="ctr"/>
          <a:lstStyle/>
          <a:p>
            <a:pPr algn="ctr"/>
            <a:endParaRPr lang="pl-PL" sz="2400" b="1">
              <a:solidFill>
                <a:srgbClr val="006699"/>
              </a:solidFill>
              <a:latin typeface="Calibri" pitchFamily="34" charset="0"/>
            </a:endParaRPr>
          </a:p>
        </p:txBody>
      </p:sp>
      <p:sp>
        <p:nvSpPr>
          <p:cNvPr id="85003" name="Line 10"/>
          <p:cNvSpPr>
            <a:spLocks noChangeShapeType="1"/>
          </p:cNvSpPr>
          <p:nvPr/>
        </p:nvSpPr>
        <p:spPr bwMode="auto">
          <a:xfrm flipH="1" flipV="1">
            <a:off x="6227763" y="2852738"/>
            <a:ext cx="215900" cy="2520950"/>
          </a:xfrm>
          <a:prstGeom prst="line">
            <a:avLst/>
          </a:prstGeom>
          <a:noFill/>
          <a:ln w="28575">
            <a:solidFill>
              <a:srgbClr val="006699"/>
            </a:solidFill>
            <a:round/>
            <a:headEnd/>
            <a:tailEnd type="arrow" w="med" len="med"/>
          </a:ln>
        </p:spPr>
        <p:txBody>
          <a:bodyPr/>
          <a:lstStyle/>
          <a:p>
            <a:endParaRPr lang="pl-PL"/>
          </a:p>
        </p:txBody>
      </p:sp>
      <p:sp>
        <p:nvSpPr>
          <p:cNvPr id="85004" name="Line 11"/>
          <p:cNvSpPr>
            <a:spLocks noChangeShapeType="1"/>
          </p:cNvSpPr>
          <p:nvPr/>
        </p:nvSpPr>
        <p:spPr bwMode="auto">
          <a:xfrm>
            <a:off x="5795963" y="5373688"/>
            <a:ext cx="649287" cy="0"/>
          </a:xfrm>
          <a:prstGeom prst="line">
            <a:avLst/>
          </a:prstGeom>
          <a:noFill/>
          <a:ln w="25400">
            <a:solidFill>
              <a:srgbClr val="006699"/>
            </a:solidFill>
            <a:round/>
            <a:headEnd/>
            <a:tailEnd/>
          </a:ln>
        </p:spPr>
        <p:txBody>
          <a:bodyPr/>
          <a:lstStyle/>
          <a:p>
            <a:endParaRPr lang="pl-PL"/>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pPr>
              <a:defRPr/>
            </a:pPr>
            <a:r>
              <a:rPr lang="pl-PL"/>
              <a:t>KISIM, WIMiIP, AGH</a:t>
            </a:r>
          </a:p>
        </p:txBody>
      </p:sp>
      <p:sp>
        <p:nvSpPr>
          <p:cNvPr id="3076" name="Rectangle 2"/>
          <p:cNvSpPr>
            <a:spLocks noGrp="1" noChangeArrowheads="1"/>
          </p:cNvSpPr>
          <p:nvPr>
            <p:ph type="body" idx="1"/>
          </p:nvPr>
        </p:nvSpPr>
        <p:spPr/>
        <p:txBody>
          <a:bodyPr/>
          <a:lstStyle/>
          <a:p>
            <a:pPr eaLnBrk="1" hangingPunct="1"/>
            <a:endParaRPr lang="pl-PL"/>
          </a:p>
        </p:txBody>
      </p:sp>
      <p:graphicFrame>
        <p:nvGraphicFramePr>
          <p:cNvPr id="3074" name="Object 3"/>
          <p:cNvGraphicFramePr>
            <a:graphicFrameLocks noChangeAspect="1"/>
          </p:cNvGraphicFramePr>
          <p:nvPr/>
        </p:nvGraphicFramePr>
        <p:xfrm>
          <a:off x="179388" y="908050"/>
          <a:ext cx="8640762" cy="5256213"/>
        </p:xfrm>
        <a:graphic>
          <a:graphicData uri="http://schemas.openxmlformats.org/presentationml/2006/ole">
            <mc:AlternateContent xmlns:mc="http://schemas.openxmlformats.org/markup-compatibility/2006">
              <mc:Choice xmlns:v="urn:schemas-microsoft-com:vml" Requires="v">
                <p:oleObj spid="_x0000_s195587" name="Graph" r:id="rId3" imgW="5710680" imgH="3477960" progId="STATISTICA.Graph">
                  <p:embed/>
                </p:oleObj>
              </mc:Choice>
              <mc:Fallback>
                <p:oleObj name="Graph" r:id="rId3" imgW="5710680" imgH="3477960" progId="STATISTICA.Grap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908050"/>
                        <a:ext cx="8640762" cy="5256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4"/>
          <p:cNvSpPr>
            <a:spLocks noChangeArrowheads="1"/>
          </p:cNvSpPr>
          <p:nvPr/>
        </p:nvSpPr>
        <p:spPr bwMode="auto">
          <a:xfrm>
            <a:off x="0" y="5013325"/>
            <a:ext cx="4897438" cy="1584325"/>
          </a:xfrm>
          <a:prstGeom prst="rect">
            <a:avLst/>
          </a:prstGeom>
          <a:solidFill>
            <a:schemeClr val="bg1"/>
          </a:solidFill>
          <a:ln w="9525">
            <a:noFill/>
            <a:miter lim="800000"/>
            <a:headEnd/>
            <a:tailEnd/>
          </a:ln>
        </p:spPr>
        <p:txBody>
          <a:bodyPr/>
          <a:lstStyle/>
          <a:p>
            <a:pPr indent="15875">
              <a:lnSpc>
                <a:spcPct val="80000"/>
              </a:lnSpc>
              <a:spcBef>
                <a:spcPct val="50000"/>
              </a:spcBef>
              <a:buSzPct val="70000"/>
              <a:buFont typeface="Georgia" pitchFamily="18" charset="0"/>
              <a:buNone/>
            </a:pPr>
            <a:r>
              <a:rPr lang="pl-PL" sz="1400">
                <a:latin typeface="Calibri" pitchFamily="34" charset="0"/>
              </a:rPr>
              <a:t>Klasy dla poszczególnych parametrów R</a:t>
            </a:r>
            <a:r>
              <a:rPr lang="pl-PL" sz="1400" baseline="-25000">
                <a:latin typeface="Calibri" pitchFamily="34" charset="0"/>
              </a:rPr>
              <a:t>m</a:t>
            </a:r>
            <a:r>
              <a:rPr lang="pl-PL" sz="1400">
                <a:latin typeface="Calibri" pitchFamily="34" charset="0"/>
              </a:rPr>
              <a:t>, R</a:t>
            </a:r>
            <a:r>
              <a:rPr lang="pl-PL" sz="1400" baseline="-25000">
                <a:latin typeface="Calibri" pitchFamily="34" charset="0"/>
              </a:rPr>
              <a:t>0,2</a:t>
            </a:r>
            <a:r>
              <a:rPr lang="pl-PL" sz="1400">
                <a:latin typeface="Calibri" pitchFamily="34" charset="0"/>
              </a:rPr>
              <a:t>, A zostały wyznaczone za pomocą modeli drzew regresyjnych w oparciu o zmienne predykcyjne jakimi były:</a:t>
            </a:r>
            <a:endParaRPr lang="pl-PL" altLang="zh-CN" sz="1400">
              <a:latin typeface="Calibri" pitchFamily="34" charset="0"/>
            </a:endParaRPr>
          </a:p>
          <a:p>
            <a:pPr marL="481013" lvl="1" indent="-285750">
              <a:lnSpc>
                <a:spcPct val="80000"/>
              </a:lnSpc>
              <a:spcBef>
                <a:spcPct val="50000"/>
              </a:spcBef>
              <a:buFont typeface="Georgia" pitchFamily="18" charset="0"/>
              <a:buChar char="»"/>
            </a:pPr>
            <a:r>
              <a:rPr lang="pl-PL" altLang="zh-CN" sz="1200">
                <a:latin typeface="Calibri" pitchFamily="34" charset="0"/>
              </a:rPr>
              <a:t>Rodzaj modyfikatora </a:t>
            </a:r>
          </a:p>
          <a:p>
            <a:pPr marL="481013" lvl="1" indent="-285750">
              <a:lnSpc>
                <a:spcPct val="80000"/>
              </a:lnSpc>
              <a:spcBef>
                <a:spcPct val="50000"/>
              </a:spcBef>
              <a:buFont typeface="Georgia" pitchFamily="18" charset="0"/>
              <a:buChar char="»"/>
            </a:pPr>
            <a:r>
              <a:rPr lang="pl-PL" altLang="zh-CN" sz="1200">
                <a:latin typeface="Calibri" pitchFamily="34" charset="0"/>
              </a:rPr>
              <a:t>Przesycanie – prędkość chłodzenia</a:t>
            </a:r>
          </a:p>
          <a:p>
            <a:pPr marL="481013" lvl="1" indent="-285750">
              <a:lnSpc>
                <a:spcPct val="80000"/>
              </a:lnSpc>
              <a:spcBef>
                <a:spcPct val="50000"/>
              </a:spcBef>
              <a:buFont typeface="Georgia" pitchFamily="18" charset="0"/>
              <a:buChar char="»"/>
            </a:pPr>
            <a:r>
              <a:rPr lang="pl-PL" altLang="zh-CN" sz="1200">
                <a:latin typeface="Calibri" pitchFamily="34" charset="0"/>
              </a:rPr>
              <a:t>Temperatura starzenia</a:t>
            </a:r>
          </a:p>
          <a:p>
            <a:pPr marL="481013" lvl="1" indent="-285750">
              <a:lnSpc>
                <a:spcPct val="80000"/>
              </a:lnSpc>
              <a:spcBef>
                <a:spcPct val="50000"/>
              </a:spcBef>
              <a:buFont typeface="Georgia" pitchFamily="18" charset="0"/>
              <a:buChar char="»"/>
            </a:pPr>
            <a:r>
              <a:rPr lang="pl-PL" altLang="zh-CN" sz="1200">
                <a:latin typeface="Calibri" pitchFamily="34" charset="0"/>
              </a:rPr>
              <a:t>Starzenie – prędkość studzenia</a:t>
            </a:r>
            <a:endParaRPr lang="pl-PL" sz="1200">
              <a:latin typeface="Calibri" pitchFamily="34" charset="0"/>
            </a:endParaRPr>
          </a:p>
        </p:txBody>
      </p:sp>
      <p:sp>
        <p:nvSpPr>
          <p:cNvPr id="3078" name="Rectangle 5"/>
          <p:cNvSpPr>
            <a:spLocks noChangeArrowheads="1"/>
          </p:cNvSpPr>
          <p:nvPr/>
        </p:nvSpPr>
        <p:spPr bwMode="auto">
          <a:xfrm>
            <a:off x="2268538" y="188913"/>
            <a:ext cx="4464050" cy="792162"/>
          </a:xfrm>
          <a:prstGeom prst="rect">
            <a:avLst/>
          </a:prstGeom>
          <a:solidFill>
            <a:schemeClr val="bg1"/>
          </a:solidFill>
          <a:ln w="9525">
            <a:noFill/>
            <a:miter lim="800000"/>
            <a:headEnd/>
            <a:tailEnd/>
          </a:ln>
        </p:spPr>
        <p:txBody>
          <a:bodyPr/>
          <a:lstStyle/>
          <a:p>
            <a:pPr indent="15875">
              <a:lnSpc>
                <a:spcPct val="80000"/>
              </a:lnSpc>
              <a:spcBef>
                <a:spcPct val="50000"/>
              </a:spcBef>
              <a:buSzPct val="70000"/>
              <a:buFont typeface="Georgia" pitchFamily="18" charset="0"/>
              <a:buNone/>
            </a:pPr>
            <a:r>
              <a:rPr lang="pl-PL" altLang="zh-CN" sz="2000">
                <a:latin typeface="Calibri" pitchFamily="34" charset="0"/>
              </a:rPr>
              <a:t>Drzewo dla parametru: </a:t>
            </a:r>
            <a:br>
              <a:rPr lang="pl-PL" altLang="zh-CN" sz="2000">
                <a:latin typeface="Calibri" pitchFamily="34" charset="0"/>
              </a:rPr>
            </a:br>
            <a:r>
              <a:rPr lang="pl-PL" altLang="zh-CN" sz="2000">
                <a:latin typeface="Calibri" pitchFamily="34" charset="0"/>
              </a:rPr>
              <a:t>umowna granica plastyczności R</a:t>
            </a:r>
            <a:r>
              <a:rPr lang="pl-PL" altLang="zh-CN" sz="2000" baseline="-25000">
                <a:latin typeface="Calibri" pitchFamily="34" charset="0"/>
              </a:rPr>
              <a:t>0,2</a:t>
            </a:r>
            <a:r>
              <a:rPr lang="pl-PL" altLang="zh-CN" sz="2000">
                <a:latin typeface="Calibri" pitchFamily="34" charset="0"/>
              </a:rPr>
              <a:t> </a:t>
            </a:r>
            <a:endParaRPr lang="pl-PL" sz="2000">
              <a:latin typeface="Calibri" pitchFamily="34" charset="0"/>
            </a:endParaRPr>
          </a:p>
        </p:txBody>
      </p:sp>
      <p:sp>
        <p:nvSpPr>
          <p:cNvPr id="3079" name="AutoShape 4"/>
          <p:cNvSpPr>
            <a:spLocks noChangeArrowheads="1"/>
          </p:cNvSpPr>
          <p:nvPr/>
        </p:nvSpPr>
        <p:spPr bwMode="auto">
          <a:xfrm>
            <a:off x="6300788" y="5229225"/>
            <a:ext cx="1150937" cy="720725"/>
          </a:xfrm>
          <a:prstGeom prst="roundRect">
            <a:avLst>
              <a:gd name="adj" fmla="val 16667"/>
            </a:avLst>
          </a:prstGeom>
          <a:solidFill>
            <a:srgbClr val="006699">
              <a:alpha val="20000"/>
            </a:srgbClr>
          </a:solidFill>
          <a:ln w="25400">
            <a:solidFill>
              <a:srgbClr val="006699"/>
            </a:solidFill>
            <a:round/>
            <a:headEnd/>
            <a:tailEnd/>
          </a:ln>
        </p:spPr>
        <p:txBody>
          <a:bodyPr wrap="none" anchor="ctr"/>
          <a:lstStyle/>
          <a:p>
            <a:pPr algn="ctr"/>
            <a:endParaRPr lang="pl-PL" sz="2400" b="1">
              <a:solidFill>
                <a:srgbClr val="006699"/>
              </a:solidFill>
              <a:latin typeface="Calibri" pitchFamily="34" charset="0"/>
            </a:endParaRPr>
          </a:p>
        </p:txBody>
      </p:sp>
      <p:sp>
        <p:nvSpPr>
          <p:cNvPr id="3080" name="AutoShape 5"/>
          <p:cNvSpPr>
            <a:spLocks noChangeArrowheads="1"/>
          </p:cNvSpPr>
          <p:nvPr/>
        </p:nvSpPr>
        <p:spPr bwMode="auto">
          <a:xfrm>
            <a:off x="7885113" y="5084763"/>
            <a:ext cx="360362" cy="360362"/>
          </a:xfrm>
          <a:prstGeom prst="roundRect">
            <a:avLst>
              <a:gd name="adj" fmla="val 16667"/>
            </a:avLst>
          </a:prstGeom>
          <a:solidFill>
            <a:srgbClr val="006699">
              <a:alpha val="20000"/>
            </a:srgbClr>
          </a:solidFill>
          <a:ln w="25400">
            <a:solidFill>
              <a:srgbClr val="006699"/>
            </a:solidFill>
            <a:round/>
            <a:headEnd/>
            <a:tailEnd/>
          </a:ln>
        </p:spPr>
        <p:txBody>
          <a:bodyPr wrap="none" anchor="ctr"/>
          <a:lstStyle/>
          <a:p>
            <a:pPr algn="ctr"/>
            <a:r>
              <a:rPr lang="pl-PL" sz="2400" b="1">
                <a:solidFill>
                  <a:srgbClr val="006699"/>
                </a:solidFill>
                <a:latin typeface="Calibri" pitchFamily="34" charset="0"/>
              </a:rPr>
              <a:t>Śr</a:t>
            </a:r>
          </a:p>
        </p:txBody>
      </p:sp>
      <p:sp>
        <p:nvSpPr>
          <p:cNvPr id="3081" name="AutoShape 5"/>
          <p:cNvSpPr>
            <a:spLocks noChangeArrowheads="1"/>
          </p:cNvSpPr>
          <p:nvPr/>
        </p:nvSpPr>
        <p:spPr bwMode="auto">
          <a:xfrm>
            <a:off x="7885113" y="5661025"/>
            <a:ext cx="574675" cy="360363"/>
          </a:xfrm>
          <a:prstGeom prst="roundRect">
            <a:avLst>
              <a:gd name="adj" fmla="val 16667"/>
            </a:avLst>
          </a:prstGeom>
          <a:solidFill>
            <a:srgbClr val="006699">
              <a:alpha val="20000"/>
            </a:srgbClr>
          </a:solidFill>
          <a:ln w="25400">
            <a:solidFill>
              <a:srgbClr val="006699"/>
            </a:solidFill>
            <a:round/>
            <a:headEnd/>
            <a:tailEnd/>
          </a:ln>
        </p:spPr>
        <p:txBody>
          <a:bodyPr wrap="none" anchor="ctr"/>
          <a:lstStyle/>
          <a:p>
            <a:pPr algn="ctr"/>
            <a:r>
              <a:rPr lang="pl-PL" sz="2400" b="1">
                <a:solidFill>
                  <a:srgbClr val="006699"/>
                </a:solidFill>
                <a:latin typeface="Calibri" pitchFamily="34" charset="0"/>
              </a:rPr>
              <a:t>Var</a:t>
            </a:r>
          </a:p>
        </p:txBody>
      </p:sp>
      <p:cxnSp>
        <p:nvCxnSpPr>
          <p:cNvPr id="12" name="Łącznik prosty ze strzałką 11"/>
          <p:cNvCxnSpPr>
            <a:stCxn id="3080" idx="1"/>
          </p:cNvCxnSpPr>
          <p:nvPr/>
        </p:nvCxnSpPr>
        <p:spPr bwMode="auto">
          <a:xfrm flipH="1">
            <a:off x="7451725" y="5265738"/>
            <a:ext cx="433388" cy="179387"/>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3" name="Łącznik prosty ze strzałką 12"/>
          <p:cNvCxnSpPr>
            <a:stCxn id="3081" idx="1"/>
          </p:cNvCxnSpPr>
          <p:nvPr/>
        </p:nvCxnSpPr>
        <p:spPr bwMode="auto">
          <a:xfrm flipH="1" flipV="1">
            <a:off x="7451725" y="5732463"/>
            <a:ext cx="433388" cy="109537"/>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pPr>
              <a:defRPr/>
            </a:pPr>
            <a:r>
              <a:rPr lang="pl-PL"/>
              <a:t>KISIM, WIMiIP, AGH</a:t>
            </a:r>
          </a:p>
        </p:txBody>
      </p:sp>
      <p:sp>
        <p:nvSpPr>
          <p:cNvPr id="91139" name="Rectangle 2"/>
          <p:cNvSpPr>
            <a:spLocks noGrp="1" noChangeArrowheads="1"/>
          </p:cNvSpPr>
          <p:nvPr>
            <p:ph type="title"/>
          </p:nvPr>
        </p:nvSpPr>
        <p:spPr/>
        <p:txBody>
          <a:bodyPr/>
          <a:lstStyle/>
          <a:p>
            <a:pPr eaLnBrk="1" hangingPunct="1"/>
            <a:r>
              <a:rPr lang="pl-PL"/>
              <a:t>Co jeszcze? – Ważność predyktorów</a:t>
            </a:r>
          </a:p>
        </p:txBody>
      </p:sp>
      <p:sp>
        <p:nvSpPr>
          <p:cNvPr id="91140" name="Rectangle 3"/>
          <p:cNvSpPr>
            <a:spLocks noGrp="1" noChangeArrowheads="1"/>
          </p:cNvSpPr>
          <p:nvPr>
            <p:ph type="body" idx="1"/>
          </p:nvPr>
        </p:nvSpPr>
        <p:spPr/>
        <p:txBody>
          <a:bodyPr/>
          <a:lstStyle/>
          <a:p>
            <a:pPr marL="271463" indent="-271463" eaLnBrk="1" hangingPunct="1">
              <a:lnSpc>
                <a:spcPct val="80000"/>
              </a:lnSpc>
              <a:buFont typeface="Georgia" pitchFamily="18" charset="0"/>
              <a:buChar char="—"/>
            </a:pPr>
            <a:r>
              <a:rPr lang="pl-PL" sz="2400"/>
              <a:t>Algorytm drzewa C&amp;RT pozwala określić </a:t>
            </a:r>
            <a:r>
              <a:rPr lang="pl-PL" sz="2400">
                <a:solidFill>
                  <a:srgbClr val="006699"/>
                </a:solidFill>
              </a:rPr>
              <a:t>ważność</a:t>
            </a:r>
            <a:r>
              <a:rPr lang="pl-PL" sz="2400"/>
              <a:t> poszczególnych zmiennych predykcyjnych. </a:t>
            </a:r>
          </a:p>
          <a:p>
            <a:pPr marL="271463" indent="-271463" eaLnBrk="1" hangingPunct="1">
              <a:lnSpc>
                <a:spcPct val="80000"/>
              </a:lnSpc>
              <a:buFont typeface="Georgia" pitchFamily="18" charset="0"/>
              <a:buChar char="—"/>
            </a:pPr>
            <a:r>
              <a:rPr lang="pl-PL" sz="2400"/>
              <a:t>Daną zmienną uznajemy za ważną w procesie klasyfikacji, czyli za niosącą informację o klasie, jeśli zmienna ta </a:t>
            </a:r>
            <a:r>
              <a:rPr lang="pl-PL" sz="2400">
                <a:solidFill>
                  <a:srgbClr val="006699"/>
                </a:solidFill>
              </a:rPr>
              <a:t>często</a:t>
            </a:r>
            <a:r>
              <a:rPr lang="pl-PL" sz="2400"/>
              <a:t> bierze udział w procesie klasyfikowania obiektów ze zbioru uczącego. </a:t>
            </a:r>
          </a:p>
          <a:p>
            <a:pPr marL="271463" indent="-271463" eaLnBrk="1" hangingPunct="1">
              <a:lnSpc>
                <a:spcPct val="80000"/>
              </a:lnSpc>
              <a:buFont typeface="Georgia" pitchFamily="18" charset="0"/>
              <a:buChar char="—"/>
            </a:pPr>
            <a:r>
              <a:rPr lang="pl-PL" sz="2400"/>
              <a:t>„Gotowość” atrybutu do brania udziału w procesie klasyfikacji mierzona jest w trakcie budowy drzew klasyfikacyjnych. </a:t>
            </a:r>
          </a:p>
          <a:p>
            <a:pPr marL="271463" indent="-271463" eaLnBrk="1" hangingPunct="1">
              <a:lnSpc>
                <a:spcPct val="80000"/>
              </a:lnSpc>
              <a:buFont typeface="Georgia" pitchFamily="18" charset="0"/>
              <a:buChar char="—"/>
            </a:pPr>
            <a:r>
              <a:rPr lang="pl-PL" sz="2400"/>
              <a:t>Ważność oznacza wysoki stopień współzmienności (wyrażonej kowariancją lub korelacją) danego czynnika ze zmienną zależną, do ustalenia tego parametru służą takie techniki jak </a:t>
            </a:r>
            <a:r>
              <a:rPr lang="pl-PL" sz="2400">
                <a:solidFill>
                  <a:srgbClr val="006699"/>
                </a:solidFill>
              </a:rPr>
              <a:t>metody regresji</a:t>
            </a:r>
            <a:r>
              <a:rPr lang="pl-PL" sz="2400"/>
              <a:t> wielorakiej czy algorytm względnej ważności </a:t>
            </a:r>
            <a:r>
              <a:rPr lang="pl-PL" sz="2400">
                <a:solidFill>
                  <a:srgbClr val="006699"/>
                </a:solidFill>
              </a:rPr>
              <a:t>Kruskala</a:t>
            </a:r>
            <a:r>
              <a:rPr lang="pl-PL" sz="2400"/>
              <a:t> lub analiza </a:t>
            </a:r>
            <a:r>
              <a:rPr lang="pl-PL" sz="2400">
                <a:solidFill>
                  <a:srgbClr val="006699"/>
                </a:solidFill>
              </a:rPr>
              <a:t>dominacji</a:t>
            </a:r>
            <a:r>
              <a:rPr lang="pl-PL" sz="240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pPr>
              <a:defRPr/>
            </a:pPr>
            <a:r>
              <a:rPr lang="pl-PL"/>
              <a:t>KISIM, WIMiIP, AGH</a:t>
            </a:r>
          </a:p>
        </p:txBody>
      </p:sp>
      <p:sp>
        <p:nvSpPr>
          <p:cNvPr id="4100" name="Rectangle 2"/>
          <p:cNvSpPr>
            <a:spLocks noChangeArrowheads="1"/>
          </p:cNvSpPr>
          <p:nvPr/>
        </p:nvSpPr>
        <p:spPr bwMode="auto">
          <a:xfrm>
            <a:off x="0" y="1347788"/>
            <a:ext cx="9144000" cy="0"/>
          </a:xfrm>
          <a:prstGeom prst="rect">
            <a:avLst/>
          </a:prstGeom>
          <a:noFill/>
          <a:ln w="9525">
            <a:noFill/>
            <a:miter lim="800000"/>
            <a:headEnd/>
            <a:tailEnd/>
          </a:ln>
        </p:spPr>
        <p:txBody>
          <a:bodyPr wrap="none" anchor="ctr">
            <a:spAutoFit/>
          </a:bodyPr>
          <a:lstStyle/>
          <a:p>
            <a:endParaRPr lang="pl-PL"/>
          </a:p>
        </p:txBody>
      </p:sp>
      <p:graphicFrame>
        <p:nvGraphicFramePr>
          <p:cNvPr id="4098" name="Object 3"/>
          <p:cNvGraphicFramePr>
            <a:graphicFrameLocks noChangeAspect="1"/>
          </p:cNvGraphicFramePr>
          <p:nvPr/>
        </p:nvGraphicFramePr>
        <p:xfrm>
          <a:off x="1187450" y="1125538"/>
          <a:ext cx="7056438" cy="5307012"/>
        </p:xfrm>
        <a:graphic>
          <a:graphicData uri="http://schemas.openxmlformats.org/presentationml/2006/ole">
            <mc:AlternateContent xmlns:mc="http://schemas.openxmlformats.org/markup-compatibility/2006">
              <mc:Choice xmlns:v="urn:schemas-microsoft-com:vml" Requires="v">
                <p:oleObj spid="_x0000_s196611" name="Graph" r:id="rId3" imgW="5754240" imgH="4315320" progId="STATISTICA.Graph">
                  <p:embed/>
                </p:oleObj>
              </mc:Choice>
              <mc:Fallback>
                <p:oleObj name="Graph" r:id="rId3" imgW="5754240" imgH="4315320" progId="STATISTICA.Grap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125538"/>
                        <a:ext cx="7056438" cy="5307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pPr>
              <a:defRPr/>
            </a:pPr>
            <a:r>
              <a:rPr lang="pl-PL"/>
              <a:t>KISIM, WIMiIP, AGH</a:t>
            </a:r>
          </a:p>
        </p:txBody>
      </p:sp>
      <p:sp>
        <p:nvSpPr>
          <p:cNvPr id="92163" name="Rectangle 2"/>
          <p:cNvSpPr>
            <a:spLocks noGrp="1" noChangeArrowheads="1"/>
          </p:cNvSpPr>
          <p:nvPr>
            <p:ph type="title"/>
          </p:nvPr>
        </p:nvSpPr>
        <p:spPr/>
        <p:txBody>
          <a:bodyPr/>
          <a:lstStyle/>
          <a:p>
            <a:pPr eaLnBrk="1" hangingPunct="1"/>
            <a:r>
              <a:rPr lang="pl-PL"/>
              <a:t>Efekt?</a:t>
            </a:r>
          </a:p>
        </p:txBody>
      </p:sp>
      <p:sp>
        <p:nvSpPr>
          <p:cNvPr id="92164" name="Rectangle 3"/>
          <p:cNvSpPr>
            <a:spLocks noGrp="1" noChangeArrowheads="1"/>
          </p:cNvSpPr>
          <p:nvPr>
            <p:ph type="body" idx="1"/>
          </p:nvPr>
        </p:nvSpPr>
        <p:spPr/>
        <p:txBody>
          <a:bodyPr/>
          <a:lstStyle/>
          <a:p>
            <a:pPr marL="271463" indent="-271463" eaLnBrk="1" hangingPunct="1">
              <a:lnSpc>
                <a:spcPct val="80000"/>
              </a:lnSpc>
            </a:pPr>
            <a:r>
              <a:rPr lang="pl-PL" sz="2000"/>
              <a:t>na podstawie drzewa nr 9 dla R</a:t>
            </a:r>
            <a:r>
              <a:rPr lang="pl-PL" sz="2000" baseline="-25000"/>
              <a:t>m</a:t>
            </a:r>
            <a:r>
              <a:rPr lang="pl-PL" sz="2000"/>
              <a:t> można określić reguły:</a:t>
            </a:r>
          </a:p>
          <a:p>
            <a:pPr marL="271463" indent="-271463" eaLnBrk="1" hangingPunct="1">
              <a:lnSpc>
                <a:spcPct val="80000"/>
              </a:lnSpc>
              <a:buFont typeface="Georgia" pitchFamily="18" charset="0"/>
              <a:buChar char="—"/>
            </a:pPr>
            <a:r>
              <a:rPr lang="pl-PL" sz="2000"/>
              <a:t>Jeśli próbka poddana została przesycaniu H3 i starzeniu w 500</a:t>
            </a:r>
            <a:r>
              <a:rPr lang="pl-PL" sz="2000">
                <a:sym typeface="Symbol" pitchFamily="18" charset="2"/>
              </a:rPr>
              <a:t></a:t>
            </a:r>
            <a:r>
              <a:rPr lang="pl-PL" sz="2000"/>
              <a:t>C, wtedy wytrzymałość będzie miała rozkład o średniej </a:t>
            </a:r>
            <a:r>
              <a:rPr lang="pl-PL" sz="2000" i="1"/>
              <a:t>E(X)=</a:t>
            </a:r>
            <a:r>
              <a:rPr lang="pl-PL" sz="2000"/>
              <a:t>476[Mpa] i wariancji </a:t>
            </a:r>
            <a:r>
              <a:rPr lang="pl-PL" sz="2000" i="1"/>
              <a:t>D</a:t>
            </a:r>
            <a:r>
              <a:rPr lang="pl-PL" sz="2000" i="1" baseline="30000"/>
              <a:t>2</a:t>
            </a:r>
            <a:r>
              <a:rPr lang="pl-PL" sz="2000" i="1"/>
              <a:t>(X)</a:t>
            </a:r>
            <a:r>
              <a:rPr lang="pl-PL" sz="2000"/>
              <a:t>=793</a:t>
            </a:r>
          </a:p>
          <a:p>
            <a:pPr marL="271463" indent="-271463" eaLnBrk="1" hangingPunct="1">
              <a:lnSpc>
                <a:spcPct val="80000"/>
              </a:lnSpc>
              <a:buFont typeface="Georgia" pitchFamily="18" charset="0"/>
              <a:buChar char="—"/>
            </a:pPr>
            <a:r>
              <a:rPr lang="pl-PL" sz="2000"/>
              <a:t>Jeśli próbka poddana została przesycaniu H3 i starzeniu w 700</a:t>
            </a:r>
            <a:r>
              <a:rPr lang="pl-PL" sz="2000">
                <a:sym typeface="Symbol" pitchFamily="18" charset="2"/>
              </a:rPr>
              <a:t></a:t>
            </a:r>
            <a:r>
              <a:rPr lang="pl-PL" sz="2000"/>
              <a:t>C lub bez starzenia, wtedy wytrzymałość będzie miała rozkład o średniej </a:t>
            </a:r>
            <a:r>
              <a:rPr lang="pl-PL" sz="2000" i="1"/>
              <a:t>E(X)=</a:t>
            </a:r>
            <a:r>
              <a:rPr lang="pl-PL" sz="2000"/>
              <a:t>530[Mpa] i wariancji </a:t>
            </a:r>
            <a:r>
              <a:rPr lang="pl-PL" sz="2000" i="1"/>
              <a:t>D</a:t>
            </a:r>
            <a:r>
              <a:rPr lang="pl-PL" sz="2000" i="1" baseline="30000"/>
              <a:t>2</a:t>
            </a:r>
            <a:r>
              <a:rPr lang="pl-PL" sz="2000" i="1"/>
              <a:t>(X)</a:t>
            </a:r>
            <a:r>
              <a:rPr lang="pl-PL" sz="2000"/>
              <a:t>=33</a:t>
            </a:r>
          </a:p>
          <a:p>
            <a:pPr marL="271463" indent="-271463" eaLnBrk="1" hangingPunct="1">
              <a:lnSpc>
                <a:spcPct val="80000"/>
              </a:lnSpc>
              <a:buFont typeface="Georgia" pitchFamily="18" charset="0"/>
              <a:buChar char="—"/>
            </a:pPr>
            <a:r>
              <a:rPr lang="pl-PL" sz="2000"/>
              <a:t>Jeśli próbka modyfikowana borem (K) poddana została przesycaniu (H2) wtedy wytrzymałość będzie miała rozkład o średniej </a:t>
            </a:r>
            <a:r>
              <a:rPr lang="pl-PL" sz="2000" i="1"/>
              <a:t>E(X)=</a:t>
            </a:r>
            <a:r>
              <a:rPr lang="pl-PL" sz="2000"/>
              <a:t>577[Mpa] i wariancji </a:t>
            </a:r>
            <a:r>
              <a:rPr lang="pl-PL" sz="2000" i="1"/>
              <a:t>D</a:t>
            </a:r>
            <a:r>
              <a:rPr lang="pl-PL" sz="2000" i="1" baseline="30000"/>
              <a:t>2</a:t>
            </a:r>
            <a:r>
              <a:rPr lang="pl-PL" sz="2000" i="1"/>
              <a:t>(X)</a:t>
            </a:r>
            <a:r>
              <a:rPr lang="pl-PL" sz="2000"/>
              <a:t>=43</a:t>
            </a:r>
          </a:p>
          <a:p>
            <a:pPr marL="271463" indent="-271463" eaLnBrk="1" hangingPunct="1">
              <a:lnSpc>
                <a:spcPct val="80000"/>
              </a:lnSpc>
              <a:buFont typeface="Georgia" pitchFamily="18" charset="0"/>
              <a:buChar char="—"/>
            </a:pPr>
            <a:r>
              <a:rPr lang="pl-PL" sz="2000"/>
              <a:t>Jeśli próbka modyfikowana borem (K) poddana została przesycaniu (H1) wtedy wytrzymałość będzie miała rozkład o średniej </a:t>
            </a:r>
            <a:r>
              <a:rPr lang="pl-PL" sz="2000" i="1"/>
              <a:t>E(X)=</a:t>
            </a:r>
            <a:r>
              <a:rPr lang="pl-PL" sz="2000"/>
              <a:t>546[Mpa] i wariancji </a:t>
            </a:r>
            <a:r>
              <a:rPr lang="pl-PL" sz="2000" i="1"/>
              <a:t>D</a:t>
            </a:r>
            <a:r>
              <a:rPr lang="pl-PL" sz="2000" i="1" baseline="30000"/>
              <a:t>2</a:t>
            </a:r>
            <a:r>
              <a:rPr lang="pl-PL" sz="2000" i="1"/>
              <a:t>(X)</a:t>
            </a:r>
            <a:r>
              <a:rPr lang="pl-PL" sz="2000"/>
              <a:t>=2187</a:t>
            </a:r>
          </a:p>
          <a:p>
            <a:pPr marL="271463" indent="-271463" eaLnBrk="1" hangingPunct="1">
              <a:lnSpc>
                <a:spcPct val="80000"/>
              </a:lnSpc>
              <a:buFont typeface="Georgia" pitchFamily="18" charset="0"/>
              <a:buChar char="—"/>
            </a:pPr>
            <a:r>
              <a:rPr lang="pl-PL" sz="2000"/>
              <a:t>Jeśli próbka pochodząca z innego wytopu niż K poddana została przesycaniu (H2 lub H1) wtedy wytrzymałość będzie miała rozkład o średniej </a:t>
            </a:r>
            <a:r>
              <a:rPr lang="pl-PL" sz="2000" i="1"/>
              <a:t>E(X)=</a:t>
            </a:r>
            <a:r>
              <a:rPr lang="pl-PL" sz="2000"/>
              <a:t>600 [Mpa] i wariancji </a:t>
            </a:r>
            <a:r>
              <a:rPr lang="pl-PL" sz="2000" i="1"/>
              <a:t>D</a:t>
            </a:r>
            <a:r>
              <a:rPr lang="pl-PL" sz="2000" i="1" baseline="30000"/>
              <a:t>2</a:t>
            </a:r>
            <a:r>
              <a:rPr lang="pl-PL" sz="2000" i="1"/>
              <a:t>(X)</a:t>
            </a:r>
            <a:r>
              <a:rPr lang="pl-PL" sz="2000"/>
              <a:t>=325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pPr>
              <a:defRPr/>
            </a:pPr>
            <a:r>
              <a:rPr lang="pl-PL"/>
              <a:t>KISIM, WIMiIP, AGH</a:t>
            </a:r>
          </a:p>
        </p:txBody>
      </p:sp>
      <p:sp>
        <p:nvSpPr>
          <p:cNvPr id="93187" name="Rectangle 2"/>
          <p:cNvSpPr>
            <a:spLocks noGrp="1" noChangeArrowheads="1"/>
          </p:cNvSpPr>
          <p:nvPr>
            <p:ph type="title"/>
          </p:nvPr>
        </p:nvSpPr>
        <p:spPr/>
        <p:txBody>
          <a:bodyPr/>
          <a:lstStyle/>
          <a:p>
            <a:pPr eaLnBrk="1" hangingPunct="1"/>
            <a:r>
              <a:rPr lang="pl-PL"/>
              <a:t>Własności drzew</a:t>
            </a:r>
          </a:p>
        </p:txBody>
      </p:sp>
      <p:sp>
        <p:nvSpPr>
          <p:cNvPr id="93188" name="Rectangle 3"/>
          <p:cNvSpPr>
            <a:spLocks noGrp="1" noChangeArrowheads="1"/>
          </p:cNvSpPr>
          <p:nvPr>
            <p:ph type="body" idx="1"/>
          </p:nvPr>
        </p:nvSpPr>
        <p:spPr/>
        <p:txBody>
          <a:bodyPr/>
          <a:lstStyle/>
          <a:p>
            <a:pPr marL="271463" indent="-271463" eaLnBrk="1" hangingPunct="1">
              <a:buFont typeface="Georgia" pitchFamily="18" charset="0"/>
              <a:buChar char="—"/>
            </a:pPr>
            <a:r>
              <a:rPr lang="pl-PL"/>
              <a:t>Naturalna obsługa zmiennych mierzonych na </a:t>
            </a:r>
            <a:r>
              <a:rPr lang="pl-PL">
                <a:solidFill>
                  <a:srgbClr val="006699"/>
                </a:solidFill>
              </a:rPr>
              <a:t>różnych skalach</a:t>
            </a:r>
            <a:r>
              <a:rPr lang="pl-PL"/>
              <a:t> pomiarowych</a:t>
            </a:r>
          </a:p>
          <a:p>
            <a:pPr marL="271463" indent="-271463" eaLnBrk="1" hangingPunct="1">
              <a:buFont typeface="Georgia" pitchFamily="18" charset="0"/>
              <a:buChar char="—"/>
            </a:pPr>
            <a:r>
              <a:rPr lang="pl-PL"/>
              <a:t>Związki pomiędzy zmiennymi nie muszą być </a:t>
            </a:r>
            <a:r>
              <a:rPr lang="pl-PL">
                <a:solidFill>
                  <a:srgbClr val="006699"/>
                </a:solidFill>
              </a:rPr>
              <a:t>liniowe</a:t>
            </a:r>
          </a:p>
          <a:p>
            <a:pPr marL="271463" indent="-271463" eaLnBrk="1" hangingPunct="1">
              <a:buFont typeface="Georgia" pitchFamily="18" charset="0"/>
              <a:buChar char="—"/>
            </a:pPr>
            <a:r>
              <a:rPr lang="pl-PL"/>
              <a:t>Rozkłady zmiennych nie muszą być </a:t>
            </a:r>
            <a:r>
              <a:rPr lang="pl-PL">
                <a:solidFill>
                  <a:srgbClr val="006699"/>
                </a:solidFill>
              </a:rPr>
              <a:t>normalne</a:t>
            </a:r>
          </a:p>
          <a:p>
            <a:pPr marL="271463" indent="-271463" eaLnBrk="1" hangingPunct="1">
              <a:buFont typeface="Georgia" pitchFamily="18" charset="0"/>
              <a:buChar char="—"/>
            </a:pPr>
            <a:r>
              <a:rPr lang="pl-PL"/>
              <a:t>Jeśli spełnione są wymogi regresji wielorakiej to lepszy model daje regresja</a:t>
            </a:r>
          </a:p>
          <a:p>
            <a:pPr marL="271463" indent="-271463" eaLnBrk="1" hangingPunct="1">
              <a:buFont typeface="Georgia" pitchFamily="18" charset="0"/>
              <a:buChar char="—"/>
            </a:pPr>
            <a:r>
              <a:rPr lang="pl-PL"/>
              <a:t>Drzewa nazywane – </a:t>
            </a:r>
            <a:r>
              <a:rPr lang="pl-PL">
                <a:solidFill>
                  <a:srgbClr val="006699"/>
                </a:solidFill>
              </a:rPr>
              <a:t>białą skrzynką</a:t>
            </a:r>
            <a:r>
              <a:rPr lang="pl-PL"/>
              <a:t> – dobrze rozpoznany model i interpretacja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121858" name="Rectangle 2"/>
          <p:cNvSpPr>
            <a:spLocks noGrp="1" noChangeArrowheads="1"/>
          </p:cNvSpPr>
          <p:nvPr>
            <p:ph type="title"/>
          </p:nvPr>
        </p:nvSpPr>
        <p:spPr/>
        <p:txBody>
          <a:bodyPr/>
          <a:lstStyle/>
          <a:p>
            <a:r>
              <a:rPr lang="pl-PL"/>
              <a:t>Literatura</a:t>
            </a:r>
          </a:p>
        </p:txBody>
      </p:sp>
      <p:sp>
        <p:nvSpPr>
          <p:cNvPr id="121859" name="Rectangle 3"/>
          <p:cNvSpPr>
            <a:spLocks noGrp="1" noChangeArrowheads="1"/>
          </p:cNvSpPr>
          <p:nvPr>
            <p:ph type="body" idx="1"/>
          </p:nvPr>
        </p:nvSpPr>
        <p:spPr/>
        <p:txBody>
          <a:bodyPr/>
          <a:lstStyle/>
          <a:p>
            <a:pPr marL="533400" indent="-533400">
              <a:lnSpc>
                <a:spcPct val="80000"/>
              </a:lnSpc>
              <a:buFontTx/>
              <a:buAutoNum type="arabicPeriod"/>
            </a:pPr>
            <a:r>
              <a:rPr lang="pl-PL" sz="1800" dirty="0"/>
              <a:t>Uczelnia on-line (http://wazniak.mimuw.edu.pl/) Projekt sfinansowano ze środków </a:t>
            </a:r>
            <a:r>
              <a:rPr lang="pl-PL" sz="1800" i="1" dirty="0"/>
              <a:t>Europejskiego Funduszu Społecznego</a:t>
            </a:r>
            <a:r>
              <a:rPr lang="pl-PL" sz="1800" dirty="0"/>
              <a:t> z programu </a:t>
            </a:r>
            <a:r>
              <a:rPr lang="pl-PL" sz="1800" i="1" dirty="0"/>
              <a:t>Sektorowy Program Operacyjny Rozwój Zasobów Ludzkich 2004 - 2006</a:t>
            </a:r>
            <a:r>
              <a:rPr lang="pl-PL" sz="1800" dirty="0"/>
              <a:t>. </a:t>
            </a:r>
          </a:p>
          <a:p>
            <a:pPr marL="533400" indent="-533400">
              <a:lnSpc>
                <a:spcPct val="80000"/>
              </a:lnSpc>
              <a:buFontTx/>
              <a:buAutoNum type="arabicPeriod"/>
            </a:pPr>
            <a:r>
              <a:rPr lang="pl-PL" sz="1800" i="1" dirty="0"/>
              <a:t>Data </a:t>
            </a:r>
            <a:r>
              <a:rPr lang="pl-PL" sz="1800" i="1" dirty="0" err="1"/>
              <a:t>Mining</a:t>
            </a:r>
            <a:r>
              <a:rPr lang="pl-PL" sz="1800" i="1" dirty="0"/>
              <a:t>: </a:t>
            </a:r>
            <a:r>
              <a:rPr lang="pl-PL" sz="1800" i="1" dirty="0" err="1"/>
              <a:t>Concepts</a:t>
            </a:r>
            <a:r>
              <a:rPr lang="pl-PL" sz="1800" i="1" dirty="0"/>
              <a:t> and </a:t>
            </a:r>
            <a:r>
              <a:rPr lang="pl-PL" sz="1800" i="1" dirty="0" err="1"/>
              <a:t>Techniques</a:t>
            </a:r>
            <a:r>
              <a:rPr lang="pl-PL" sz="1800" dirty="0"/>
              <a:t>, J. </a:t>
            </a:r>
            <a:r>
              <a:rPr lang="pl-PL" sz="1800" dirty="0" err="1"/>
              <a:t>Han</a:t>
            </a:r>
            <a:r>
              <a:rPr lang="pl-PL" sz="1800" dirty="0"/>
              <a:t>, M. </a:t>
            </a:r>
            <a:r>
              <a:rPr lang="pl-PL" sz="1800" dirty="0" err="1"/>
              <a:t>Kamber</a:t>
            </a:r>
            <a:r>
              <a:rPr lang="pl-PL" sz="1800" dirty="0"/>
              <a:t>, Morgan Kaufman, 2000</a:t>
            </a:r>
          </a:p>
          <a:p>
            <a:pPr marL="533400" indent="-533400">
              <a:lnSpc>
                <a:spcPct val="80000"/>
              </a:lnSpc>
              <a:buFontTx/>
              <a:buAutoNum type="arabicPeriod"/>
            </a:pPr>
            <a:r>
              <a:rPr lang="pl-PL" sz="1800" i="1" dirty="0"/>
              <a:t>Data </a:t>
            </a:r>
            <a:r>
              <a:rPr lang="pl-PL" sz="1800" i="1" dirty="0" err="1"/>
              <a:t>Mining</a:t>
            </a:r>
            <a:r>
              <a:rPr lang="pl-PL" sz="1800" i="1" dirty="0"/>
              <a:t>: </a:t>
            </a:r>
            <a:r>
              <a:rPr lang="pl-PL" sz="1800" i="1" dirty="0" err="1"/>
              <a:t>Practical</a:t>
            </a:r>
            <a:r>
              <a:rPr lang="pl-PL" sz="1800" i="1" dirty="0"/>
              <a:t> Machine Learning Tools and </a:t>
            </a:r>
            <a:r>
              <a:rPr lang="pl-PL" sz="1800" i="1" dirty="0" err="1"/>
              <a:t>Techniques</a:t>
            </a:r>
            <a:r>
              <a:rPr lang="pl-PL" sz="1800" i="1" dirty="0"/>
              <a:t> with Java </a:t>
            </a:r>
            <a:r>
              <a:rPr lang="pl-PL" sz="1800" i="1" dirty="0" err="1"/>
              <a:t>Implementations</a:t>
            </a:r>
            <a:r>
              <a:rPr lang="pl-PL" sz="1800" dirty="0"/>
              <a:t>, I. H. </a:t>
            </a:r>
            <a:r>
              <a:rPr lang="pl-PL" sz="1800" dirty="0" err="1"/>
              <a:t>Witten</a:t>
            </a:r>
            <a:r>
              <a:rPr lang="pl-PL" sz="1800" dirty="0"/>
              <a:t>, E. Frank, Morgan Kaufman, 2000</a:t>
            </a:r>
          </a:p>
          <a:p>
            <a:pPr marL="533400" indent="-533400">
              <a:lnSpc>
                <a:spcPct val="80000"/>
              </a:lnSpc>
              <a:buFontTx/>
              <a:buAutoNum type="arabicPeriod"/>
            </a:pPr>
            <a:r>
              <a:rPr lang="pl-PL" sz="1800" i="1" dirty="0"/>
              <a:t>Eksploracja danych</a:t>
            </a:r>
            <a:r>
              <a:rPr lang="pl-PL" sz="1800" dirty="0"/>
              <a:t>, J. Hand, H. </a:t>
            </a:r>
            <a:r>
              <a:rPr lang="pl-PL" sz="1800" dirty="0" err="1"/>
              <a:t>Mannila</a:t>
            </a:r>
            <a:r>
              <a:rPr lang="pl-PL" sz="1800" dirty="0"/>
              <a:t>, P. </a:t>
            </a:r>
            <a:r>
              <a:rPr lang="pl-PL" sz="1800" dirty="0" err="1"/>
              <a:t>Smyth</a:t>
            </a:r>
            <a:r>
              <a:rPr lang="pl-PL" sz="1800" dirty="0"/>
              <a:t>, WNT, Warszawa 2001</a:t>
            </a:r>
          </a:p>
          <a:p>
            <a:pPr marL="533400" indent="-533400">
              <a:lnSpc>
                <a:spcPct val="80000"/>
              </a:lnSpc>
              <a:buFontTx/>
              <a:buAutoNum type="arabicPeriod"/>
            </a:pPr>
            <a:r>
              <a:rPr lang="pl-PL" sz="1800" i="1" dirty="0"/>
              <a:t>Systemy uczące się</a:t>
            </a:r>
            <a:r>
              <a:rPr lang="pl-PL" sz="1800" dirty="0"/>
              <a:t>, P. Cichosz, WNT, 2000</a:t>
            </a:r>
          </a:p>
          <a:p>
            <a:pPr marL="533400" indent="-533400">
              <a:lnSpc>
                <a:spcPct val="80000"/>
              </a:lnSpc>
              <a:buFontTx/>
              <a:buAutoNum type="arabicPeriod"/>
            </a:pPr>
            <a:r>
              <a:rPr lang="pl-PL" sz="1800" i="1" dirty="0"/>
              <a:t>Odkrywanie asocjacji</a:t>
            </a:r>
            <a:r>
              <a:rPr lang="pl-PL" sz="1800" dirty="0"/>
              <a:t>: Algorytmy i struktury danych, T. Morzy, OWN, 2004 </a:t>
            </a:r>
          </a:p>
          <a:p>
            <a:pPr marL="533400" indent="-533400">
              <a:lnSpc>
                <a:spcPct val="80000"/>
              </a:lnSpc>
              <a:buFontTx/>
              <a:buAutoNum type="arabicPeriod"/>
            </a:pPr>
            <a:r>
              <a:rPr lang="pl-PL" sz="1800" dirty="0"/>
              <a:t>StatSoft: </a:t>
            </a:r>
            <a:r>
              <a:rPr lang="pl-PL" sz="1800" i="1" dirty="0"/>
              <a:t>Metody statystyki i data </a:t>
            </a:r>
            <a:r>
              <a:rPr lang="pl-PL" sz="1800" i="1" dirty="0" err="1"/>
              <a:t>mining</a:t>
            </a:r>
            <a:r>
              <a:rPr lang="pl-PL" sz="1800" i="1" dirty="0"/>
              <a:t> w badaniach naukowych, Statystyka i data </a:t>
            </a:r>
            <a:r>
              <a:rPr lang="pl-PL" sz="1800" i="1" dirty="0" err="1"/>
              <a:t>mining</a:t>
            </a:r>
            <a:r>
              <a:rPr lang="pl-PL" sz="1800" i="1" dirty="0"/>
              <a:t> w praktyce, Nowoczesne narzędzia gromadzenia, udostępniania i analizy danych: STATISTICA Data Miner i </a:t>
            </a:r>
            <a:r>
              <a:rPr lang="pl-PL" sz="1800" i="1" dirty="0" err="1"/>
              <a:t>Sybase</a:t>
            </a:r>
            <a:r>
              <a:rPr lang="pl-PL" sz="1800" i="1" dirty="0"/>
              <a:t> IQ</a:t>
            </a:r>
          </a:p>
          <a:p>
            <a:pPr marL="533400" indent="-533400">
              <a:lnSpc>
                <a:spcPct val="80000"/>
              </a:lnSpc>
              <a:buFontTx/>
              <a:buAutoNum type="arabicPeriod"/>
            </a:pPr>
            <a:endParaRPr lang="pl-PL" sz="1800" dirty="0"/>
          </a:p>
          <a:p>
            <a:pPr marL="533400" indent="-533400">
              <a:lnSpc>
                <a:spcPct val="80000"/>
              </a:lnSpc>
            </a:pPr>
            <a:endParaRPr lang="pl-PL"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pPr>
              <a:defRPr/>
            </a:pPr>
            <a:r>
              <a:rPr lang="pl-PL"/>
              <a:t>KISIM, WIMiIP, AGH</a:t>
            </a:r>
          </a:p>
        </p:txBody>
      </p:sp>
      <p:sp>
        <p:nvSpPr>
          <p:cNvPr id="94211" name="Rectangle 2"/>
          <p:cNvSpPr>
            <a:spLocks noGrp="1" noChangeArrowheads="1"/>
          </p:cNvSpPr>
          <p:nvPr>
            <p:ph type="title"/>
          </p:nvPr>
        </p:nvSpPr>
        <p:spPr/>
        <p:txBody>
          <a:bodyPr/>
          <a:lstStyle/>
          <a:p>
            <a:pPr eaLnBrk="1" hangingPunct="1"/>
            <a:r>
              <a:rPr lang="pl-PL"/>
              <a:t>Własności drzew</a:t>
            </a:r>
          </a:p>
        </p:txBody>
      </p:sp>
      <p:sp>
        <p:nvSpPr>
          <p:cNvPr id="94212" name="Rectangle 3"/>
          <p:cNvSpPr>
            <a:spLocks noGrp="1" noChangeArrowheads="1"/>
          </p:cNvSpPr>
          <p:nvPr>
            <p:ph type="body" idx="1"/>
          </p:nvPr>
        </p:nvSpPr>
        <p:spPr/>
        <p:txBody>
          <a:bodyPr/>
          <a:lstStyle/>
          <a:p>
            <a:pPr marL="271463" indent="-271463" eaLnBrk="1" hangingPunct="1">
              <a:lnSpc>
                <a:spcPct val="90000"/>
              </a:lnSpc>
              <a:buFont typeface="Georgia" pitchFamily="18" charset="0"/>
              <a:buChar char="—"/>
            </a:pPr>
            <a:r>
              <a:rPr lang="pl-PL" sz="2400"/>
              <a:t>Niewrażliwość na zmienne </a:t>
            </a:r>
            <a:r>
              <a:rPr lang="pl-PL" sz="2400">
                <a:solidFill>
                  <a:srgbClr val="006699"/>
                </a:solidFill>
              </a:rPr>
              <a:t>bez znaczenia</a:t>
            </a:r>
            <a:r>
              <a:rPr lang="pl-PL" sz="2400"/>
              <a:t> – mają niską ocenę ważności predyktorów</a:t>
            </a:r>
          </a:p>
          <a:p>
            <a:pPr marL="271463" indent="-271463" eaLnBrk="1" hangingPunct="1">
              <a:lnSpc>
                <a:spcPct val="90000"/>
              </a:lnSpc>
              <a:buFont typeface="Georgia" pitchFamily="18" charset="0"/>
              <a:buChar char="—"/>
            </a:pPr>
            <a:r>
              <a:rPr lang="pl-PL" sz="2400"/>
              <a:t>Niewrażliwość na nadmierną </a:t>
            </a:r>
            <a:r>
              <a:rPr lang="pl-PL" sz="2400">
                <a:solidFill>
                  <a:srgbClr val="006699"/>
                </a:solidFill>
              </a:rPr>
              <a:t>korelację</a:t>
            </a:r>
            <a:r>
              <a:rPr lang="pl-PL" sz="2400"/>
              <a:t> – jeśli dwie zmienne ze sobą skorelowane, jeden z predykatów nie wchodzi do drzewa</a:t>
            </a:r>
          </a:p>
          <a:p>
            <a:pPr marL="271463" indent="-271463" eaLnBrk="1" hangingPunct="1">
              <a:lnSpc>
                <a:spcPct val="90000"/>
              </a:lnSpc>
              <a:buFont typeface="Georgia" pitchFamily="18" charset="0"/>
              <a:buChar char="—"/>
            </a:pPr>
            <a:r>
              <a:rPr lang="pl-PL" sz="2400"/>
              <a:t>Niewrażliwość na </a:t>
            </a:r>
            <a:r>
              <a:rPr lang="pl-PL" sz="2400">
                <a:solidFill>
                  <a:srgbClr val="006699"/>
                </a:solidFill>
              </a:rPr>
              <a:t>wartości odstające</a:t>
            </a:r>
            <a:r>
              <a:rPr lang="pl-PL" sz="2400"/>
              <a:t> – podział w punkcie, nawet jeśli jakieś zmienne osiągają bardzo wysokie/niskie wartości</a:t>
            </a:r>
          </a:p>
          <a:p>
            <a:pPr marL="271463" indent="-271463" eaLnBrk="1" hangingPunct="1">
              <a:lnSpc>
                <a:spcPct val="90000"/>
              </a:lnSpc>
              <a:buFont typeface="Georgia" pitchFamily="18" charset="0"/>
              <a:buChar char="—"/>
            </a:pPr>
            <a:r>
              <a:rPr lang="pl-PL" sz="2400"/>
              <a:t>Radzenie sobie z </a:t>
            </a:r>
            <a:r>
              <a:rPr lang="pl-PL" sz="2400">
                <a:solidFill>
                  <a:srgbClr val="006699"/>
                </a:solidFill>
              </a:rPr>
              <a:t>brakami danych</a:t>
            </a:r>
            <a:r>
              <a:rPr lang="pl-PL" sz="2400"/>
              <a:t> – podziały zastępcze</a:t>
            </a:r>
          </a:p>
          <a:p>
            <a:pPr marL="271463" indent="-271463" eaLnBrk="1" hangingPunct="1">
              <a:lnSpc>
                <a:spcPct val="90000"/>
              </a:lnSpc>
              <a:buFont typeface="Georgia" pitchFamily="18" charset="0"/>
              <a:buChar char="—"/>
            </a:pPr>
            <a:r>
              <a:rPr lang="pl-PL" sz="2400"/>
              <a:t>Naturalna interpretacja w postaci </a:t>
            </a:r>
            <a:r>
              <a:rPr lang="pl-PL" sz="2400">
                <a:solidFill>
                  <a:srgbClr val="006699"/>
                </a:solidFill>
              </a:rPr>
              <a:t>reguł</a:t>
            </a:r>
          </a:p>
          <a:p>
            <a:pPr marL="271463" indent="-271463" eaLnBrk="1" hangingPunct="1">
              <a:lnSpc>
                <a:spcPct val="90000"/>
              </a:lnSpc>
              <a:buFont typeface="Georgia" pitchFamily="18" charset="0"/>
              <a:buChar char="—"/>
            </a:pPr>
            <a:r>
              <a:rPr lang="pl-PL" sz="2400"/>
              <a:t>Zastosowania: predykcja, budowa reguł, segmentacja rynku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ymbol zastępczy stopki 3"/>
          <p:cNvSpPr>
            <a:spLocks noGrp="1"/>
          </p:cNvSpPr>
          <p:nvPr>
            <p:ph type="ftr" sz="quarter" idx="10"/>
          </p:nvPr>
        </p:nvSpPr>
        <p:spPr/>
        <p:txBody>
          <a:bodyPr/>
          <a:lstStyle/>
          <a:p>
            <a:r>
              <a:rPr lang="pl-PL"/>
              <a:t>KISIM, WIMiIP, AGH</a:t>
            </a:r>
          </a:p>
        </p:txBody>
      </p:sp>
      <p:sp>
        <p:nvSpPr>
          <p:cNvPr id="150530" name="Rectangle 2"/>
          <p:cNvSpPr>
            <a:spLocks noGrp="1" noChangeArrowheads="1"/>
          </p:cNvSpPr>
          <p:nvPr>
            <p:ph type="title"/>
          </p:nvPr>
        </p:nvSpPr>
        <p:spPr/>
        <p:txBody>
          <a:bodyPr/>
          <a:lstStyle/>
          <a:p>
            <a:r>
              <a:rPr lang="pl-PL"/>
              <a:t>Kryteria oceny podziału</a:t>
            </a:r>
          </a:p>
        </p:txBody>
      </p:sp>
      <p:sp>
        <p:nvSpPr>
          <p:cNvPr id="150531" name="Rectangle 3"/>
          <p:cNvSpPr>
            <a:spLocks noGrp="1" noChangeArrowheads="1"/>
          </p:cNvSpPr>
          <p:nvPr>
            <p:ph type="body" idx="1"/>
          </p:nvPr>
        </p:nvSpPr>
        <p:spPr>
          <a:xfrm>
            <a:off x="684213" y="3860800"/>
            <a:ext cx="4032250" cy="720725"/>
          </a:xfrm>
        </p:spPr>
        <p:txBody>
          <a:bodyPr/>
          <a:lstStyle/>
          <a:p>
            <a:pPr>
              <a:lnSpc>
                <a:spcPct val="80000"/>
              </a:lnSpc>
            </a:pPr>
            <a:r>
              <a:rPr lang="pl-PL" sz="1400"/>
              <a:t>Entropia jest miarą stopnia nieuporządkowania.  Im mniejsza wartość entropii, tym większa „czystość" podziału zbioru S na partycje</a:t>
            </a:r>
          </a:p>
        </p:txBody>
      </p:sp>
      <p:pic>
        <p:nvPicPr>
          <p:cNvPr id="150534" name="Picture 6"/>
          <p:cNvPicPr>
            <a:picLocks noChangeAspect="1" noChangeArrowheads="1"/>
          </p:cNvPicPr>
          <p:nvPr/>
        </p:nvPicPr>
        <p:blipFill>
          <a:blip r:embed="rId2" cstate="print"/>
          <a:srcRect/>
          <a:stretch>
            <a:fillRect/>
          </a:stretch>
        </p:blipFill>
        <p:spPr bwMode="auto">
          <a:xfrm>
            <a:off x="5292725" y="3933825"/>
            <a:ext cx="3357563"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0535" name="Picture 7"/>
          <p:cNvPicPr>
            <a:picLocks noChangeAspect="1" noChangeArrowheads="1"/>
          </p:cNvPicPr>
          <p:nvPr/>
        </p:nvPicPr>
        <p:blipFill>
          <a:blip r:embed="rId3" cstate="print"/>
          <a:srcRect/>
          <a:stretch>
            <a:fillRect/>
          </a:stretch>
        </p:blipFill>
        <p:spPr bwMode="auto">
          <a:xfrm>
            <a:off x="179388" y="1052513"/>
            <a:ext cx="5688012" cy="854075"/>
          </a:xfrm>
          <a:prstGeom prst="rect">
            <a:avLst/>
          </a:prstGeom>
          <a:noFill/>
          <a:ln w="9525">
            <a:noFill/>
            <a:miter lim="800000"/>
            <a:headEnd/>
            <a:tailEnd/>
          </a:ln>
          <a:effectLst/>
        </p:spPr>
      </p:pic>
      <p:pic>
        <p:nvPicPr>
          <p:cNvPr id="150536" name="Picture 8"/>
          <p:cNvPicPr>
            <a:picLocks noChangeAspect="1" noChangeArrowheads="1"/>
          </p:cNvPicPr>
          <p:nvPr/>
        </p:nvPicPr>
        <p:blipFill>
          <a:blip r:embed="rId4" cstate="print"/>
          <a:srcRect/>
          <a:stretch>
            <a:fillRect/>
          </a:stretch>
        </p:blipFill>
        <p:spPr bwMode="auto">
          <a:xfrm>
            <a:off x="250825" y="2781300"/>
            <a:ext cx="5616575" cy="1074738"/>
          </a:xfrm>
          <a:prstGeom prst="rect">
            <a:avLst/>
          </a:prstGeom>
          <a:noFill/>
          <a:ln w="9525">
            <a:noFill/>
            <a:miter lim="800000"/>
            <a:headEnd/>
            <a:tailEnd/>
          </a:ln>
          <a:effectLst/>
        </p:spPr>
      </p:pic>
      <p:pic>
        <p:nvPicPr>
          <p:cNvPr id="150537" name="Picture 9"/>
          <p:cNvPicPr>
            <a:picLocks noChangeAspect="1" noChangeArrowheads="1"/>
          </p:cNvPicPr>
          <p:nvPr/>
        </p:nvPicPr>
        <p:blipFill>
          <a:blip r:embed="rId5" cstate="print"/>
          <a:srcRect/>
          <a:stretch>
            <a:fillRect/>
          </a:stretch>
        </p:blipFill>
        <p:spPr bwMode="auto">
          <a:xfrm>
            <a:off x="250825" y="4724400"/>
            <a:ext cx="5689600" cy="1454150"/>
          </a:xfrm>
          <a:prstGeom prst="rect">
            <a:avLst/>
          </a:prstGeom>
          <a:noFill/>
          <a:ln w="9525">
            <a:noFill/>
            <a:miter lim="800000"/>
            <a:headEnd/>
            <a:tailEnd/>
          </a:ln>
          <a:effectLst/>
        </p:spPr>
      </p:pic>
      <p:pic>
        <p:nvPicPr>
          <p:cNvPr id="150533" name="Picture 5"/>
          <p:cNvPicPr>
            <a:picLocks noChangeAspect="1" noChangeArrowheads="1"/>
          </p:cNvPicPr>
          <p:nvPr/>
        </p:nvPicPr>
        <p:blipFill>
          <a:blip r:embed="rId6" cstate="print"/>
          <a:srcRect/>
          <a:stretch>
            <a:fillRect/>
          </a:stretch>
        </p:blipFill>
        <p:spPr bwMode="auto">
          <a:xfrm>
            <a:off x="4427538" y="1916113"/>
            <a:ext cx="4248150" cy="93186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3"/>
          <p:cNvSpPr>
            <a:spLocks noGrp="1"/>
          </p:cNvSpPr>
          <p:nvPr>
            <p:ph type="ftr" sz="quarter" idx="10"/>
          </p:nvPr>
        </p:nvSpPr>
        <p:spPr/>
        <p:txBody>
          <a:bodyPr/>
          <a:lstStyle/>
          <a:p>
            <a:r>
              <a:rPr lang="pl-PL"/>
              <a:t>KISIM, WIMiIP, AGH</a:t>
            </a:r>
          </a:p>
        </p:txBody>
      </p:sp>
      <p:sp>
        <p:nvSpPr>
          <p:cNvPr id="156674" name="Rectangle 2"/>
          <p:cNvSpPr>
            <a:spLocks noGrp="1" noChangeArrowheads="1"/>
          </p:cNvSpPr>
          <p:nvPr>
            <p:ph type="title"/>
          </p:nvPr>
        </p:nvSpPr>
        <p:spPr/>
        <p:txBody>
          <a:bodyPr/>
          <a:lstStyle/>
          <a:p>
            <a:r>
              <a:rPr lang="pl-PL" sz="2400"/>
              <a:t>Klasyfikacja w oparciu o</a:t>
            </a:r>
            <a:br>
              <a:rPr lang="pl-PL" sz="2400"/>
            </a:br>
            <a:r>
              <a:rPr lang="pl-PL" sz="2400"/>
              <a:t>Naiwny klasyfikator Bayesa </a:t>
            </a:r>
          </a:p>
        </p:txBody>
      </p:sp>
      <p:sp>
        <p:nvSpPr>
          <p:cNvPr id="156675" name="Rectangle 3"/>
          <p:cNvSpPr>
            <a:spLocks noGrp="1" noChangeArrowheads="1"/>
          </p:cNvSpPr>
          <p:nvPr>
            <p:ph type="body" idx="1"/>
          </p:nvPr>
        </p:nvSpPr>
        <p:spPr>
          <a:xfrm>
            <a:off x="468313" y="1268413"/>
            <a:ext cx="8229600" cy="3960812"/>
          </a:xfrm>
        </p:spPr>
        <p:txBody>
          <a:bodyPr/>
          <a:lstStyle/>
          <a:p>
            <a:pPr>
              <a:lnSpc>
                <a:spcPct val="80000"/>
              </a:lnSpc>
            </a:pPr>
            <a:r>
              <a:rPr lang="pl-PL" sz="2400" dirty="0"/>
              <a:t>Zadaniem klasyfikatora </a:t>
            </a:r>
            <a:r>
              <a:rPr lang="pl-PL" sz="2400" dirty="0" err="1"/>
              <a:t>Bayes'a</a:t>
            </a:r>
            <a:r>
              <a:rPr lang="pl-PL" sz="2400" dirty="0"/>
              <a:t> jest przyporządkowanie nowego przypadku do jednej z klas decyzyjnych, przy czym </a:t>
            </a:r>
            <a:r>
              <a:rPr lang="pl-PL" sz="2400" dirty="0">
                <a:solidFill>
                  <a:srgbClr val="006699"/>
                </a:solidFill>
              </a:rPr>
              <a:t>zbiór klas decyzyjnych musi być skończony i zdefiniowany </a:t>
            </a:r>
            <a:r>
              <a:rPr lang="pl-PL" sz="2400" i="1" dirty="0">
                <a:solidFill>
                  <a:srgbClr val="006699"/>
                </a:solidFill>
              </a:rPr>
              <a:t>a priori</a:t>
            </a:r>
            <a:r>
              <a:rPr lang="pl-PL" sz="2400" dirty="0"/>
              <a:t>. </a:t>
            </a:r>
          </a:p>
          <a:p>
            <a:pPr>
              <a:lnSpc>
                <a:spcPct val="80000"/>
              </a:lnSpc>
            </a:pPr>
            <a:r>
              <a:rPr lang="pl-PL" sz="2400" dirty="0"/>
              <a:t>Naiwny klasyfikator </a:t>
            </a:r>
            <a:r>
              <a:rPr lang="pl-PL" sz="2400" dirty="0" err="1"/>
              <a:t>Bayes'a</a:t>
            </a:r>
            <a:r>
              <a:rPr lang="pl-PL" sz="2400" dirty="0"/>
              <a:t> jest statystycznym klasyfikatorem, opartym na </a:t>
            </a:r>
            <a:r>
              <a:rPr lang="pl-PL" sz="2400" dirty="0">
                <a:solidFill>
                  <a:srgbClr val="006699"/>
                </a:solidFill>
              </a:rPr>
              <a:t>twierdzeniu </a:t>
            </a:r>
            <a:r>
              <a:rPr lang="pl-PL" sz="2400" dirty="0" err="1">
                <a:solidFill>
                  <a:srgbClr val="006699"/>
                </a:solidFill>
              </a:rPr>
              <a:t>Bayesa</a:t>
            </a:r>
            <a:r>
              <a:rPr lang="pl-PL" sz="2400" dirty="0"/>
              <a:t>.</a:t>
            </a:r>
          </a:p>
          <a:p>
            <a:pPr>
              <a:lnSpc>
                <a:spcPct val="80000"/>
              </a:lnSpc>
            </a:pPr>
            <a:r>
              <a:rPr lang="pl-PL" sz="2400" i="1" dirty="0"/>
              <a:t>P(</a:t>
            </a:r>
            <a:r>
              <a:rPr lang="pl-PL" sz="2400" i="1" dirty="0" err="1"/>
              <a:t>C|X</a:t>
            </a:r>
            <a:r>
              <a:rPr lang="pl-PL" sz="2400" i="1" dirty="0"/>
              <a:t>)</a:t>
            </a:r>
            <a:r>
              <a:rPr lang="pl-PL" sz="2400" dirty="0"/>
              <a:t> prawdopodobieństwo </a:t>
            </a:r>
            <a:r>
              <a:rPr lang="pl-PL" sz="2400" i="1" dirty="0"/>
              <a:t>a posteriori</a:t>
            </a:r>
            <a:r>
              <a:rPr lang="pl-PL" sz="2400" dirty="0"/>
              <a:t>, że przykład </a:t>
            </a:r>
            <a:r>
              <a:rPr lang="pl-PL" sz="2400" i="1" dirty="0"/>
              <a:t>X</a:t>
            </a:r>
            <a:r>
              <a:rPr lang="pl-PL" sz="2400" dirty="0"/>
              <a:t> należy do klasy </a:t>
            </a:r>
            <a:r>
              <a:rPr lang="pl-PL" sz="2400" i="1" dirty="0"/>
              <a:t>C</a:t>
            </a:r>
          </a:p>
          <a:p>
            <a:pPr>
              <a:lnSpc>
                <a:spcPct val="80000"/>
              </a:lnSpc>
            </a:pPr>
            <a:r>
              <a:rPr lang="pl-PL" sz="2400" dirty="0"/>
              <a:t>Naiwny klasyfikator </a:t>
            </a:r>
            <a:r>
              <a:rPr lang="pl-PL" sz="2400" dirty="0" err="1"/>
              <a:t>Bayes'a</a:t>
            </a:r>
            <a:r>
              <a:rPr lang="pl-PL" sz="2400" dirty="0"/>
              <a:t> różni się od zwykłego klasyfikatora tym, że konstruując go zakładamy </a:t>
            </a:r>
            <a:r>
              <a:rPr lang="pl-PL" sz="2400" dirty="0">
                <a:solidFill>
                  <a:srgbClr val="006699"/>
                </a:solidFill>
              </a:rPr>
              <a:t>wzajemną niezależność atrybutów</a:t>
            </a:r>
            <a:r>
              <a:rPr lang="pl-PL" sz="2400" dirty="0"/>
              <a:t> opisujących każdy przykład. </a:t>
            </a:r>
          </a:p>
        </p:txBody>
      </p:sp>
      <p:pic>
        <p:nvPicPr>
          <p:cNvPr id="156676" name="Picture 4"/>
          <p:cNvPicPr>
            <a:picLocks noChangeAspect="1" noChangeArrowheads="1"/>
          </p:cNvPicPr>
          <p:nvPr/>
        </p:nvPicPr>
        <p:blipFill>
          <a:blip r:embed="rId2" cstate="print"/>
          <a:srcRect/>
          <a:stretch>
            <a:fillRect/>
          </a:stretch>
        </p:blipFill>
        <p:spPr bwMode="auto">
          <a:xfrm>
            <a:off x="1692275" y="5300663"/>
            <a:ext cx="5811838" cy="1008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157698" name="Rectangle 2"/>
          <p:cNvSpPr>
            <a:spLocks noGrp="1" noChangeArrowheads="1"/>
          </p:cNvSpPr>
          <p:nvPr>
            <p:ph type="title"/>
          </p:nvPr>
        </p:nvSpPr>
        <p:spPr/>
        <p:txBody>
          <a:bodyPr/>
          <a:lstStyle/>
          <a:p>
            <a:r>
              <a:rPr lang="pl-PL"/>
              <a:t>Naiwny klasyfikator Bayesa</a:t>
            </a:r>
          </a:p>
        </p:txBody>
      </p:sp>
      <p:pic>
        <p:nvPicPr>
          <p:cNvPr id="157700" name="Picture 4"/>
          <p:cNvPicPr>
            <a:picLocks noChangeAspect="1" noChangeArrowheads="1"/>
          </p:cNvPicPr>
          <p:nvPr/>
        </p:nvPicPr>
        <p:blipFill>
          <a:blip r:embed="rId2" cstate="print"/>
          <a:srcRect/>
          <a:stretch>
            <a:fillRect/>
          </a:stretch>
        </p:blipFill>
        <p:spPr bwMode="auto">
          <a:xfrm>
            <a:off x="2771800" y="4005064"/>
            <a:ext cx="4319588" cy="2322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7703" name="Picture 7"/>
          <p:cNvPicPr>
            <a:picLocks noChangeAspect="1" noChangeArrowheads="1"/>
          </p:cNvPicPr>
          <p:nvPr/>
        </p:nvPicPr>
        <p:blipFill>
          <a:blip r:embed="rId3" cstate="print"/>
          <a:srcRect/>
          <a:stretch>
            <a:fillRect/>
          </a:stretch>
        </p:blipFill>
        <p:spPr bwMode="auto">
          <a:xfrm>
            <a:off x="323850" y="1052513"/>
            <a:ext cx="4535488" cy="1201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7704" name="Picture 8"/>
          <p:cNvPicPr>
            <a:picLocks noChangeAspect="1" noChangeArrowheads="1"/>
          </p:cNvPicPr>
          <p:nvPr/>
        </p:nvPicPr>
        <p:blipFill>
          <a:blip r:embed="rId4" cstate="print"/>
          <a:srcRect/>
          <a:stretch>
            <a:fillRect/>
          </a:stretch>
        </p:blipFill>
        <p:spPr bwMode="auto">
          <a:xfrm>
            <a:off x="251520" y="2348880"/>
            <a:ext cx="6048375" cy="14938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stopki 3"/>
          <p:cNvSpPr>
            <a:spLocks noGrp="1"/>
          </p:cNvSpPr>
          <p:nvPr>
            <p:ph type="ftr" sz="quarter" idx="10"/>
          </p:nvPr>
        </p:nvSpPr>
        <p:spPr/>
        <p:txBody>
          <a:bodyPr/>
          <a:lstStyle/>
          <a:p>
            <a:r>
              <a:rPr lang="pl-PL"/>
              <a:t>KISIM, WIMiIP, AGH</a:t>
            </a:r>
          </a:p>
        </p:txBody>
      </p:sp>
      <p:sp>
        <p:nvSpPr>
          <p:cNvPr id="158722" name="Rectangle 2"/>
          <p:cNvSpPr>
            <a:spLocks noGrp="1" noChangeArrowheads="1"/>
          </p:cNvSpPr>
          <p:nvPr>
            <p:ph type="title"/>
          </p:nvPr>
        </p:nvSpPr>
        <p:spPr/>
        <p:txBody>
          <a:bodyPr/>
          <a:lstStyle/>
          <a:p>
            <a:r>
              <a:rPr lang="pl-PL"/>
              <a:t>Przykład (1)</a:t>
            </a:r>
          </a:p>
        </p:txBody>
      </p:sp>
      <p:pic>
        <p:nvPicPr>
          <p:cNvPr id="158724" name="Picture 4"/>
          <p:cNvPicPr>
            <a:picLocks noChangeAspect="1" noChangeArrowheads="1"/>
          </p:cNvPicPr>
          <p:nvPr/>
        </p:nvPicPr>
        <p:blipFill>
          <a:blip r:embed="rId2" cstate="print"/>
          <a:srcRect/>
          <a:stretch>
            <a:fillRect/>
          </a:stretch>
        </p:blipFill>
        <p:spPr bwMode="auto">
          <a:xfrm>
            <a:off x="323850" y="4221163"/>
            <a:ext cx="3168650" cy="184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8725" name="Picture 5"/>
          <p:cNvPicPr>
            <a:picLocks noChangeAspect="1" noChangeArrowheads="1"/>
          </p:cNvPicPr>
          <p:nvPr/>
        </p:nvPicPr>
        <p:blipFill>
          <a:blip r:embed="rId3" cstate="print"/>
          <a:srcRect/>
          <a:stretch>
            <a:fillRect/>
          </a:stretch>
        </p:blipFill>
        <p:spPr bwMode="auto">
          <a:xfrm>
            <a:off x="4211638" y="1341438"/>
            <a:ext cx="4811712" cy="2297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8726" name="Picture 6"/>
          <p:cNvPicPr>
            <a:picLocks noChangeAspect="1" noChangeArrowheads="1"/>
          </p:cNvPicPr>
          <p:nvPr/>
        </p:nvPicPr>
        <p:blipFill>
          <a:blip r:embed="rId4" cstate="print"/>
          <a:srcRect/>
          <a:stretch>
            <a:fillRect/>
          </a:stretch>
        </p:blipFill>
        <p:spPr bwMode="auto">
          <a:xfrm>
            <a:off x="4211638" y="3716338"/>
            <a:ext cx="4457700" cy="2463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8727" name="Rectangle 7"/>
          <p:cNvSpPr>
            <a:spLocks noChangeArrowheads="1"/>
          </p:cNvSpPr>
          <p:nvPr/>
        </p:nvSpPr>
        <p:spPr bwMode="auto">
          <a:xfrm>
            <a:off x="179388" y="1196975"/>
            <a:ext cx="4117975" cy="2563813"/>
          </a:xfrm>
          <a:prstGeom prst="rect">
            <a:avLst/>
          </a:prstGeom>
          <a:noFill/>
          <a:ln w="9525">
            <a:noFill/>
            <a:miter lim="800000"/>
            <a:headEnd/>
            <a:tailEnd/>
          </a:ln>
          <a:effectLst/>
        </p:spPr>
        <p:txBody>
          <a:bodyPr anchor="ctr">
            <a:spAutoFit/>
          </a:bodyPr>
          <a:lstStyle/>
          <a:p>
            <a:pPr>
              <a:tabLst>
                <a:tab pos="666750" algn="l"/>
              </a:tabLst>
            </a:pPr>
            <a:r>
              <a:rPr lang="pl-PL">
                <a:latin typeface="Georgia" pitchFamily="18" charset="0"/>
              </a:rPr>
              <a:t>Chcemy dokonać predykcji klasy, do której należy nowy przypadek</a:t>
            </a:r>
          </a:p>
          <a:p>
            <a:pPr>
              <a:tabLst>
                <a:tab pos="666750" algn="l"/>
              </a:tabLst>
            </a:pPr>
            <a:r>
              <a:rPr lang="pl-PL" i="1">
                <a:latin typeface="Georgia" pitchFamily="18" charset="0"/>
              </a:rPr>
              <a:t>C</a:t>
            </a:r>
            <a:r>
              <a:rPr lang="pl-PL" i="1" baseline="-25000">
                <a:latin typeface="Georgia" pitchFamily="18" charset="0"/>
              </a:rPr>
              <a:t>1</a:t>
            </a:r>
            <a:r>
              <a:rPr lang="pl-PL">
                <a:latin typeface="Georgia" pitchFamily="18" charset="0"/>
              </a:rPr>
              <a:t> (kupi_komputer ='tak')</a:t>
            </a:r>
          </a:p>
          <a:p>
            <a:pPr>
              <a:tabLst>
                <a:tab pos="666750" algn="l"/>
              </a:tabLst>
            </a:pPr>
            <a:r>
              <a:rPr lang="pl-PL" i="1">
                <a:latin typeface="Georgia" pitchFamily="18" charset="0"/>
              </a:rPr>
              <a:t>C</a:t>
            </a:r>
            <a:r>
              <a:rPr lang="pl-PL" i="1" baseline="-25000">
                <a:latin typeface="Georgia" pitchFamily="18" charset="0"/>
              </a:rPr>
              <a:t>2</a:t>
            </a:r>
            <a:r>
              <a:rPr lang="pl-PL">
                <a:latin typeface="Georgia" pitchFamily="18" charset="0"/>
              </a:rPr>
              <a:t> (kupi_komputer ='nie')</a:t>
            </a:r>
          </a:p>
          <a:p>
            <a:pPr>
              <a:tabLst>
                <a:tab pos="666750" algn="l"/>
              </a:tabLst>
            </a:pPr>
            <a:r>
              <a:rPr lang="pl-PL">
                <a:latin typeface="Georgia" pitchFamily="18" charset="0"/>
              </a:rPr>
              <a:t>Nowy przypadek:</a:t>
            </a:r>
          </a:p>
          <a:p>
            <a:pPr>
              <a:tabLst>
                <a:tab pos="666750" algn="l"/>
              </a:tabLst>
            </a:pPr>
            <a:r>
              <a:rPr lang="pl-PL" i="1">
                <a:latin typeface="Georgia" pitchFamily="18" charset="0"/>
              </a:rPr>
              <a:t>X</a:t>
            </a:r>
            <a:r>
              <a:rPr lang="pl-PL">
                <a:latin typeface="Georgia" pitchFamily="18" charset="0"/>
              </a:rPr>
              <a:t> = (wiek='&lt;=30', dochód='średni', student = 'tak', status='kawaler')</a:t>
            </a:r>
          </a:p>
          <a:p>
            <a:pPr>
              <a:tabLst>
                <a:tab pos="666750" algn="l"/>
              </a:tabLst>
            </a:pPr>
            <a:r>
              <a:rPr lang="pl-PL">
                <a:latin typeface="Georgia" pitchFamily="18" charset="0"/>
              </a:rPr>
              <a:t>Maksymalizujemy wartość </a:t>
            </a:r>
            <a:r>
              <a:rPr lang="pl-PL" i="1">
                <a:latin typeface="Georgia" pitchFamily="18" charset="0"/>
              </a:rPr>
              <a:t>P(X/C</a:t>
            </a:r>
            <a:r>
              <a:rPr lang="pl-PL" i="1" baseline="-25000">
                <a:latin typeface="Georgia" pitchFamily="18" charset="0"/>
              </a:rPr>
              <a:t>i</a:t>
            </a:r>
            <a:r>
              <a:rPr lang="pl-PL" i="1">
                <a:latin typeface="Georgia" pitchFamily="18" charset="0"/>
              </a:rPr>
              <a:t>)*P(C</a:t>
            </a:r>
            <a:r>
              <a:rPr lang="pl-PL" i="1" baseline="-25000">
                <a:latin typeface="Georgia" pitchFamily="18" charset="0"/>
              </a:rPr>
              <a:t>i</a:t>
            </a:r>
            <a:r>
              <a:rPr lang="pl-PL" i="1">
                <a:latin typeface="Georgia" pitchFamily="18" charset="0"/>
              </a:rPr>
              <a:t>),</a:t>
            </a:r>
            <a:r>
              <a:rPr lang="pl-PL">
                <a:latin typeface="Georgia" pitchFamily="18" charset="0"/>
              </a:rPr>
              <a:t> dla </a:t>
            </a:r>
            <a:r>
              <a:rPr lang="pl-PL" i="1">
                <a:latin typeface="Georgia" pitchFamily="18" charset="0"/>
              </a:rPr>
              <a:t>i=1,2</a:t>
            </a:r>
          </a:p>
        </p:txBody>
      </p:sp>
      <p:sp>
        <p:nvSpPr>
          <p:cNvPr id="158728" name="Line 8"/>
          <p:cNvSpPr>
            <a:spLocks noChangeShapeType="1"/>
          </p:cNvSpPr>
          <p:nvPr/>
        </p:nvSpPr>
        <p:spPr bwMode="auto">
          <a:xfrm>
            <a:off x="4067175" y="1700213"/>
            <a:ext cx="0" cy="4033837"/>
          </a:xfrm>
          <a:prstGeom prst="line">
            <a:avLst/>
          </a:prstGeom>
          <a:noFill/>
          <a:ln w="3175">
            <a:solidFill>
              <a:schemeClr val="bg2"/>
            </a:solidFill>
            <a:round/>
            <a:headEnd/>
            <a:tailEnd/>
          </a:ln>
          <a:effectLst/>
        </p:spPr>
        <p:txBody>
          <a:bodyPr/>
          <a:lstStyle/>
          <a:p>
            <a:endParaRPr lang="pl-PL"/>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159746" name="Rectangle 2"/>
          <p:cNvSpPr>
            <a:spLocks noGrp="1" noChangeArrowheads="1"/>
          </p:cNvSpPr>
          <p:nvPr>
            <p:ph type="title"/>
          </p:nvPr>
        </p:nvSpPr>
        <p:spPr/>
        <p:txBody>
          <a:bodyPr/>
          <a:lstStyle/>
          <a:p>
            <a:r>
              <a:rPr lang="pl-PL"/>
              <a:t>Klasyfikatory kNN </a:t>
            </a:r>
          </a:p>
        </p:txBody>
      </p:sp>
      <p:sp>
        <p:nvSpPr>
          <p:cNvPr id="159747" name="Rectangle 3"/>
          <p:cNvSpPr>
            <a:spLocks noGrp="1" noChangeArrowheads="1"/>
          </p:cNvSpPr>
          <p:nvPr>
            <p:ph type="body" idx="1"/>
          </p:nvPr>
        </p:nvSpPr>
        <p:spPr/>
        <p:txBody>
          <a:bodyPr/>
          <a:lstStyle/>
          <a:p>
            <a:pPr>
              <a:lnSpc>
                <a:spcPct val="90000"/>
              </a:lnSpc>
            </a:pPr>
            <a:r>
              <a:rPr lang="pl-PL" sz="2400"/>
              <a:t>Klasyfikator </a:t>
            </a:r>
            <a:r>
              <a:rPr lang="pl-PL" sz="2400" i="1">
                <a:solidFill>
                  <a:schemeClr val="bg2"/>
                </a:solidFill>
              </a:rPr>
              <a:t>kNN - klasyfikator k-najbliższych sąsiadów</a:t>
            </a:r>
            <a:r>
              <a:rPr lang="pl-PL" sz="2400" b="1"/>
              <a:t> </a:t>
            </a:r>
            <a:r>
              <a:rPr lang="pl-PL" sz="2400"/>
              <a:t>(ang. </a:t>
            </a:r>
            <a:r>
              <a:rPr lang="pl-PL" sz="2400" i="1"/>
              <a:t>k-nearest neighbor classifier)</a:t>
            </a:r>
            <a:endParaRPr lang="pl-PL" sz="2400"/>
          </a:p>
          <a:p>
            <a:pPr>
              <a:lnSpc>
                <a:spcPct val="90000"/>
              </a:lnSpc>
            </a:pPr>
            <a:r>
              <a:rPr lang="pl-PL" sz="2400"/>
              <a:t>Idea klasyfikacji metodą najbliższych sąsiadów – klasyfikacja nowych przypadków jest realizowana „na bieżąco", tj. wtedy, gdy pojawia się potrzeba klasyfikacji nowego przypadku.</a:t>
            </a:r>
          </a:p>
          <a:p>
            <a:pPr>
              <a:lnSpc>
                <a:spcPct val="90000"/>
              </a:lnSpc>
            </a:pPr>
            <a:r>
              <a:rPr lang="pl-PL" sz="2400"/>
              <a:t>Klasyfikator kNN tzw. k-najbliższych sąsiadów należy do grupy algorytmów opartych o analizę przypadku. Algorytmy te prezentują swoją wiedzę o świecie w postaci zbioru przypadków lub doświadczeń. Idea klasyfikacji polega na metodach wyszukiwania tych zgromadzonych przypadków, które mogą one być zastosowane do klasyfikacji nowych sytuacji.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stopki 3"/>
          <p:cNvSpPr>
            <a:spLocks noGrp="1"/>
          </p:cNvSpPr>
          <p:nvPr>
            <p:ph type="ftr" sz="quarter" idx="10"/>
          </p:nvPr>
        </p:nvSpPr>
        <p:spPr/>
        <p:txBody>
          <a:bodyPr/>
          <a:lstStyle/>
          <a:p>
            <a:r>
              <a:rPr lang="pl-PL"/>
              <a:t>KISIM, WIMiIP, AGH</a:t>
            </a:r>
          </a:p>
        </p:txBody>
      </p:sp>
      <p:sp>
        <p:nvSpPr>
          <p:cNvPr id="160770" name="Rectangle 2"/>
          <p:cNvSpPr>
            <a:spLocks noGrp="1" noChangeArrowheads="1"/>
          </p:cNvSpPr>
          <p:nvPr>
            <p:ph type="title"/>
          </p:nvPr>
        </p:nvSpPr>
        <p:spPr/>
        <p:txBody>
          <a:bodyPr/>
          <a:lstStyle/>
          <a:p>
            <a:r>
              <a:rPr lang="pl-PL"/>
              <a:t>Klasyfikatory kNN (2)</a:t>
            </a:r>
          </a:p>
        </p:txBody>
      </p:sp>
      <p:sp>
        <p:nvSpPr>
          <p:cNvPr id="160771" name="Rectangle 3"/>
          <p:cNvSpPr>
            <a:spLocks noGrp="1" noChangeArrowheads="1"/>
          </p:cNvSpPr>
          <p:nvPr>
            <p:ph type="body" idx="1"/>
          </p:nvPr>
        </p:nvSpPr>
        <p:spPr>
          <a:xfrm>
            <a:off x="5003800" y="1125538"/>
            <a:ext cx="3910013" cy="2665412"/>
          </a:xfrm>
        </p:spPr>
        <p:txBody>
          <a:bodyPr/>
          <a:lstStyle/>
          <a:p>
            <a:pPr>
              <a:lnSpc>
                <a:spcPct val="90000"/>
              </a:lnSpc>
            </a:pPr>
            <a:r>
              <a:rPr lang="pl-PL" sz="2000"/>
              <a:t>problemy związane z klasyfikatorem kNN:</a:t>
            </a:r>
          </a:p>
          <a:p>
            <a:pPr marL="465138" lvl="1">
              <a:lnSpc>
                <a:spcPct val="90000"/>
              </a:lnSpc>
            </a:pPr>
            <a:r>
              <a:rPr lang="pl-PL" sz="1800"/>
              <a:t>jak zdefiniować punkt „najbliższy" nowemu przykładowi X? </a:t>
            </a:r>
          </a:p>
          <a:p>
            <a:pPr marL="465138" lvl="1">
              <a:lnSpc>
                <a:spcPct val="90000"/>
              </a:lnSpc>
            </a:pPr>
            <a:r>
              <a:rPr lang="pl-PL" sz="1800"/>
              <a:t>problemem transformacji: 'Jak przetransformować przykład do punktu w przestrzeni wzorców?'</a:t>
            </a:r>
          </a:p>
        </p:txBody>
      </p:sp>
      <p:pic>
        <p:nvPicPr>
          <p:cNvPr id="160772" name="Picture 4"/>
          <p:cNvPicPr>
            <a:picLocks noChangeAspect="1" noChangeArrowheads="1"/>
          </p:cNvPicPr>
          <p:nvPr/>
        </p:nvPicPr>
        <p:blipFill>
          <a:blip r:embed="rId2" cstate="print"/>
          <a:srcRect/>
          <a:stretch>
            <a:fillRect/>
          </a:stretch>
        </p:blipFill>
        <p:spPr bwMode="auto">
          <a:xfrm>
            <a:off x="250825" y="1196975"/>
            <a:ext cx="4608513" cy="2606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0773" name="Picture 5"/>
          <p:cNvPicPr>
            <a:picLocks noChangeAspect="1" noChangeArrowheads="1"/>
          </p:cNvPicPr>
          <p:nvPr/>
        </p:nvPicPr>
        <p:blipFill>
          <a:blip r:embed="rId3" cstate="print"/>
          <a:srcRect/>
          <a:stretch>
            <a:fillRect/>
          </a:stretch>
        </p:blipFill>
        <p:spPr bwMode="auto">
          <a:xfrm>
            <a:off x="4356100" y="3860800"/>
            <a:ext cx="4608513" cy="248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0774" name="Rectangle 6"/>
          <p:cNvSpPr>
            <a:spLocks noChangeArrowheads="1"/>
          </p:cNvSpPr>
          <p:nvPr/>
        </p:nvSpPr>
        <p:spPr bwMode="auto">
          <a:xfrm>
            <a:off x="250825" y="4221163"/>
            <a:ext cx="3960813" cy="1739900"/>
          </a:xfrm>
          <a:prstGeom prst="rect">
            <a:avLst/>
          </a:prstGeom>
          <a:noFill/>
          <a:ln w="9525">
            <a:noFill/>
            <a:miter lim="800000"/>
            <a:headEnd/>
            <a:tailEnd/>
          </a:ln>
          <a:effectLst/>
        </p:spPr>
        <p:txBody>
          <a:bodyPr>
            <a:spAutoFit/>
          </a:bodyPr>
          <a:lstStyle/>
          <a:p>
            <a:pPr>
              <a:spcBef>
                <a:spcPct val="50000"/>
              </a:spcBef>
              <a:buSzPct val="70000"/>
              <a:buFont typeface="Georgia" pitchFamily="18" charset="0"/>
              <a:buNone/>
            </a:pPr>
            <a:r>
              <a:rPr lang="pl-PL">
                <a:latin typeface="Georgia" pitchFamily="18" charset="0"/>
              </a:rPr>
              <a:t>definicja funkcji odległości : klasyfikatory kNN stosują najczęściej euklidesową miarę odległości, można ją zastąpić innymi miarami odległości np. miarą blokową (Manhattan) czy też Minkowskiego.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ymbol zastępczy stopki 3"/>
          <p:cNvSpPr>
            <a:spLocks noGrp="1"/>
          </p:cNvSpPr>
          <p:nvPr>
            <p:ph type="ftr" sz="quarter" idx="10"/>
          </p:nvPr>
        </p:nvSpPr>
        <p:spPr>
          <a:noFill/>
        </p:spPr>
        <p:txBody>
          <a:bodyPr/>
          <a:lstStyle/>
          <a:p>
            <a:r>
              <a:rPr lang="pl-PL"/>
              <a:t>KISIM, WIMiIP, AGH</a:t>
            </a:r>
          </a:p>
        </p:txBody>
      </p:sp>
      <p:sp>
        <p:nvSpPr>
          <p:cNvPr id="27651" name="Rectangle 2"/>
          <p:cNvSpPr>
            <a:spLocks noGrp="1" noChangeArrowheads="1"/>
          </p:cNvSpPr>
          <p:nvPr>
            <p:ph type="title"/>
          </p:nvPr>
        </p:nvSpPr>
        <p:spPr/>
        <p:txBody>
          <a:bodyPr/>
          <a:lstStyle/>
          <a:p>
            <a:pPr eaLnBrk="1" hangingPunct="1"/>
            <a:r>
              <a:rPr lang="pl-PL"/>
              <a:t>LDA</a:t>
            </a:r>
          </a:p>
        </p:txBody>
      </p:sp>
      <p:pic>
        <p:nvPicPr>
          <p:cNvPr id="27652" name="Picture 3"/>
          <p:cNvPicPr>
            <a:picLocks noChangeAspect="1" noChangeArrowheads="1"/>
          </p:cNvPicPr>
          <p:nvPr/>
        </p:nvPicPr>
        <p:blipFill>
          <a:blip r:embed="rId2" cstate="print"/>
          <a:srcRect/>
          <a:stretch>
            <a:fillRect/>
          </a:stretch>
        </p:blipFill>
        <p:spPr bwMode="auto">
          <a:xfrm>
            <a:off x="1908175" y="1125538"/>
            <a:ext cx="5097463" cy="5399087"/>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ymbol zastępczy stopki 3"/>
          <p:cNvSpPr>
            <a:spLocks noGrp="1"/>
          </p:cNvSpPr>
          <p:nvPr>
            <p:ph type="ftr" sz="quarter" idx="10"/>
          </p:nvPr>
        </p:nvSpPr>
        <p:spPr>
          <a:noFill/>
        </p:spPr>
        <p:txBody>
          <a:bodyPr/>
          <a:lstStyle/>
          <a:p>
            <a:r>
              <a:rPr lang="pl-PL"/>
              <a:t>KISIM, WIMiIP, AGH</a:t>
            </a:r>
          </a:p>
        </p:txBody>
      </p:sp>
      <p:sp>
        <p:nvSpPr>
          <p:cNvPr id="47107" name="Rectangle 2"/>
          <p:cNvSpPr>
            <a:spLocks noGrp="1" noChangeArrowheads="1"/>
          </p:cNvSpPr>
          <p:nvPr>
            <p:ph type="title"/>
          </p:nvPr>
        </p:nvSpPr>
        <p:spPr/>
        <p:txBody>
          <a:bodyPr/>
          <a:lstStyle/>
          <a:p>
            <a:pPr eaLnBrk="1" hangingPunct="1"/>
            <a:r>
              <a:rPr lang="pl-PL"/>
              <a:t>K=3</a:t>
            </a:r>
          </a:p>
        </p:txBody>
      </p:sp>
      <p:pic>
        <p:nvPicPr>
          <p:cNvPr id="47108" name="Picture 4"/>
          <p:cNvPicPr>
            <a:picLocks noChangeAspect="1" noChangeArrowheads="1"/>
          </p:cNvPicPr>
          <p:nvPr/>
        </p:nvPicPr>
        <p:blipFill>
          <a:blip r:embed="rId2" cstate="print"/>
          <a:srcRect/>
          <a:stretch>
            <a:fillRect/>
          </a:stretch>
        </p:blipFill>
        <p:spPr bwMode="auto">
          <a:xfrm>
            <a:off x="179388" y="1125538"/>
            <a:ext cx="6467475" cy="4686300"/>
          </a:xfrm>
          <a:prstGeom prst="rect">
            <a:avLst/>
          </a:prstGeom>
          <a:noFill/>
          <a:ln w="9525">
            <a:noFill/>
            <a:miter lim="800000"/>
            <a:headEnd/>
            <a:tailEnd/>
          </a:ln>
        </p:spPr>
      </p:pic>
      <p:pic>
        <p:nvPicPr>
          <p:cNvPr id="47109" name="Picture 5"/>
          <p:cNvPicPr>
            <a:picLocks noChangeAspect="1" noChangeArrowheads="1"/>
          </p:cNvPicPr>
          <p:nvPr/>
        </p:nvPicPr>
        <p:blipFill>
          <a:blip r:embed="rId3" cstate="print"/>
          <a:srcRect/>
          <a:stretch>
            <a:fillRect/>
          </a:stretch>
        </p:blipFill>
        <p:spPr bwMode="auto">
          <a:xfrm>
            <a:off x="5292725" y="3644900"/>
            <a:ext cx="3695700" cy="29051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ymbol zastępczy stopki 3"/>
          <p:cNvSpPr>
            <a:spLocks noGrp="1"/>
          </p:cNvSpPr>
          <p:nvPr>
            <p:ph type="ftr" sz="quarter" idx="10"/>
          </p:nvPr>
        </p:nvSpPr>
        <p:spPr>
          <a:noFill/>
        </p:spPr>
        <p:txBody>
          <a:bodyPr/>
          <a:lstStyle/>
          <a:p>
            <a:r>
              <a:rPr lang="pl-PL"/>
              <a:t>KISIM, WIMiIP, AGH</a:t>
            </a:r>
          </a:p>
        </p:txBody>
      </p:sp>
      <p:pic>
        <p:nvPicPr>
          <p:cNvPr id="62467" name="Picture 4" descr="rys_9_22"/>
          <p:cNvPicPr>
            <a:picLocks noChangeAspect="1" noChangeArrowheads="1"/>
          </p:cNvPicPr>
          <p:nvPr/>
        </p:nvPicPr>
        <p:blipFill>
          <a:blip r:embed="rId2" cstate="print"/>
          <a:srcRect/>
          <a:stretch>
            <a:fillRect/>
          </a:stretch>
        </p:blipFill>
        <p:spPr bwMode="auto">
          <a:xfrm>
            <a:off x="179388" y="333375"/>
            <a:ext cx="3848100" cy="2733675"/>
          </a:xfrm>
          <a:prstGeom prst="rect">
            <a:avLst/>
          </a:prstGeom>
          <a:noFill/>
          <a:ln w="9525">
            <a:noFill/>
            <a:miter lim="800000"/>
            <a:headEnd/>
            <a:tailEnd/>
          </a:ln>
        </p:spPr>
      </p:pic>
      <p:sp>
        <p:nvSpPr>
          <p:cNvPr id="332805" name="Rectangle 5"/>
          <p:cNvSpPr>
            <a:spLocks noChangeArrowheads="1"/>
          </p:cNvSpPr>
          <p:nvPr/>
        </p:nvSpPr>
        <p:spPr bwMode="auto">
          <a:xfrm>
            <a:off x="179388" y="2276475"/>
            <a:ext cx="3024187" cy="288925"/>
          </a:xfrm>
          <a:prstGeom prst="rect">
            <a:avLst/>
          </a:prstGeom>
          <a:solidFill>
            <a:srgbClr val="006699">
              <a:alpha val="20000"/>
            </a:srgbClr>
          </a:solidFill>
          <a:ln w="9525">
            <a:solidFill>
              <a:srgbClr val="006699"/>
            </a:solidFill>
            <a:miter lim="800000"/>
            <a:headEnd/>
            <a:tailEnd/>
          </a:ln>
        </p:spPr>
        <p:txBody>
          <a:bodyPr wrap="none" anchor="ctr"/>
          <a:lstStyle/>
          <a:p>
            <a:endParaRPr lang="pl-PL"/>
          </a:p>
        </p:txBody>
      </p:sp>
      <p:pic>
        <p:nvPicPr>
          <p:cNvPr id="332806" name="Picture 6" descr="rys_9_23"/>
          <p:cNvPicPr>
            <a:picLocks noChangeAspect="1" noChangeArrowheads="1"/>
          </p:cNvPicPr>
          <p:nvPr/>
        </p:nvPicPr>
        <p:blipFill>
          <a:blip r:embed="rId3" cstate="print"/>
          <a:srcRect/>
          <a:stretch>
            <a:fillRect/>
          </a:stretch>
        </p:blipFill>
        <p:spPr bwMode="auto">
          <a:xfrm>
            <a:off x="4284663" y="981075"/>
            <a:ext cx="4733925" cy="3600450"/>
          </a:xfrm>
          <a:prstGeom prst="rect">
            <a:avLst/>
          </a:prstGeom>
          <a:noFill/>
          <a:ln w="9525">
            <a:noFill/>
            <a:miter lim="800000"/>
            <a:headEnd/>
            <a:tailEnd/>
          </a:ln>
        </p:spPr>
      </p:pic>
      <p:pic>
        <p:nvPicPr>
          <p:cNvPr id="332807" name="Picture 7" descr="rys_9_24"/>
          <p:cNvPicPr>
            <a:picLocks noChangeAspect="1" noChangeArrowheads="1"/>
          </p:cNvPicPr>
          <p:nvPr/>
        </p:nvPicPr>
        <p:blipFill>
          <a:blip r:embed="rId4" cstate="print"/>
          <a:srcRect/>
          <a:stretch>
            <a:fillRect/>
          </a:stretch>
        </p:blipFill>
        <p:spPr bwMode="auto">
          <a:xfrm>
            <a:off x="179388" y="3141663"/>
            <a:ext cx="2105025" cy="3381375"/>
          </a:xfrm>
          <a:prstGeom prst="rect">
            <a:avLst/>
          </a:prstGeom>
          <a:noFill/>
          <a:ln w="9525">
            <a:noFill/>
            <a:miter lim="800000"/>
            <a:headEnd/>
            <a:tailEnd/>
          </a:ln>
        </p:spPr>
      </p:pic>
      <p:sp>
        <p:nvSpPr>
          <p:cNvPr id="332808" name="Rectangle 8"/>
          <p:cNvSpPr>
            <a:spLocks noChangeArrowheads="1"/>
          </p:cNvSpPr>
          <p:nvPr/>
        </p:nvSpPr>
        <p:spPr bwMode="auto">
          <a:xfrm>
            <a:off x="179388" y="908050"/>
            <a:ext cx="2879725" cy="288925"/>
          </a:xfrm>
          <a:prstGeom prst="rect">
            <a:avLst/>
          </a:prstGeom>
          <a:solidFill>
            <a:srgbClr val="006699">
              <a:alpha val="20000"/>
            </a:srgbClr>
          </a:solidFill>
          <a:ln w="9525">
            <a:solidFill>
              <a:srgbClr val="006699"/>
            </a:solidFill>
            <a:miter lim="800000"/>
            <a:headEnd/>
            <a:tailEnd/>
          </a:ln>
        </p:spPr>
        <p:txBody>
          <a:bodyPr wrap="none" anchor="ctr"/>
          <a:lstStyle/>
          <a:p>
            <a:endParaRPr lang="pl-PL"/>
          </a:p>
        </p:txBody>
      </p:sp>
      <p:sp>
        <p:nvSpPr>
          <p:cNvPr id="332809" name="Line 9"/>
          <p:cNvSpPr>
            <a:spLocks noChangeShapeType="1"/>
          </p:cNvSpPr>
          <p:nvPr/>
        </p:nvSpPr>
        <p:spPr bwMode="auto">
          <a:xfrm>
            <a:off x="468313" y="1196975"/>
            <a:ext cx="719137" cy="2232025"/>
          </a:xfrm>
          <a:prstGeom prst="line">
            <a:avLst/>
          </a:prstGeom>
          <a:noFill/>
          <a:ln w="9525">
            <a:solidFill>
              <a:srgbClr val="006699"/>
            </a:solidFill>
            <a:round/>
            <a:headEnd/>
            <a:tailEnd type="triangle" w="med" len="med"/>
          </a:ln>
        </p:spPr>
        <p:txBody>
          <a:bodyPr/>
          <a:lstStyle/>
          <a:p>
            <a:endParaRPr lang="pl-PL"/>
          </a:p>
        </p:txBody>
      </p:sp>
      <p:grpSp>
        <p:nvGrpSpPr>
          <p:cNvPr id="2" name="Group 25"/>
          <p:cNvGrpSpPr>
            <a:grpSpLocks/>
          </p:cNvGrpSpPr>
          <p:nvPr/>
        </p:nvGrpSpPr>
        <p:grpSpPr bwMode="auto">
          <a:xfrm>
            <a:off x="5292725" y="1909763"/>
            <a:ext cx="1008063" cy="2239962"/>
            <a:chOff x="3334" y="1203"/>
            <a:chExt cx="635" cy="1411"/>
          </a:xfrm>
        </p:grpSpPr>
        <p:sp>
          <p:nvSpPr>
            <p:cNvPr id="62482" name="Oval 10"/>
            <p:cNvSpPr>
              <a:spLocks noChangeArrowheads="1"/>
            </p:cNvSpPr>
            <p:nvPr/>
          </p:nvSpPr>
          <p:spPr bwMode="auto">
            <a:xfrm rot="2603640">
              <a:off x="3389" y="1203"/>
              <a:ext cx="545" cy="772"/>
            </a:xfrm>
            <a:prstGeom prst="ellipse">
              <a:avLst/>
            </a:prstGeom>
            <a:solidFill>
              <a:srgbClr val="006699">
                <a:alpha val="20000"/>
              </a:srgbClr>
            </a:solidFill>
            <a:ln w="9525">
              <a:solidFill>
                <a:srgbClr val="006699"/>
              </a:solidFill>
              <a:round/>
              <a:headEnd/>
              <a:tailEnd/>
            </a:ln>
          </p:spPr>
          <p:txBody>
            <a:bodyPr wrap="none" anchor="ctr"/>
            <a:lstStyle/>
            <a:p>
              <a:endParaRPr lang="pl-PL"/>
            </a:p>
          </p:txBody>
        </p:sp>
        <p:sp>
          <p:nvSpPr>
            <p:cNvPr id="62483" name="Line 11"/>
            <p:cNvSpPr>
              <a:spLocks noChangeShapeType="1"/>
            </p:cNvSpPr>
            <p:nvPr/>
          </p:nvSpPr>
          <p:spPr bwMode="auto">
            <a:xfrm>
              <a:off x="3334" y="1706"/>
              <a:ext cx="0" cy="908"/>
            </a:xfrm>
            <a:prstGeom prst="line">
              <a:avLst/>
            </a:prstGeom>
            <a:noFill/>
            <a:ln w="9525">
              <a:solidFill>
                <a:srgbClr val="006699"/>
              </a:solidFill>
              <a:prstDash val="dash"/>
              <a:round/>
              <a:headEnd/>
              <a:tailEnd/>
            </a:ln>
          </p:spPr>
          <p:txBody>
            <a:bodyPr/>
            <a:lstStyle/>
            <a:p>
              <a:endParaRPr lang="pl-PL"/>
            </a:p>
          </p:txBody>
        </p:sp>
        <p:sp>
          <p:nvSpPr>
            <p:cNvPr id="62484" name="Line 12"/>
            <p:cNvSpPr>
              <a:spLocks noChangeShapeType="1"/>
            </p:cNvSpPr>
            <p:nvPr/>
          </p:nvSpPr>
          <p:spPr bwMode="auto">
            <a:xfrm>
              <a:off x="3969" y="1480"/>
              <a:ext cx="0" cy="1134"/>
            </a:xfrm>
            <a:prstGeom prst="line">
              <a:avLst/>
            </a:prstGeom>
            <a:noFill/>
            <a:ln w="9525">
              <a:solidFill>
                <a:srgbClr val="006699"/>
              </a:solidFill>
              <a:prstDash val="dash"/>
              <a:round/>
              <a:headEnd/>
              <a:tailEnd/>
            </a:ln>
          </p:spPr>
          <p:txBody>
            <a:bodyPr/>
            <a:lstStyle/>
            <a:p>
              <a:endParaRPr lang="pl-PL"/>
            </a:p>
          </p:txBody>
        </p:sp>
      </p:grpSp>
      <p:grpSp>
        <p:nvGrpSpPr>
          <p:cNvPr id="3" name="Group 23"/>
          <p:cNvGrpSpPr>
            <a:grpSpLocks/>
          </p:cNvGrpSpPr>
          <p:nvPr/>
        </p:nvGrpSpPr>
        <p:grpSpPr bwMode="auto">
          <a:xfrm>
            <a:off x="4643438" y="1916113"/>
            <a:ext cx="2376487" cy="720725"/>
            <a:chOff x="2925" y="1207"/>
            <a:chExt cx="1497" cy="454"/>
          </a:xfrm>
        </p:grpSpPr>
        <p:sp>
          <p:nvSpPr>
            <p:cNvPr id="62479" name="Oval 13"/>
            <p:cNvSpPr>
              <a:spLocks noChangeArrowheads="1"/>
            </p:cNvSpPr>
            <p:nvPr/>
          </p:nvSpPr>
          <p:spPr bwMode="auto">
            <a:xfrm>
              <a:off x="3696" y="1207"/>
              <a:ext cx="726" cy="454"/>
            </a:xfrm>
            <a:prstGeom prst="ellipse">
              <a:avLst/>
            </a:prstGeom>
            <a:solidFill>
              <a:srgbClr val="006699">
                <a:alpha val="20000"/>
              </a:srgbClr>
            </a:solidFill>
            <a:ln w="9525">
              <a:solidFill>
                <a:srgbClr val="006699"/>
              </a:solidFill>
              <a:round/>
              <a:headEnd/>
              <a:tailEnd/>
            </a:ln>
          </p:spPr>
          <p:txBody>
            <a:bodyPr wrap="none" anchor="ctr"/>
            <a:lstStyle/>
            <a:p>
              <a:endParaRPr lang="pl-PL"/>
            </a:p>
          </p:txBody>
        </p:sp>
        <p:sp>
          <p:nvSpPr>
            <p:cNvPr id="62480" name="Line 14"/>
            <p:cNvSpPr>
              <a:spLocks noChangeShapeType="1"/>
            </p:cNvSpPr>
            <p:nvPr/>
          </p:nvSpPr>
          <p:spPr bwMode="auto">
            <a:xfrm flipH="1">
              <a:off x="2925" y="1207"/>
              <a:ext cx="1134" cy="0"/>
            </a:xfrm>
            <a:prstGeom prst="line">
              <a:avLst/>
            </a:prstGeom>
            <a:noFill/>
            <a:ln w="9525">
              <a:solidFill>
                <a:srgbClr val="006699"/>
              </a:solidFill>
              <a:prstDash val="dash"/>
              <a:round/>
              <a:headEnd/>
              <a:tailEnd/>
            </a:ln>
          </p:spPr>
          <p:txBody>
            <a:bodyPr/>
            <a:lstStyle/>
            <a:p>
              <a:endParaRPr lang="pl-PL"/>
            </a:p>
          </p:txBody>
        </p:sp>
        <p:sp>
          <p:nvSpPr>
            <p:cNvPr id="62481" name="Line 15"/>
            <p:cNvSpPr>
              <a:spLocks noChangeShapeType="1"/>
            </p:cNvSpPr>
            <p:nvPr/>
          </p:nvSpPr>
          <p:spPr bwMode="auto">
            <a:xfrm flipH="1">
              <a:off x="2925" y="1661"/>
              <a:ext cx="1134" cy="0"/>
            </a:xfrm>
            <a:prstGeom prst="line">
              <a:avLst/>
            </a:prstGeom>
            <a:noFill/>
            <a:ln w="9525">
              <a:solidFill>
                <a:srgbClr val="006699"/>
              </a:solidFill>
              <a:prstDash val="dash"/>
              <a:round/>
              <a:headEnd/>
              <a:tailEnd/>
            </a:ln>
          </p:spPr>
          <p:txBody>
            <a:bodyPr/>
            <a:lstStyle/>
            <a:p>
              <a:endParaRPr lang="pl-PL"/>
            </a:p>
          </p:txBody>
        </p:sp>
      </p:grpSp>
      <p:grpSp>
        <p:nvGrpSpPr>
          <p:cNvPr id="4" name="Group 22"/>
          <p:cNvGrpSpPr>
            <a:grpSpLocks/>
          </p:cNvGrpSpPr>
          <p:nvPr/>
        </p:nvGrpSpPr>
        <p:grpSpPr bwMode="auto">
          <a:xfrm>
            <a:off x="6516688" y="1916113"/>
            <a:ext cx="1441450" cy="2233612"/>
            <a:chOff x="4105" y="1207"/>
            <a:chExt cx="908" cy="1407"/>
          </a:xfrm>
        </p:grpSpPr>
        <p:sp>
          <p:nvSpPr>
            <p:cNvPr id="62476" name="Oval 19"/>
            <p:cNvSpPr>
              <a:spLocks noChangeArrowheads="1"/>
            </p:cNvSpPr>
            <p:nvPr/>
          </p:nvSpPr>
          <p:spPr bwMode="auto">
            <a:xfrm rot="7601561">
              <a:off x="4332" y="1026"/>
              <a:ext cx="453" cy="908"/>
            </a:xfrm>
            <a:prstGeom prst="ellipse">
              <a:avLst/>
            </a:prstGeom>
            <a:solidFill>
              <a:srgbClr val="006699">
                <a:alpha val="20000"/>
              </a:srgbClr>
            </a:solidFill>
            <a:ln w="9525">
              <a:solidFill>
                <a:srgbClr val="006699"/>
              </a:solidFill>
              <a:round/>
              <a:headEnd/>
              <a:tailEnd/>
            </a:ln>
          </p:spPr>
          <p:txBody>
            <a:bodyPr wrap="none" anchor="ctr"/>
            <a:lstStyle/>
            <a:p>
              <a:endParaRPr lang="pl-PL"/>
            </a:p>
          </p:txBody>
        </p:sp>
        <p:sp>
          <p:nvSpPr>
            <p:cNvPr id="62477" name="Line 20"/>
            <p:cNvSpPr>
              <a:spLocks noChangeShapeType="1"/>
            </p:cNvSpPr>
            <p:nvPr/>
          </p:nvSpPr>
          <p:spPr bwMode="auto">
            <a:xfrm>
              <a:off x="4195" y="1207"/>
              <a:ext cx="0" cy="1407"/>
            </a:xfrm>
            <a:prstGeom prst="line">
              <a:avLst/>
            </a:prstGeom>
            <a:noFill/>
            <a:ln w="9525">
              <a:solidFill>
                <a:srgbClr val="006699"/>
              </a:solidFill>
              <a:prstDash val="dash"/>
              <a:round/>
              <a:headEnd/>
              <a:tailEnd/>
            </a:ln>
          </p:spPr>
          <p:txBody>
            <a:bodyPr/>
            <a:lstStyle/>
            <a:p>
              <a:endParaRPr lang="pl-PL"/>
            </a:p>
          </p:txBody>
        </p:sp>
        <p:sp>
          <p:nvSpPr>
            <p:cNvPr id="62478" name="Line 21"/>
            <p:cNvSpPr>
              <a:spLocks noChangeShapeType="1"/>
            </p:cNvSpPr>
            <p:nvPr/>
          </p:nvSpPr>
          <p:spPr bwMode="auto">
            <a:xfrm>
              <a:off x="4921" y="1661"/>
              <a:ext cx="0" cy="953"/>
            </a:xfrm>
            <a:prstGeom prst="line">
              <a:avLst/>
            </a:prstGeom>
            <a:noFill/>
            <a:ln w="9525">
              <a:solidFill>
                <a:srgbClr val="006699"/>
              </a:solidFill>
              <a:prstDash val="dash"/>
              <a:round/>
              <a:headEnd/>
              <a:tailEnd/>
            </a:ln>
          </p:spPr>
          <p:txBody>
            <a:bodyPr/>
            <a:lstStyle/>
            <a:p>
              <a:endParaRPr lang="pl-PL"/>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2805"/>
                                        </p:tgtEl>
                                        <p:attrNameLst>
                                          <p:attrName>style.visibility</p:attrName>
                                        </p:attrNameLst>
                                      </p:cBhvr>
                                      <p:to>
                                        <p:strVal val="visible"/>
                                      </p:to>
                                    </p:set>
                                    <p:animEffect transition="in" filter="wipe(down)">
                                      <p:cBhvr>
                                        <p:cTn id="7" dur="500"/>
                                        <p:tgtEl>
                                          <p:spTgt spid="3328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2806"/>
                                        </p:tgtEl>
                                        <p:attrNameLst>
                                          <p:attrName>style.visibility</p:attrName>
                                        </p:attrNameLst>
                                      </p:cBhvr>
                                      <p:to>
                                        <p:strVal val="visible"/>
                                      </p:to>
                                    </p:set>
                                    <p:animEffect transition="in" filter="wipe(down)">
                                      <p:cBhvr>
                                        <p:cTn id="12" dur="500"/>
                                        <p:tgtEl>
                                          <p:spTgt spid="3328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32808"/>
                                        </p:tgtEl>
                                        <p:attrNameLst>
                                          <p:attrName>style.visibility</p:attrName>
                                        </p:attrNameLst>
                                      </p:cBhvr>
                                      <p:to>
                                        <p:strVal val="visible"/>
                                      </p:to>
                                    </p:set>
                                    <p:animEffect transition="in" filter="wipe(down)">
                                      <p:cBhvr>
                                        <p:cTn id="31" dur="500"/>
                                        <p:tgtEl>
                                          <p:spTgt spid="33280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32809"/>
                                        </p:tgtEl>
                                        <p:attrNameLst>
                                          <p:attrName>style.visibility</p:attrName>
                                        </p:attrNameLst>
                                      </p:cBhvr>
                                      <p:to>
                                        <p:strVal val="visible"/>
                                      </p:to>
                                    </p:set>
                                    <p:animEffect transition="in" filter="wipe(down)">
                                      <p:cBhvr>
                                        <p:cTn id="36" dur="500"/>
                                        <p:tgtEl>
                                          <p:spTgt spid="332809"/>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332807"/>
                                        </p:tgtEl>
                                        <p:attrNameLst>
                                          <p:attrName>style.visibility</p:attrName>
                                        </p:attrNameLst>
                                      </p:cBhvr>
                                      <p:to>
                                        <p:strVal val="visible"/>
                                      </p:to>
                                    </p:set>
                                    <p:animEffect transition="in" filter="wipe(down)">
                                      <p:cBhvr>
                                        <p:cTn id="40" dur="500"/>
                                        <p:tgtEl>
                                          <p:spTgt spid="332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5" grpId="0" animBg="1"/>
      <p:bldP spid="332808" grpId="0" animBg="1"/>
      <p:bldP spid="33280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899592" y="332656"/>
            <a:ext cx="7488237" cy="504254"/>
          </a:xfrm>
        </p:spPr>
        <p:txBody>
          <a:bodyPr/>
          <a:lstStyle/>
          <a:p>
            <a:r>
              <a:rPr lang="pl-PL" dirty="0"/>
              <a:t>Zalew danych</a:t>
            </a:r>
          </a:p>
        </p:txBody>
      </p:sp>
      <p:sp>
        <p:nvSpPr>
          <p:cNvPr id="122883" name="Rectangle 3"/>
          <p:cNvSpPr>
            <a:spLocks noGrp="1" noChangeArrowheads="1"/>
          </p:cNvSpPr>
          <p:nvPr>
            <p:ph type="body" idx="1"/>
          </p:nvPr>
        </p:nvSpPr>
        <p:spPr>
          <a:xfrm>
            <a:off x="5220072" y="1196752"/>
            <a:ext cx="3456633" cy="2304256"/>
          </a:xfrm>
        </p:spPr>
        <p:txBody>
          <a:bodyPr/>
          <a:lstStyle/>
          <a:p>
            <a:pPr>
              <a:lnSpc>
                <a:spcPct val="90000"/>
              </a:lnSpc>
            </a:pPr>
            <a:r>
              <a:rPr lang="pl-PL" sz="2000" i="1" dirty="0">
                <a:solidFill>
                  <a:schemeClr val="bg2"/>
                </a:solidFill>
              </a:rPr>
              <a:t>Toniemy w </a:t>
            </a:r>
            <a:r>
              <a:rPr lang="pl-PL" sz="2000" i="1" dirty="0"/>
              <a:t>danych</a:t>
            </a:r>
            <a:r>
              <a:rPr lang="pl-PL" sz="2000" i="1" dirty="0">
                <a:solidFill>
                  <a:schemeClr val="bg2"/>
                </a:solidFill>
              </a:rPr>
              <a:t>, a brakuje nam </a:t>
            </a:r>
            <a:r>
              <a:rPr lang="pl-PL" sz="2000" i="1" dirty="0"/>
              <a:t>wiedzy</a:t>
            </a:r>
            <a:r>
              <a:rPr lang="pl-PL" sz="2000" i="1" dirty="0">
                <a:solidFill>
                  <a:schemeClr val="bg2"/>
                </a:solidFill>
              </a:rPr>
              <a:t> jaka jest w tych danych zawarta.</a:t>
            </a:r>
          </a:p>
          <a:p>
            <a:pPr>
              <a:lnSpc>
                <a:spcPct val="90000"/>
              </a:lnSpc>
            </a:pPr>
            <a:r>
              <a:rPr lang="pl-PL" sz="2000" i="1" dirty="0">
                <a:solidFill>
                  <a:schemeClr val="bg2"/>
                </a:solidFill>
              </a:rPr>
              <a:t>Bez </a:t>
            </a:r>
            <a:r>
              <a:rPr lang="pl-PL" sz="2000" i="1" dirty="0"/>
              <a:t>analizy</a:t>
            </a:r>
            <a:r>
              <a:rPr lang="pl-PL" sz="2000" i="1" dirty="0">
                <a:solidFill>
                  <a:schemeClr val="bg2"/>
                </a:solidFill>
              </a:rPr>
              <a:t> przechowywanych danych przechowywanie takich wolumenów danych nie ma najmniejszego sensu.</a:t>
            </a:r>
          </a:p>
        </p:txBody>
      </p:sp>
      <p:sp>
        <p:nvSpPr>
          <p:cNvPr id="8" name="Prostokąt 7"/>
          <p:cNvSpPr/>
          <p:nvPr/>
        </p:nvSpPr>
        <p:spPr>
          <a:xfrm>
            <a:off x="251520" y="1196752"/>
            <a:ext cx="4680520" cy="22322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pl-PL" dirty="0">
                <a:solidFill>
                  <a:schemeClr val="tx1"/>
                </a:solidFill>
                <a:latin typeface="Calibri" pitchFamily="34" charset="0"/>
              </a:rPr>
              <a:t>Źródła danych:</a:t>
            </a:r>
          </a:p>
          <a:p>
            <a:pPr marL="174625" indent="-174625">
              <a:buFontTx/>
              <a:buChar char="-"/>
            </a:pPr>
            <a:r>
              <a:rPr lang="pl-PL" sz="1600" dirty="0">
                <a:solidFill>
                  <a:schemeClr val="tx1"/>
                </a:solidFill>
                <a:latin typeface="Calibri" pitchFamily="34" charset="0"/>
              </a:rPr>
              <a:t>Bazy danych</a:t>
            </a:r>
          </a:p>
          <a:p>
            <a:pPr marL="174625" indent="-174625">
              <a:buFontTx/>
              <a:buChar char="-"/>
            </a:pPr>
            <a:r>
              <a:rPr lang="pl-PL" sz="1600" dirty="0">
                <a:solidFill>
                  <a:schemeClr val="tx1"/>
                </a:solidFill>
                <a:latin typeface="Calibri" pitchFamily="34" charset="0"/>
              </a:rPr>
              <a:t> Hurtownie danych</a:t>
            </a:r>
          </a:p>
          <a:p>
            <a:pPr marL="174625" indent="-174625">
              <a:buFontTx/>
              <a:buChar char="-"/>
            </a:pPr>
            <a:r>
              <a:rPr lang="pl-PL" sz="1600" dirty="0">
                <a:solidFill>
                  <a:schemeClr val="tx1"/>
                </a:solidFill>
                <a:latin typeface="Calibri" pitchFamily="34" charset="0"/>
              </a:rPr>
              <a:t> OLAP</a:t>
            </a:r>
          </a:p>
          <a:p>
            <a:pPr marL="174625" indent="-174625">
              <a:buFontTx/>
              <a:buChar char="-"/>
            </a:pPr>
            <a:r>
              <a:rPr lang="pl-PL" sz="1600" dirty="0">
                <a:solidFill>
                  <a:schemeClr val="tx1"/>
                </a:solidFill>
                <a:latin typeface="Calibri" pitchFamily="34" charset="0"/>
              </a:rPr>
              <a:t> CMS, CRM, </a:t>
            </a:r>
            <a:r>
              <a:rPr lang="pl-PL" sz="1600" i="1" dirty="0" err="1">
                <a:solidFill>
                  <a:schemeClr val="tx1"/>
                </a:solidFill>
                <a:latin typeface="Calibri" pitchFamily="34" charset="0"/>
              </a:rPr>
              <a:t>workflow</a:t>
            </a:r>
            <a:endParaRPr lang="pl-PL" sz="1600" i="1" dirty="0">
              <a:solidFill>
                <a:schemeClr val="tx1"/>
              </a:solidFill>
              <a:latin typeface="Calibri" pitchFamily="34" charset="0"/>
            </a:endParaRPr>
          </a:p>
          <a:p>
            <a:pPr marL="174625" indent="-174625">
              <a:buFontTx/>
              <a:buChar char="-"/>
            </a:pPr>
            <a:r>
              <a:rPr lang="pl-PL" sz="1600" dirty="0">
                <a:solidFill>
                  <a:schemeClr val="tx1"/>
                </a:solidFill>
                <a:latin typeface="Calibri" pitchFamily="34" charset="0"/>
              </a:rPr>
              <a:t>Urządzenia pomiarowe</a:t>
            </a:r>
          </a:p>
          <a:p>
            <a:pPr marL="174625" indent="-174625">
              <a:buFontTx/>
              <a:buChar char="-"/>
            </a:pPr>
            <a:r>
              <a:rPr lang="pl-PL" sz="1600" dirty="0">
                <a:solidFill>
                  <a:schemeClr val="tx1"/>
                </a:solidFill>
                <a:latin typeface="Calibri" pitchFamily="34" charset="0"/>
              </a:rPr>
              <a:t>Badania (ankietowe, pomiary etc)</a:t>
            </a:r>
          </a:p>
          <a:p>
            <a:pPr marL="174625" indent="-174625">
              <a:buFontTx/>
              <a:buChar char="-"/>
            </a:pPr>
            <a:r>
              <a:rPr lang="pl-PL" sz="1600" dirty="0">
                <a:solidFill>
                  <a:schemeClr val="tx1"/>
                </a:solidFill>
                <a:latin typeface="Calibri" pitchFamily="34" charset="0"/>
              </a:rPr>
              <a:t>Logi (serwery)</a:t>
            </a:r>
          </a:p>
        </p:txBody>
      </p:sp>
      <p:sp>
        <p:nvSpPr>
          <p:cNvPr id="11" name="Prostokąt 10"/>
          <p:cNvSpPr/>
          <p:nvPr/>
        </p:nvSpPr>
        <p:spPr>
          <a:xfrm>
            <a:off x="755576" y="3933056"/>
            <a:ext cx="4680520" cy="22322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pl-PL" dirty="0">
                <a:solidFill>
                  <a:schemeClr val="tx1"/>
                </a:solidFill>
                <a:latin typeface="Calibri" pitchFamily="34" charset="0"/>
              </a:rPr>
              <a:t>Dane generowane przez:</a:t>
            </a:r>
          </a:p>
          <a:p>
            <a:pPr algn="ctr"/>
            <a:endParaRPr lang="pl-PL" dirty="0">
              <a:solidFill>
                <a:schemeClr val="tx1"/>
              </a:solidFill>
              <a:latin typeface="Calibri" pitchFamily="34" charset="0"/>
            </a:endParaRPr>
          </a:p>
          <a:p>
            <a:pPr marL="174625" indent="-174625">
              <a:buFontTx/>
              <a:buChar char="-"/>
            </a:pPr>
            <a:r>
              <a:rPr lang="pl-PL" sz="1600" dirty="0">
                <a:solidFill>
                  <a:schemeClr val="tx1"/>
                </a:solidFill>
                <a:latin typeface="Calibri" pitchFamily="34" charset="0"/>
              </a:rPr>
              <a:t>Banki, ubezpieczenia, firmy, sieci handlowe, marketing, szpitale, etc.</a:t>
            </a:r>
          </a:p>
          <a:p>
            <a:pPr marL="174625" indent="-174625">
              <a:buFontTx/>
              <a:buChar char="-"/>
            </a:pPr>
            <a:r>
              <a:rPr lang="pl-PL" sz="1600" dirty="0">
                <a:solidFill>
                  <a:schemeClr val="tx1"/>
                </a:solidFill>
                <a:latin typeface="Calibri" pitchFamily="34" charset="0"/>
              </a:rPr>
              <a:t>Dane eksperymentalne, nauki ścisłe, inżynieria, pomiary, </a:t>
            </a:r>
          </a:p>
          <a:p>
            <a:pPr marL="174625" indent="-174625">
              <a:buFontTx/>
              <a:buChar char="-"/>
            </a:pPr>
            <a:r>
              <a:rPr lang="pl-PL" sz="1600" dirty="0">
                <a:solidFill>
                  <a:schemeClr val="tx1"/>
                </a:solidFill>
                <a:latin typeface="Calibri" pitchFamily="34" charset="0"/>
              </a:rPr>
              <a:t>WWW, e-marketing, tekst, logi, etc.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ymbol zastępczy stopki 3"/>
          <p:cNvSpPr>
            <a:spLocks noGrp="1"/>
          </p:cNvSpPr>
          <p:nvPr>
            <p:ph type="ftr" sz="quarter" idx="10"/>
          </p:nvPr>
        </p:nvSpPr>
        <p:spPr>
          <a:noFill/>
        </p:spPr>
        <p:txBody>
          <a:bodyPr/>
          <a:lstStyle/>
          <a:p>
            <a:r>
              <a:rPr lang="pl-PL"/>
              <a:t>KISIM, WIMiIP, AGH</a:t>
            </a:r>
          </a:p>
        </p:txBody>
      </p:sp>
      <p:sp>
        <p:nvSpPr>
          <p:cNvPr id="86019" name="Rectangle 2"/>
          <p:cNvSpPr>
            <a:spLocks noGrp="1" noChangeArrowheads="1"/>
          </p:cNvSpPr>
          <p:nvPr>
            <p:ph type="title"/>
          </p:nvPr>
        </p:nvSpPr>
        <p:spPr/>
        <p:txBody>
          <a:bodyPr/>
          <a:lstStyle/>
          <a:p>
            <a:pPr eaLnBrk="1" hangingPunct="1"/>
            <a:r>
              <a:rPr lang="pl-PL"/>
              <a:t>Metoda wektorów nośnych (wspierających)</a:t>
            </a:r>
          </a:p>
        </p:txBody>
      </p:sp>
      <p:sp>
        <p:nvSpPr>
          <p:cNvPr id="86020" name="Rectangle 3"/>
          <p:cNvSpPr>
            <a:spLocks noGrp="1" noChangeArrowheads="1"/>
          </p:cNvSpPr>
          <p:nvPr>
            <p:ph type="body" idx="1"/>
          </p:nvPr>
        </p:nvSpPr>
        <p:spPr>
          <a:xfrm>
            <a:off x="468313" y="1268413"/>
            <a:ext cx="6048375" cy="3455987"/>
          </a:xfrm>
        </p:spPr>
        <p:txBody>
          <a:bodyPr/>
          <a:lstStyle/>
          <a:p>
            <a:pPr eaLnBrk="1" hangingPunct="1"/>
            <a:r>
              <a:rPr lang="pl-PL" sz="2000"/>
              <a:t>stosowane gdy do poprawnego klasyfikowania potrzebne są bardziej skomplikowane struktury niż linia prosta</a:t>
            </a:r>
          </a:p>
          <a:p>
            <a:pPr eaLnBrk="1" hangingPunct="1"/>
            <a:r>
              <a:rPr lang="pl-PL" sz="2000"/>
              <a:t>oryginalne obiekty są "mapowane" (transformowane) za pomocą funkcji jądrowych (kernels) na przestrzeń ilustrowaną po prawej. </a:t>
            </a:r>
          </a:p>
          <a:p>
            <a:pPr eaLnBrk="1" hangingPunct="1"/>
            <a:r>
              <a:rPr lang="pl-PL" sz="2000"/>
              <a:t>w nowej przestrzeni dwie klasy są liniowo separowalne, co pozwala uniknąć skomplikowanej postaci granicy klas. </a:t>
            </a:r>
          </a:p>
        </p:txBody>
      </p:sp>
      <p:pic>
        <p:nvPicPr>
          <p:cNvPr id="86021" name="Picture 4"/>
          <p:cNvPicPr>
            <a:picLocks noChangeAspect="1" noChangeArrowheads="1"/>
          </p:cNvPicPr>
          <p:nvPr/>
        </p:nvPicPr>
        <p:blipFill>
          <a:blip r:embed="rId2" cstate="print"/>
          <a:srcRect/>
          <a:stretch>
            <a:fillRect/>
          </a:stretch>
        </p:blipFill>
        <p:spPr bwMode="auto">
          <a:xfrm>
            <a:off x="6659563" y="1125538"/>
            <a:ext cx="2089150" cy="1901825"/>
          </a:xfrm>
          <a:prstGeom prst="rect">
            <a:avLst/>
          </a:prstGeom>
          <a:noFill/>
          <a:ln w="9525">
            <a:noFill/>
            <a:miter lim="800000"/>
            <a:headEnd/>
            <a:tailEnd/>
          </a:ln>
        </p:spPr>
      </p:pic>
      <p:pic>
        <p:nvPicPr>
          <p:cNvPr id="197634" name="Picture 2"/>
          <p:cNvPicPr>
            <a:picLocks noChangeAspect="1" noChangeArrowheads="1"/>
          </p:cNvPicPr>
          <p:nvPr/>
        </p:nvPicPr>
        <p:blipFill>
          <a:blip r:embed="rId3" cstate="print"/>
          <a:srcRect/>
          <a:stretch>
            <a:fillRect/>
          </a:stretch>
        </p:blipFill>
        <p:spPr bwMode="auto">
          <a:xfrm>
            <a:off x="2535237" y="4295775"/>
            <a:ext cx="6608763" cy="25622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ymbol zastępczy stopki 3"/>
          <p:cNvSpPr>
            <a:spLocks noGrp="1"/>
          </p:cNvSpPr>
          <p:nvPr>
            <p:ph type="ftr" sz="quarter" idx="10"/>
          </p:nvPr>
        </p:nvSpPr>
        <p:spPr>
          <a:noFill/>
        </p:spPr>
        <p:txBody>
          <a:bodyPr/>
          <a:lstStyle/>
          <a:p>
            <a:r>
              <a:rPr lang="pl-PL"/>
              <a:t>KISIM, WIMiIP, AGH</a:t>
            </a:r>
          </a:p>
        </p:txBody>
      </p:sp>
      <p:pic>
        <p:nvPicPr>
          <p:cNvPr id="94211" name="Picture 5"/>
          <p:cNvPicPr>
            <a:picLocks noChangeAspect="1" noChangeArrowheads="1"/>
          </p:cNvPicPr>
          <p:nvPr/>
        </p:nvPicPr>
        <p:blipFill>
          <a:blip r:embed="rId2" cstate="print"/>
          <a:srcRect/>
          <a:stretch>
            <a:fillRect/>
          </a:stretch>
        </p:blipFill>
        <p:spPr bwMode="auto">
          <a:xfrm>
            <a:off x="611188" y="260350"/>
            <a:ext cx="8239125" cy="2771775"/>
          </a:xfrm>
          <a:prstGeom prst="rect">
            <a:avLst/>
          </a:prstGeom>
          <a:noFill/>
          <a:ln w="9525">
            <a:noFill/>
            <a:miter lim="800000"/>
            <a:headEnd/>
            <a:tailEnd/>
          </a:ln>
        </p:spPr>
      </p:pic>
      <p:pic>
        <p:nvPicPr>
          <p:cNvPr id="94212" name="Picture 6"/>
          <p:cNvPicPr>
            <a:picLocks noChangeAspect="1" noChangeArrowheads="1"/>
          </p:cNvPicPr>
          <p:nvPr/>
        </p:nvPicPr>
        <p:blipFill>
          <a:blip r:embed="rId3" cstate="print"/>
          <a:srcRect/>
          <a:stretch>
            <a:fillRect/>
          </a:stretch>
        </p:blipFill>
        <p:spPr bwMode="auto">
          <a:xfrm>
            <a:off x="611188" y="3429000"/>
            <a:ext cx="8248650" cy="2705100"/>
          </a:xfrm>
          <a:prstGeom prst="rect">
            <a:avLst/>
          </a:prstGeom>
          <a:noFill/>
          <a:ln w="9525">
            <a:noFill/>
            <a:miter lim="800000"/>
            <a:headEnd/>
            <a:tailEnd/>
          </a:ln>
        </p:spPr>
      </p:pic>
      <p:sp>
        <p:nvSpPr>
          <p:cNvPr id="94213" name="Rectangle 7"/>
          <p:cNvSpPr>
            <a:spLocks noGrp="1" noChangeArrowheads="1"/>
          </p:cNvSpPr>
          <p:nvPr>
            <p:ph type="body" idx="1"/>
          </p:nvPr>
        </p:nvSpPr>
        <p:spPr>
          <a:xfrm>
            <a:off x="755650" y="2924175"/>
            <a:ext cx="2447925" cy="431800"/>
          </a:xfrm>
          <a:noFill/>
        </p:spPr>
        <p:txBody>
          <a:bodyPr/>
          <a:lstStyle/>
          <a:p>
            <a:pPr marL="0" indent="0" eaLnBrk="1" hangingPunct="1">
              <a:lnSpc>
                <a:spcPct val="90000"/>
              </a:lnSpc>
              <a:buFont typeface="Georgia" pitchFamily="18" charset="0"/>
              <a:buNone/>
            </a:pPr>
            <a:r>
              <a:rPr lang="pl-PL" sz="1800"/>
              <a:t>wielomian 2-stopnia</a:t>
            </a:r>
          </a:p>
        </p:txBody>
      </p:sp>
      <p:sp>
        <p:nvSpPr>
          <p:cNvPr id="94214" name="Rectangle 8"/>
          <p:cNvSpPr>
            <a:spLocks noChangeArrowheads="1"/>
          </p:cNvSpPr>
          <p:nvPr/>
        </p:nvSpPr>
        <p:spPr bwMode="auto">
          <a:xfrm rot="-5400000">
            <a:off x="-828675" y="3068638"/>
            <a:ext cx="2447925" cy="431800"/>
          </a:xfrm>
          <a:prstGeom prst="rect">
            <a:avLst/>
          </a:prstGeom>
          <a:noFill/>
          <a:ln w="9525">
            <a:noFill/>
            <a:miter lim="800000"/>
            <a:headEnd/>
            <a:tailEnd/>
          </a:ln>
        </p:spPr>
        <p:txBody>
          <a:bodyPr/>
          <a:lstStyle/>
          <a:p>
            <a:pPr algn="ctr">
              <a:lnSpc>
                <a:spcPct val="90000"/>
              </a:lnSpc>
              <a:spcBef>
                <a:spcPct val="50000"/>
              </a:spcBef>
              <a:buSzPct val="70000"/>
              <a:buFont typeface="Georgia" pitchFamily="18" charset="0"/>
              <a:buNone/>
            </a:pPr>
            <a:r>
              <a:rPr lang="pl-PL">
                <a:latin typeface="Calibri" pitchFamily="34" charset="0"/>
              </a:rPr>
              <a:t>FUNKCJE JĄDRA</a:t>
            </a:r>
          </a:p>
        </p:txBody>
      </p:sp>
      <p:sp>
        <p:nvSpPr>
          <p:cNvPr id="94215" name="Rectangle 9"/>
          <p:cNvSpPr>
            <a:spLocks noChangeArrowheads="1"/>
          </p:cNvSpPr>
          <p:nvPr/>
        </p:nvSpPr>
        <p:spPr bwMode="auto">
          <a:xfrm>
            <a:off x="3492500" y="2924175"/>
            <a:ext cx="2447925" cy="431800"/>
          </a:xfrm>
          <a:prstGeom prst="rect">
            <a:avLst/>
          </a:prstGeom>
          <a:noFill/>
          <a:ln w="9525">
            <a:noFill/>
            <a:miter lim="800000"/>
            <a:headEnd/>
            <a:tailEnd/>
          </a:ln>
        </p:spPr>
        <p:txBody>
          <a:bodyPr/>
          <a:lstStyle/>
          <a:p>
            <a:pPr>
              <a:lnSpc>
                <a:spcPct val="90000"/>
              </a:lnSpc>
              <a:spcBef>
                <a:spcPct val="50000"/>
              </a:spcBef>
              <a:buSzPct val="70000"/>
              <a:buFont typeface="Georgia" pitchFamily="18" charset="0"/>
              <a:buNone/>
            </a:pPr>
            <a:r>
              <a:rPr lang="pl-PL">
                <a:latin typeface="Calibri" pitchFamily="34" charset="0"/>
              </a:rPr>
              <a:t>wielomian 3-stopnia</a:t>
            </a:r>
          </a:p>
        </p:txBody>
      </p:sp>
      <p:sp>
        <p:nvSpPr>
          <p:cNvPr id="94216" name="Rectangle 10"/>
          <p:cNvSpPr>
            <a:spLocks noChangeArrowheads="1"/>
          </p:cNvSpPr>
          <p:nvPr/>
        </p:nvSpPr>
        <p:spPr bwMode="auto">
          <a:xfrm>
            <a:off x="6227763" y="2924175"/>
            <a:ext cx="2447925" cy="431800"/>
          </a:xfrm>
          <a:prstGeom prst="rect">
            <a:avLst/>
          </a:prstGeom>
          <a:noFill/>
          <a:ln w="9525">
            <a:noFill/>
            <a:miter lim="800000"/>
            <a:headEnd/>
            <a:tailEnd/>
          </a:ln>
        </p:spPr>
        <p:txBody>
          <a:bodyPr/>
          <a:lstStyle/>
          <a:p>
            <a:pPr>
              <a:lnSpc>
                <a:spcPct val="90000"/>
              </a:lnSpc>
              <a:spcBef>
                <a:spcPct val="50000"/>
              </a:spcBef>
              <a:buSzPct val="70000"/>
              <a:buFont typeface="Georgia" pitchFamily="18" charset="0"/>
              <a:buNone/>
            </a:pPr>
            <a:r>
              <a:rPr lang="pl-PL">
                <a:latin typeface="Calibri" pitchFamily="34" charset="0"/>
              </a:rPr>
              <a:t>wielomian 4-stopnia</a:t>
            </a:r>
          </a:p>
        </p:txBody>
      </p:sp>
      <p:sp>
        <p:nvSpPr>
          <p:cNvPr id="94217" name="Rectangle 11"/>
          <p:cNvSpPr>
            <a:spLocks noChangeArrowheads="1"/>
          </p:cNvSpPr>
          <p:nvPr/>
        </p:nvSpPr>
        <p:spPr bwMode="auto">
          <a:xfrm>
            <a:off x="684213" y="6092825"/>
            <a:ext cx="2735262" cy="431800"/>
          </a:xfrm>
          <a:prstGeom prst="rect">
            <a:avLst/>
          </a:prstGeom>
          <a:noFill/>
          <a:ln w="9525">
            <a:noFill/>
            <a:miter lim="800000"/>
            <a:headEnd/>
            <a:tailEnd/>
          </a:ln>
        </p:spPr>
        <p:txBody>
          <a:bodyPr/>
          <a:lstStyle/>
          <a:p>
            <a:pPr>
              <a:lnSpc>
                <a:spcPct val="90000"/>
              </a:lnSpc>
              <a:spcBef>
                <a:spcPct val="50000"/>
              </a:spcBef>
              <a:buSzPct val="70000"/>
              <a:buFont typeface="Georgia" pitchFamily="18" charset="0"/>
              <a:buNone/>
            </a:pPr>
            <a:r>
              <a:rPr lang="pl-PL">
                <a:latin typeface="Calibri" pitchFamily="34" charset="0"/>
              </a:rPr>
              <a:t>funkcja radialna σ = 1.0</a:t>
            </a:r>
          </a:p>
        </p:txBody>
      </p:sp>
      <p:sp>
        <p:nvSpPr>
          <p:cNvPr id="94218" name="Rectangle 12"/>
          <p:cNvSpPr>
            <a:spLocks noChangeArrowheads="1"/>
          </p:cNvSpPr>
          <p:nvPr/>
        </p:nvSpPr>
        <p:spPr bwMode="auto">
          <a:xfrm>
            <a:off x="3492500" y="6092825"/>
            <a:ext cx="2735263" cy="431800"/>
          </a:xfrm>
          <a:prstGeom prst="rect">
            <a:avLst/>
          </a:prstGeom>
          <a:noFill/>
          <a:ln w="9525">
            <a:noFill/>
            <a:miter lim="800000"/>
            <a:headEnd/>
            <a:tailEnd/>
          </a:ln>
        </p:spPr>
        <p:txBody>
          <a:bodyPr/>
          <a:lstStyle/>
          <a:p>
            <a:pPr>
              <a:lnSpc>
                <a:spcPct val="90000"/>
              </a:lnSpc>
              <a:spcBef>
                <a:spcPct val="50000"/>
              </a:spcBef>
              <a:buSzPct val="70000"/>
              <a:buFont typeface="Georgia" pitchFamily="18" charset="0"/>
              <a:buNone/>
            </a:pPr>
            <a:r>
              <a:rPr lang="pl-PL">
                <a:latin typeface="Calibri" pitchFamily="34" charset="0"/>
              </a:rPr>
              <a:t>funkcja radialna σ = 2.0</a:t>
            </a:r>
          </a:p>
        </p:txBody>
      </p:sp>
      <p:sp>
        <p:nvSpPr>
          <p:cNvPr id="94219" name="Rectangle 13"/>
          <p:cNvSpPr>
            <a:spLocks noChangeArrowheads="1"/>
          </p:cNvSpPr>
          <p:nvPr/>
        </p:nvSpPr>
        <p:spPr bwMode="auto">
          <a:xfrm>
            <a:off x="6227763" y="6092825"/>
            <a:ext cx="2735262" cy="431800"/>
          </a:xfrm>
          <a:prstGeom prst="rect">
            <a:avLst/>
          </a:prstGeom>
          <a:noFill/>
          <a:ln w="9525">
            <a:noFill/>
            <a:miter lim="800000"/>
            <a:headEnd/>
            <a:tailEnd/>
          </a:ln>
        </p:spPr>
        <p:txBody>
          <a:bodyPr/>
          <a:lstStyle/>
          <a:p>
            <a:pPr>
              <a:lnSpc>
                <a:spcPct val="90000"/>
              </a:lnSpc>
              <a:spcBef>
                <a:spcPct val="50000"/>
              </a:spcBef>
              <a:buSzPct val="70000"/>
              <a:buFont typeface="Georgia" pitchFamily="18" charset="0"/>
              <a:buNone/>
            </a:pPr>
            <a:r>
              <a:rPr lang="pl-PL">
                <a:latin typeface="Calibri" pitchFamily="34" charset="0"/>
              </a:rPr>
              <a:t>funkcja radialna σ = 5.0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stopki 3"/>
          <p:cNvSpPr>
            <a:spLocks noGrp="1"/>
          </p:cNvSpPr>
          <p:nvPr>
            <p:ph type="ftr" sz="quarter" idx="10"/>
          </p:nvPr>
        </p:nvSpPr>
        <p:spPr/>
        <p:txBody>
          <a:bodyPr/>
          <a:lstStyle/>
          <a:p>
            <a:r>
              <a:rPr lang="pl-PL"/>
              <a:t>KISIM, WIMiIP, AGH</a:t>
            </a:r>
          </a:p>
        </p:txBody>
      </p:sp>
      <p:sp>
        <p:nvSpPr>
          <p:cNvPr id="161794" name="Rectangle 2"/>
          <p:cNvSpPr>
            <a:spLocks noGrp="1" noChangeArrowheads="1"/>
          </p:cNvSpPr>
          <p:nvPr>
            <p:ph type="title"/>
          </p:nvPr>
        </p:nvSpPr>
        <p:spPr/>
        <p:txBody>
          <a:bodyPr/>
          <a:lstStyle/>
          <a:p>
            <a:r>
              <a:rPr lang="pl-PL"/>
              <a:t>Testowanie</a:t>
            </a:r>
          </a:p>
        </p:txBody>
      </p:sp>
      <p:pic>
        <p:nvPicPr>
          <p:cNvPr id="161796" name="Picture 4"/>
          <p:cNvPicPr>
            <a:picLocks noChangeAspect="1" noChangeArrowheads="1"/>
          </p:cNvPicPr>
          <p:nvPr/>
        </p:nvPicPr>
        <p:blipFill>
          <a:blip r:embed="rId2" cstate="print"/>
          <a:srcRect/>
          <a:stretch>
            <a:fillRect/>
          </a:stretch>
        </p:blipFill>
        <p:spPr bwMode="auto">
          <a:xfrm>
            <a:off x="4716463" y="1125538"/>
            <a:ext cx="3744912" cy="203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1797" name="Rectangle 5"/>
          <p:cNvSpPr>
            <a:spLocks noChangeArrowheads="1"/>
          </p:cNvSpPr>
          <p:nvPr/>
        </p:nvSpPr>
        <p:spPr bwMode="auto">
          <a:xfrm>
            <a:off x="323850" y="1125538"/>
            <a:ext cx="3671888" cy="863600"/>
          </a:xfrm>
          <a:prstGeom prst="rect">
            <a:avLst/>
          </a:prstGeom>
          <a:noFill/>
          <a:ln w="9525">
            <a:noFill/>
            <a:miter lim="800000"/>
            <a:headEnd/>
            <a:tailEnd/>
          </a:ln>
          <a:effectLst/>
        </p:spPr>
        <p:txBody>
          <a:bodyPr/>
          <a:lstStyle/>
          <a:p>
            <a:pPr>
              <a:lnSpc>
                <a:spcPct val="90000"/>
              </a:lnSpc>
              <a:spcBef>
                <a:spcPct val="50000"/>
              </a:spcBef>
              <a:buSzPct val="70000"/>
              <a:buFont typeface="Georgia" pitchFamily="18" charset="0"/>
              <a:buNone/>
            </a:pPr>
            <a:r>
              <a:rPr lang="pl-PL" sz="2400">
                <a:latin typeface="Georgia" pitchFamily="18" charset="0"/>
              </a:rPr>
              <a:t>Duży zbiór danych</a:t>
            </a:r>
          </a:p>
        </p:txBody>
      </p:sp>
      <p:sp>
        <p:nvSpPr>
          <p:cNvPr id="161798" name="Rectangle 6"/>
          <p:cNvSpPr>
            <a:spLocks noChangeArrowheads="1"/>
          </p:cNvSpPr>
          <p:nvPr/>
        </p:nvSpPr>
        <p:spPr bwMode="auto">
          <a:xfrm>
            <a:off x="250825" y="2492375"/>
            <a:ext cx="4537075" cy="4032250"/>
          </a:xfrm>
          <a:prstGeom prst="rect">
            <a:avLst/>
          </a:prstGeom>
          <a:noFill/>
          <a:ln w="9525">
            <a:noFill/>
            <a:miter lim="800000"/>
            <a:headEnd/>
            <a:tailEnd/>
          </a:ln>
          <a:effectLst/>
        </p:spPr>
        <p:txBody>
          <a:bodyPr/>
          <a:lstStyle/>
          <a:p>
            <a:pPr>
              <a:lnSpc>
                <a:spcPct val="90000"/>
              </a:lnSpc>
              <a:spcBef>
                <a:spcPct val="50000"/>
              </a:spcBef>
              <a:buSzPct val="70000"/>
              <a:buFont typeface="Georgia" pitchFamily="18" charset="0"/>
              <a:buNone/>
            </a:pPr>
            <a:r>
              <a:rPr lang="pl-PL" sz="2400">
                <a:latin typeface="Georgia" pitchFamily="18" charset="0"/>
              </a:rPr>
              <a:t>Mały zbiór danych</a:t>
            </a:r>
          </a:p>
          <a:p>
            <a:pPr>
              <a:lnSpc>
                <a:spcPct val="90000"/>
              </a:lnSpc>
              <a:spcBef>
                <a:spcPct val="50000"/>
              </a:spcBef>
              <a:buSzPct val="70000"/>
              <a:buFont typeface="Georgia" pitchFamily="18" charset="0"/>
              <a:buNone/>
            </a:pPr>
            <a:r>
              <a:rPr lang="pl-PL" sz="1600">
                <a:latin typeface="Georgia" pitchFamily="18" charset="0"/>
              </a:rPr>
              <a:t>Niestety, nie zawsze dysponujemy dużym zbiorem przykładów. W przypadku zbioru przykładów o małej liczności stosujemy najczęściej metodę k-krotnej walidacji krzyżowej (tzw. kroswalidacji). Idea jest następująca: Początkowy zbiór przykładów jest losowo dzielony na k możliwie równych, wzajemnie niezależnych części S1, S2, ... , Sk. Zbiór treningowy stanowi k-1 części, k-ta cześć stanowi zbiór testowy. Sam klasyfikator konstruujemy k-krotnie. W ten sposób otrzymujemy k-klasyfikatorów</a:t>
            </a:r>
          </a:p>
          <a:p>
            <a:pPr>
              <a:lnSpc>
                <a:spcPct val="90000"/>
              </a:lnSpc>
              <a:spcBef>
                <a:spcPct val="50000"/>
              </a:spcBef>
              <a:buSzPct val="70000"/>
              <a:buFont typeface="Georgia" pitchFamily="18" charset="0"/>
              <a:buNone/>
            </a:pPr>
            <a:r>
              <a:rPr lang="pl-PL" sz="1600">
                <a:latin typeface="Georgia" pitchFamily="18" charset="0"/>
              </a:rPr>
              <a:t>Po wybraniu klasyfikatora, klasyfikator konstruuje się raz jeszcze w oparciu o cały dostępny zbiór przykładów </a:t>
            </a:r>
          </a:p>
        </p:txBody>
      </p:sp>
      <p:pic>
        <p:nvPicPr>
          <p:cNvPr id="161799" name="Picture 7"/>
          <p:cNvPicPr>
            <a:picLocks noChangeAspect="1" noChangeArrowheads="1"/>
          </p:cNvPicPr>
          <p:nvPr/>
        </p:nvPicPr>
        <p:blipFill>
          <a:blip r:embed="rId3" cstate="print"/>
          <a:srcRect/>
          <a:stretch>
            <a:fillRect/>
          </a:stretch>
        </p:blipFill>
        <p:spPr bwMode="auto">
          <a:xfrm>
            <a:off x="4716463" y="3933825"/>
            <a:ext cx="3673475" cy="2274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subTitle" idx="1"/>
          </p:nvPr>
        </p:nvSpPr>
        <p:spPr>
          <a:xfrm>
            <a:off x="1475656" y="188640"/>
            <a:ext cx="6400800" cy="720725"/>
          </a:xfrm>
        </p:spPr>
        <p:txBody>
          <a:bodyPr/>
          <a:lstStyle/>
          <a:p>
            <a:r>
              <a:rPr lang="pl-PL" dirty="0"/>
              <a:t>Metody eksploracji:</a:t>
            </a:r>
          </a:p>
        </p:txBody>
      </p:sp>
      <p:sp>
        <p:nvSpPr>
          <p:cNvPr id="5" name="Rectangle 7"/>
          <p:cNvSpPr txBox="1">
            <a:spLocks noChangeArrowheads="1"/>
          </p:cNvSpPr>
          <p:nvPr/>
        </p:nvSpPr>
        <p:spPr bwMode="auto">
          <a:xfrm>
            <a:off x="1403648" y="1268760"/>
            <a:ext cx="6400800" cy="126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Pct val="70000"/>
              <a:buFont typeface="Georgia" pitchFamily="18" charset="0"/>
              <a:buNone/>
              <a:tabLst/>
              <a:defRPr/>
            </a:pPr>
            <a:r>
              <a:rPr kumimoji="0" lang="pl-PL" sz="3600" b="0" i="0" u="none" strike="noStrike" kern="0" cap="none" spc="0" normalizeH="0" baseline="0" noProof="0" dirty="0">
                <a:ln>
                  <a:noFill/>
                </a:ln>
                <a:solidFill>
                  <a:srgbClr val="000000"/>
                </a:solidFill>
                <a:effectLst/>
                <a:uLnTx/>
                <a:uFillTx/>
                <a:latin typeface="Calibri"/>
                <a:ea typeface="+mn-ea"/>
                <a:cs typeface="+mn-cs"/>
              </a:rPr>
              <a:t>Analiza Skupień (Grupowanie)</a:t>
            </a:r>
            <a:br>
              <a:rPr kumimoji="0" lang="pl-PL" sz="3600" b="0" i="0" u="none" strike="noStrike" kern="0" cap="none" spc="0" normalizeH="0" baseline="0" noProof="0" dirty="0">
                <a:ln>
                  <a:noFill/>
                </a:ln>
                <a:solidFill>
                  <a:srgbClr val="000000"/>
                </a:solidFill>
                <a:effectLst/>
                <a:uLnTx/>
                <a:uFillTx/>
                <a:latin typeface="Calibri"/>
                <a:ea typeface="+mn-ea"/>
                <a:cs typeface="+mn-cs"/>
              </a:rPr>
            </a:br>
            <a:r>
              <a:rPr kumimoji="0" lang="pl-PL" sz="2400" b="0" i="1" u="none" strike="noStrike" kern="0" cap="none" spc="0" normalizeH="0" baseline="0" noProof="0" dirty="0" err="1">
                <a:ln>
                  <a:noFill/>
                </a:ln>
                <a:solidFill>
                  <a:srgbClr val="000000"/>
                </a:solidFill>
                <a:effectLst/>
                <a:uLnTx/>
                <a:uFillTx/>
                <a:latin typeface="Calibri"/>
                <a:ea typeface="+mn-ea"/>
                <a:cs typeface="+mn-cs"/>
              </a:rPr>
              <a:t>Cluster</a:t>
            </a:r>
            <a:r>
              <a:rPr kumimoji="0" lang="pl-PL" sz="2400" b="0" i="1" u="none" strike="noStrike" kern="0" cap="none" spc="0" normalizeH="0" baseline="0" noProof="0" dirty="0">
                <a:ln>
                  <a:noFill/>
                </a:ln>
                <a:solidFill>
                  <a:srgbClr val="000000"/>
                </a:solidFill>
                <a:effectLst/>
                <a:uLnTx/>
                <a:uFillTx/>
                <a:latin typeface="Calibri"/>
                <a:ea typeface="+mn-ea"/>
                <a:cs typeface="+mn-cs"/>
              </a:rPr>
              <a:t> </a:t>
            </a:r>
            <a:r>
              <a:rPr kumimoji="0" lang="pl-PL" sz="2400" b="0" i="1" u="none" strike="noStrike" kern="0" cap="none" spc="0" normalizeH="0" baseline="0" noProof="0" dirty="0" err="1">
                <a:ln>
                  <a:noFill/>
                </a:ln>
                <a:solidFill>
                  <a:srgbClr val="000000"/>
                </a:solidFill>
                <a:effectLst/>
                <a:uLnTx/>
                <a:uFillTx/>
                <a:latin typeface="Calibri"/>
                <a:ea typeface="+mn-ea"/>
                <a:cs typeface="+mn-cs"/>
              </a:rPr>
              <a:t>analysis</a:t>
            </a:r>
            <a:endParaRPr kumimoji="0" lang="pl-PL" sz="2400" b="0" i="1" u="none" strike="noStrike" kern="0" cap="none" spc="0" normalizeH="0" baseline="0" noProof="0" dirty="0">
              <a:ln>
                <a:noFill/>
              </a:ln>
              <a:solidFill>
                <a:srgbClr val="000000"/>
              </a:solidFill>
              <a:effectLst/>
              <a:uLnTx/>
              <a:uFillTx/>
              <a:latin typeface="Calibri"/>
              <a:ea typeface="+mn-ea"/>
              <a:cs typeface="+mn-cs"/>
            </a:endParaRPr>
          </a:p>
        </p:txBody>
      </p:sp>
      <p:sp>
        <p:nvSpPr>
          <p:cNvPr id="6" name="Rectangle 2"/>
          <p:cNvSpPr txBox="1">
            <a:spLocks noChangeArrowheads="1"/>
          </p:cNvSpPr>
          <p:nvPr/>
        </p:nvSpPr>
        <p:spPr bwMode="auto">
          <a:xfrm>
            <a:off x="251520" y="2852936"/>
            <a:ext cx="3707904" cy="5762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2800" b="0" i="0" u="none" strike="noStrike" kern="0" cap="none" spc="0" normalizeH="0" baseline="0" noProof="0" dirty="0">
                <a:ln>
                  <a:noFill/>
                </a:ln>
                <a:solidFill>
                  <a:schemeClr val="tx1"/>
                </a:solidFill>
                <a:effectLst/>
                <a:uLnTx/>
                <a:uFillTx/>
                <a:latin typeface="Calibri" pitchFamily="34" charset="0"/>
                <a:ea typeface="+mj-ea"/>
                <a:cs typeface="+mj-cs"/>
              </a:rPr>
              <a:t>Rodzaje modeli:</a:t>
            </a:r>
          </a:p>
        </p:txBody>
      </p:sp>
      <p:sp>
        <p:nvSpPr>
          <p:cNvPr id="7" name="Rectangle 4"/>
          <p:cNvSpPr txBox="1">
            <a:spLocks noChangeArrowheads="1"/>
          </p:cNvSpPr>
          <p:nvPr/>
        </p:nvSpPr>
        <p:spPr bwMode="auto">
          <a:xfrm>
            <a:off x="251520" y="3356992"/>
            <a:ext cx="8229600" cy="32403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25500" marR="0" lvl="1" indent="-285750" algn="l" defTabSz="914400" rtl="0" eaLnBrk="1" fontAlgn="base" latinLnBrk="0" hangingPunct="1">
              <a:lnSpc>
                <a:spcPct val="100000"/>
              </a:lnSpc>
              <a:spcBef>
                <a:spcPct val="50000"/>
              </a:spcBef>
              <a:spcAft>
                <a:spcPct val="0"/>
              </a:spcAft>
              <a:buClrTx/>
              <a:buSzTx/>
              <a:buFont typeface="Georgia" pitchFamily="18" charset="0"/>
              <a:buChar char="»"/>
              <a:tabLst/>
              <a:defRPr/>
            </a:pPr>
            <a:r>
              <a:rPr kumimoji="0" lang="pl-PL" sz="2400" b="0" i="0" u="none" strike="noStrike" kern="0" cap="none" spc="0" normalizeH="0" baseline="0" noProof="0" dirty="0">
                <a:ln>
                  <a:noFill/>
                </a:ln>
                <a:solidFill>
                  <a:schemeClr val="tx1"/>
                </a:solidFill>
                <a:effectLst/>
                <a:uLnTx/>
                <a:uFillTx/>
                <a:latin typeface="Calibri" pitchFamily="34" charset="0"/>
              </a:rPr>
              <a:t>metoda </a:t>
            </a:r>
            <a:r>
              <a:rPr kumimoji="0" lang="pl-PL" sz="2400" b="0" i="0" u="none" strike="noStrike" kern="0" cap="none" spc="0" normalizeH="0" baseline="0" noProof="0" dirty="0" err="1">
                <a:ln>
                  <a:noFill/>
                </a:ln>
                <a:solidFill>
                  <a:schemeClr val="tx1"/>
                </a:solidFill>
                <a:effectLst/>
                <a:uLnTx/>
                <a:uFillTx/>
                <a:latin typeface="Calibri" pitchFamily="34" charset="0"/>
              </a:rPr>
              <a:t>k-średnich</a:t>
            </a:r>
            <a:r>
              <a:rPr kumimoji="0" lang="pl-PL" sz="2400" b="0" i="0" u="none" strike="noStrike" kern="0" cap="none" spc="0" normalizeH="0" baseline="0" noProof="0" dirty="0">
                <a:ln>
                  <a:noFill/>
                </a:ln>
                <a:solidFill>
                  <a:schemeClr val="tx1"/>
                </a:solidFill>
                <a:effectLst/>
                <a:uLnTx/>
                <a:uFillTx/>
                <a:latin typeface="Calibri" pitchFamily="34" charset="0"/>
              </a:rPr>
              <a:t>, </a:t>
            </a:r>
          </a:p>
          <a:p>
            <a:pPr marL="825500" marR="0" lvl="1" indent="-285750" algn="l" defTabSz="914400" rtl="0" eaLnBrk="1" fontAlgn="base" latinLnBrk="0" hangingPunct="1">
              <a:lnSpc>
                <a:spcPct val="100000"/>
              </a:lnSpc>
              <a:spcBef>
                <a:spcPct val="50000"/>
              </a:spcBef>
              <a:spcAft>
                <a:spcPct val="0"/>
              </a:spcAft>
              <a:buClrTx/>
              <a:buSzTx/>
              <a:buFont typeface="Georgia" pitchFamily="18" charset="0"/>
              <a:buChar char="»"/>
              <a:tabLst/>
              <a:defRPr/>
            </a:pPr>
            <a:r>
              <a:rPr kumimoji="0" lang="pl-PL" sz="2400" b="0" i="0" u="none" strike="noStrike" kern="0" cap="none" spc="0" normalizeH="0" baseline="0" noProof="0" dirty="0">
                <a:ln>
                  <a:noFill/>
                </a:ln>
                <a:solidFill>
                  <a:schemeClr val="tx1"/>
                </a:solidFill>
                <a:effectLst/>
                <a:uLnTx/>
                <a:uFillTx/>
                <a:latin typeface="Calibri" pitchFamily="34" charset="0"/>
              </a:rPr>
              <a:t>metody hierarchiczne, </a:t>
            </a:r>
          </a:p>
          <a:p>
            <a:pPr marL="825500" marR="0" lvl="1" indent="-285750" algn="l" defTabSz="914400" rtl="0" eaLnBrk="1" fontAlgn="base" latinLnBrk="0" hangingPunct="1">
              <a:lnSpc>
                <a:spcPct val="100000"/>
              </a:lnSpc>
              <a:spcBef>
                <a:spcPct val="50000"/>
              </a:spcBef>
              <a:spcAft>
                <a:spcPct val="0"/>
              </a:spcAft>
              <a:buClrTx/>
              <a:buSzTx/>
              <a:buFont typeface="Georgia" pitchFamily="18" charset="0"/>
              <a:buChar char="»"/>
              <a:tabLst/>
              <a:defRPr/>
            </a:pPr>
            <a:r>
              <a:rPr kumimoji="0" lang="pl-PL" sz="2400" b="0" i="0" u="none" strike="noStrike" kern="0" cap="none" spc="0" normalizeH="0" baseline="0" noProof="0" dirty="0">
                <a:ln>
                  <a:noFill/>
                </a:ln>
                <a:solidFill>
                  <a:schemeClr val="tx1"/>
                </a:solidFill>
                <a:effectLst/>
                <a:uLnTx/>
                <a:uFillTx/>
                <a:latin typeface="Calibri" pitchFamily="34" charset="0"/>
              </a:rPr>
              <a:t>sieci </a:t>
            </a:r>
            <a:r>
              <a:rPr kumimoji="0" lang="pl-PL" sz="2400" b="0" i="0" u="none" strike="noStrike" kern="0" cap="none" spc="0" normalizeH="0" baseline="0" noProof="0" dirty="0" err="1">
                <a:ln>
                  <a:noFill/>
                </a:ln>
                <a:solidFill>
                  <a:schemeClr val="tx1"/>
                </a:solidFill>
                <a:effectLst/>
                <a:uLnTx/>
                <a:uFillTx/>
                <a:latin typeface="Calibri" pitchFamily="34" charset="0"/>
              </a:rPr>
              <a:t>Kohonena</a:t>
            </a:r>
            <a:r>
              <a:rPr kumimoji="0" lang="pl-PL" sz="2400" b="0" i="0" u="none" strike="noStrike" kern="0" cap="none" spc="0" normalizeH="0" baseline="0" noProof="0" dirty="0">
                <a:ln>
                  <a:noFill/>
                </a:ln>
                <a:solidFill>
                  <a:schemeClr val="tx1"/>
                </a:solidFill>
                <a:effectLst/>
                <a:uLnTx/>
                <a:uFillTx/>
                <a:latin typeface="Calibri" pitchFamily="34" charset="0"/>
              </a:rPr>
              <a:t>, </a:t>
            </a:r>
          </a:p>
          <a:p>
            <a:pPr marL="825500" marR="0" lvl="1" indent="-285750" algn="l" defTabSz="914400" rtl="0" eaLnBrk="1" fontAlgn="base" latinLnBrk="0" hangingPunct="1">
              <a:lnSpc>
                <a:spcPct val="100000"/>
              </a:lnSpc>
              <a:spcBef>
                <a:spcPct val="50000"/>
              </a:spcBef>
              <a:spcAft>
                <a:spcPct val="0"/>
              </a:spcAft>
              <a:buClrTx/>
              <a:buSzTx/>
              <a:buFont typeface="Georgia" pitchFamily="18" charset="0"/>
              <a:buChar char="»"/>
              <a:tabLst/>
              <a:defRPr/>
            </a:pPr>
            <a:r>
              <a:rPr kumimoji="0" lang="pl-PL" sz="2400" b="0" i="0" u="none" strike="noStrike" kern="0" cap="none" spc="0" normalizeH="0" baseline="0" noProof="0" dirty="0">
                <a:ln>
                  <a:noFill/>
                </a:ln>
                <a:solidFill>
                  <a:schemeClr val="tx1"/>
                </a:solidFill>
                <a:effectLst/>
                <a:uLnTx/>
                <a:uFillTx/>
                <a:latin typeface="Calibri" pitchFamily="34" charset="0"/>
              </a:rPr>
              <a:t>grupowanie probabilistyczne - algorytm EM </a:t>
            </a:r>
          </a:p>
          <a:p>
            <a:pPr marL="825500" marR="0" lvl="1" indent="-285750" algn="l" defTabSz="914400" rtl="0" eaLnBrk="1" fontAlgn="base" latinLnBrk="0" hangingPunct="1">
              <a:lnSpc>
                <a:spcPct val="100000"/>
              </a:lnSpc>
              <a:spcBef>
                <a:spcPct val="50000"/>
              </a:spcBef>
              <a:spcAft>
                <a:spcPct val="0"/>
              </a:spcAft>
              <a:buClrTx/>
              <a:buSzTx/>
              <a:buFont typeface="Georgia" pitchFamily="18" charset="0"/>
              <a:buChar char="»"/>
              <a:tabLst/>
              <a:defRPr/>
            </a:pPr>
            <a:r>
              <a:rPr kumimoji="0" lang="pl-PL" sz="2400" b="0" i="0" u="none" strike="noStrike" kern="0" cap="none" spc="0" normalizeH="0" baseline="0" noProof="0" dirty="0">
                <a:ln>
                  <a:noFill/>
                </a:ln>
                <a:solidFill>
                  <a:schemeClr val="tx1"/>
                </a:solidFill>
                <a:effectLst/>
                <a:uLnTx/>
                <a:uFillTx/>
                <a:latin typeface="Calibri" pitchFamily="34" charset="0"/>
              </a:rPr>
              <a:t>algorytm BIRCH, </a:t>
            </a:r>
          </a:p>
          <a:p>
            <a:pPr marL="825500" marR="0" lvl="1" indent="-285750" algn="l" defTabSz="914400" rtl="0" eaLnBrk="1" fontAlgn="base" latinLnBrk="0" hangingPunct="1">
              <a:lnSpc>
                <a:spcPct val="100000"/>
              </a:lnSpc>
              <a:spcBef>
                <a:spcPct val="50000"/>
              </a:spcBef>
              <a:spcAft>
                <a:spcPct val="0"/>
              </a:spcAft>
              <a:buClrTx/>
              <a:buSzTx/>
              <a:buFont typeface="Georgia" pitchFamily="18" charset="0"/>
              <a:buChar char="»"/>
              <a:tabLst/>
              <a:defRPr/>
            </a:pPr>
            <a:r>
              <a:rPr kumimoji="0" lang="pl-PL" sz="2400" b="0" i="0" u="none" strike="noStrike" kern="0" cap="none" spc="0" normalizeH="0" baseline="0" noProof="0" dirty="0">
                <a:ln>
                  <a:noFill/>
                </a:ln>
                <a:solidFill>
                  <a:schemeClr val="tx1"/>
                </a:solidFill>
                <a:effectLst/>
                <a:uLnTx/>
                <a:uFillTx/>
                <a:latin typeface="Calibri" pitchFamily="34" charset="0"/>
              </a:rPr>
              <a:t>grupowanie oparte na gęstości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3"/>
          <p:cNvSpPr>
            <a:spLocks noGrp="1"/>
          </p:cNvSpPr>
          <p:nvPr>
            <p:ph type="ftr" sz="quarter" idx="10"/>
          </p:nvPr>
        </p:nvSpPr>
        <p:spPr/>
        <p:txBody>
          <a:bodyPr/>
          <a:lstStyle/>
          <a:p>
            <a:r>
              <a:rPr lang="pl-PL"/>
              <a:t>KISIM, WIMiIP, AGH</a:t>
            </a:r>
          </a:p>
        </p:txBody>
      </p:sp>
      <p:sp>
        <p:nvSpPr>
          <p:cNvPr id="134146" name="Rectangle 2"/>
          <p:cNvSpPr>
            <a:spLocks noGrp="1" noChangeArrowheads="1"/>
          </p:cNvSpPr>
          <p:nvPr>
            <p:ph type="title"/>
          </p:nvPr>
        </p:nvSpPr>
        <p:spPr/>
        <p:txBody>
          <a:bodyPr/>
          <a:lstStyle/>
          <a:p>
            <a:r>
              <a:rPr lang="pl-PL"/>
              <a:t>Grupowanie</a:t>
            </a:r>
          </a:p>
        </p:txBody>
      </p:sp>
      <p:sp>
        <p:nvSpPr>
          <p:cNvPr id="134147" name="Rectangle 3"/>
          <p:cNvSpPr>
            <a:spLocks noGrp="1" noChangeArrowheads="1"/>
          </p:cNvSpPr>
          <p:nvPr>
            <p:ph type="body" idx="1"/>
          </p:nvPr>
        </p:nvSpPr>
        <p:spPr>
          <a:xfrm>
            <a:off x="468313" y="1125538"/>
            <a:ext cx="8229600" cy="5399087"/>
          </a:xfrm>
        </p:spPr>
        <p:txBody>
          <a:bodyPr/>
          <a:lstStyle/>
          <a:p>
            <a:pPr>
              <a:lnSpc>
                <a:spcPct val="80000"/>
              </a:lnSpc>
            </a:pPr>
            <a:r>
              <a:rPr lang="pl-PL" sz="2000" dirty="0"/>
              <a:t>Znajdź </a:t>
            </a:r>
            <a:r>
              <a:rPr lang="pl-PL" sz="2000" i="1" dirty="0">
                <a:solidFill>
                  <a:schemeClr val="bg2"/>
                </a:solidFill>
              </a:rPr>
              <a:t>„naturalne"</a:t>
            </a:r>
            <a:r>
              <a:rPr lang="pl-PL" sz="2000" dirty="0"/>
              <a:t> pogrupowanie obiektów w oparciu o ich wartości </a:t>
            </a:r>
          </a:p>
          <a:p>
            <a:pPr>
              <a:lnSpc>
                <a:spcPct val="80000"/>
              </a:lnSpc>
            </a:pPr>
            <a:r>
              <a:rPr lang="pl-PL" sz="2000" dirty="0"/>
              <a:t>				zastosowania grupowania: </a:t>
            </a:r>
          </a:p>
          <a:p>
            <a:pPr marL="4037013" lvl="1">
              <a:lnSpc>
                <a:spcPct val="80000"/>
              </a:lnSpc>
            </a:pPr>
            <a:r>
              <a:rPr lang="pl-PL" sz="1800" dirty="0"/>
              <a:t>grupowanie dokumentów </a:t>
            </a:r>
          </a:p>
          <a:p>
            <a:pPr marL="4037013" lvl="1">
              <a:lnSpc>
                <a:spcPct val="80000"/>
              </a:lnSpc>
            </a:pPr>
            <a:r>
              <a:rPr lang="pl-PL" sz="1800" dirty="0"/>
              <a:t>grupowanie klientów </a:t>
            </a:r>
          </a:p>
          <a:p>
            <a:pPr marL="4037013" lvl="1">
              <a:lnSpc>
                <a:spcPct val="80000"/>
              </a:lnSpc>
            </a:pPr>
            <a:r>
              <a:rPr lang="pl-PL" sz="1800" dirty="0"/>
              <a:t>segmentacja rynku </a:t>
            </a:r>
          </a:p>
          <a:p>
            <a:pPr marL="4037013" lvl="1">
              <a:lnSpc>
                <a:spcPct val="80000"/>
              </a:lnSpc>
            </a:pPr>
            <a:endParaRPr lang="pl-PL" sz="1600" dirty="0"/>
          </a:p>
          <a:p>
            <a:pPr>
              <a:lnSpc>
                <a:spcPct val="80000"/>
              </a:lnSpc>
            </a:pPr>
            <a:endParaRPr lang="pl-PL" sz="1600" dirty="0"/>
          </a:p>
          <a:p>
            <a:pPr>
              <a:lnSpc>
                <a:spcPct val="80000"/>
              </a:lnSpc>
            </a:pPr>
            <a:r>
              <a:rPr lang="pl-PL" sz="2400" i="1" dirty="0">
                <a:solidFill>
                  <a:schemeClr val="bg2"/>
                </a:solidFill>
              </a:rPr>
              <a:t>Grupowanie (</a:t>
            </a:r>
            <a:r>
              <a:rPr lang="pl-PL" sz="2400" i="1" dirty="0" err="1">
                <a:solidFill>
                  <a:schemeClr val="bg2"/>
                </a:solidFill>
              </a:rPr>
              <a:t>klastrowanie</a:t>
            </a:r>
            <a:r>
              <a:rPr lang="pl-PL" sz="2400" i="1" dirty="0">
                <a:solidFill>
                  <a:schemeClr val="bg2"/>
                </a:solidFill>
              </a:rPr>
              <a:t>)</a:t>
            </a:r>
            <a:r>
              <a:rPr lang="pl-PL" sz="2400" dirty="0"/>
              <a:t> - obejmuje metody analizy danych i znajdowania skończonych zbiorów klas obiektów posiadających podobne cechy. W przeciwieństwie do metod klasyfikacji i predykcji, klasyfikacja obiektów (podział na klasy) nie jest znana </a:t>
            </a:r>
            <a:r>
              <a:rPr lang="pl-PL" sz="2400" i="1" dirty="0"/>
              <a:t>a-priori</a:t>
            </a:r>
            <a:r>
              <a:rPr lang="pl-PL" sz="2400" dirty="0"/>
              <a:t>, lecz jest celem metod grupowania. Metody te grupują obiekty w klasy w taki sposób, aby </a:t>
            </a:r>
            <a:r>
              <a:rPr lang="pl-PL" sz="2400" i="1" dirty="0">
                <a:solidFill>
                  <a:srgbClr val="006699"/>
                </a:solidFill>
              </a:rPr>
              <a:t>maksymalizować podobieństwo </a:t>
            </a:r>
            <a:r>
              <a:rPr lang="pl-PL" sz="2400" i="1" dirty="0" err="1">
                <a:solidFill>
                  <a:srgbClr val="006699"/>
                </a:solidFill>
              </a:rPr>
              <a:t>wewnątrzklasowe</a:t>
            </a:r>
            <a:r>
              <a:rPr lang="pl-PL" sz="2400" i="1" dirty="0">
                <a:solidFill>
                  <a:srgbClr val="006699"/>
                </a:solidFill>
              </a:rPr>
              <a:t> obiektów i minimalizować podobieństwo pomiędzy klasami obiektów</a:t>
            </a:r>
            <a:r>
              <a:rPr lang="pl-PL" sz="2400" dirty="0">
                <a:solidFill>
                  <a:srgbClr val="006699"/>
                </a:solidFill>
              </a:rPr>
              <a:t>.</a:t>
            </a:r>
            <a:r>
              <a:rPr lang="pl-PL" sz="2000" dirty="0">
                <a:solidFill>
                  <a:srgbClr val="006699"/>
                </a:solidFill>
              </a:rPr>
              <a:t> </a:t>
            </a:r>
          </a:p>
        </p:txBody>
      </p:sp>
      <p:pic>
        <p:nvPicPr>
          <p:cNvPr id="134149" name="Picture 5"/>
          <p:cNvPicPr>
            <a:picLocks noChangeAspect="1" noChangeArrowheads="1"/>
          </p:cNvPicPr>
          <p:nvPr/>
        </p:nvPicPr>
        <p:blipFill>
          <a:blip r:embed="rId2" cstate="print"/>
          <a:srcRect/>
          <a:stretch>
            <a:fillRect/>
          </a:stretch>
        </p:blipFill>
        <p:spPr bwMode="auto">
          <a:xfrm>
            <a:off x="468313" y="1700213"/>
            <a:ext cx="2590800" cy="175101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165890" name="Rectangle 2"/>
          <p:cNvSpPr>
            <a:spLocks noGrp="1" noChangeArrowheads="1"/>
          </p:cNvSpPr>
          <p:nvPr>
            <p:ph type="title"/>
          </p:nvPr>
        </p:nvSpPr>
        <p:spPr/>
        <p:txBody>
          <a:bodyPr/>
          <a:lstStyle/>
          <a:p>
            <a:r>
              <a:rPr lang="pl-PL"/>
              <a:t>Przykłady</a:t>
            </a:r>
          </a:p>
        </p:txBody>
      </p:sp>
      <p:sp>
        <p:nvSpPr>
          <p:cNvPr id="165891" name="Rectangle 3"/>
          <p:cNvSpPr>
            <a:spLocks noGrp="1" noChangeArrowheads="1"/>
          </p:cNvSpPr>
          <p:nvPr>
            <p:ph type="body" idx="1"/>
          </p:nvPr>
        </p:nvSpPr>
        <p:spPr/>
        <p:txBody>
          <a:bodyPr/>
          <a:lstStyle/>
          <a:p>
            <a:r>
              <a:rPr lang="pl-PL"/>
              <a:t>Zbiór dokumentów:</a:t>
            </a:r>
          </a:p>
          <a:p>
            <a:endParaRPr lang="pl-PL"/>
          </a:p>
          <a:p>
            <a:endParaRPr lang="pl-PL"/>
          </a:p>
          <a:p>
            <a:endParaRPr lang="pl-PL"/>
          </a:p>
          <a:p>
            <a:r>
              <a:rPr lang="pl-PL"/>
              <a:t>Zbiór sekwencji stron WWW:</a:t>
            </a:r>
          </a:p>
        </p:txBody>
      </p:sp>
      <p:pic>
        <p:nvPicPr>
          <p:cNvPr id="165892" name="Picture 4"/>
          <p:cNvPicPr>
            <a:picLocks noChangeAspect="1" noChangeArrowheads="1"/>
          </p:cNvPicPr>
          <p:nvPr/>
        </p:nvPicPr>
        <p:blipFill>
          <a:blip r:embed="rId2" cstate="print"/>
          <a:srcRect/>
          <a:stretch>
            <a:fillRect/>
          </a:stretch>
        </p:blipFill>
        <p:spPr bwMode="auto">
          <a:xfrm>
            <a:off x="1187450" y="1844675"/>
            <a:ext cx="4741863" cy="195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5893" name="Picture 5"/>
          <p:cNvPicPr>
            <a:picLocks noChangeAspect="1" noChangeArrowheads="1"/>
          </p:cNvPicPr>
          <p:nvPr/>
        </p:nvPicPr>
        <p:blipFill>
          <a:blip r:embed="rId3" cstate="print"/>
          <a:srcRect/>
          <a:stretch>
            <a:fillRect/>
          </a:stretch>
        </p:blipFill>
        <p:spPr bwMode="auto">
          <a:xfrm>
            <a:off x="1258888" y="4365625"/>
            <a:ext cx="4681537" cy="15033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stopki 3"/>
          <p:cNvSpPr>
            <a:spLocks noGrp="1"/>
          </p:cNvSpPr>
          <p:nvPr>
            <p:ph type="ftr" sz="quarter" idx="10"/>
          </p:nvPr>
        </p:nvSpPr>
        <p:spPr>
          <a:noFill/>
        </p:spPr>
        <p:txBody>
          <a:bodyPr/>
          <a:lstStyle/>
          <a:p>
            <a:r>
              <a:rPr lang="pl-PL"/>
              <a:t>KISIM, WIMiIP, AGH</a:t>
            </a:r>
          </a:p>
        </p:txBody>
      </p:sp>
      <p:sp>
        <p:nvSpPr>
          <p:cNvPr id="8195" name="Rectangle 2"/>
          <p:cNvSpPr>
            <a:spLocks noGrp="1" noChangeArrowheads="1"/>
          </p:cNvSpPr>
          <p:nvPr>
            <p:ph type="title"/>
          </p:nvPr>
        </p:nvSpPr>
        <p:spPr/>
        <p:txBody>
          <a:bodyPr/>
          <a:lstStyle/>
          <a:p>
            <a:pPr eaLnBrk="1" hangingPunct="1"/>
            <a:r>
              <a:rPr lang="pl-PL"/>
              <a:t>Sformułowanie problemu</a:t>
            </a:r>
          </a:p>
        </p:txBody>
      </p:sp>
      <p:sp>
        <p:nvSpPr>
          <p:cNvPr id="8196" name="Rectangle 3"/>
          <p:cNvSpPr>
            <a:spLocks noGrp="1" noChangeArrowheads="1"/>
          </p:cNvSpPr>
          <p:nvPr>
            <p:ph type="body" idx="1"/>
          </p:nvPr>
        </p:nvSpPr>
        <p:spPr>
          <a:xfrm>
            <a:off x="467544" y="3212976"/>
            <a:ext cx="3382962" cy="2736850"/>
          </a:xfrm>
        </p:spPr>
        <p:txBody>
          <a:bodyPr/>
          <a:lstStyle/>
          <a:p>
            <a:pPr eaLnBrk="1" hangingPunct="1"/>
            <a:r>
              <a:rPr lang="pl-PL"/>
              <a:t>Grupowanie jest jedną z najstarszych i najbardziej popularnych metod eksploracji danych (1939). </a:t>
            </a:r>
          </a:p>
        </p:txBody>
      </p:sp>
      <p:pic>
        <p:nvPicPr>
          <p:cNvPr id="8197" name="Picture 4"/>
          <p:cNvPicPr>
            <a:picLocks noChangeAspect="1" noChangeArrowheads="1"/>
          </p:cNvPicPr>
          <p:nvPr/>
        </p:nvPicPr>
        <p:blipFill>
          <a:blip r:embed="rId2" cstate="print"/>
          <a:srcRect/>
          <a:stretch>
            <a:fillRect/>
          </a:stretch>
        </p:blipFill>
        <p:spPr bwMode="auto">
          <a:xfrm>
            <a:off x="4067175" y="2781300"/>
            <a:ext cx="4876800" cy="3667125"/>
          </a:xfrm>
          <a:prstGeom prst="rect">
            <a:avLst/>
          </a:prstGeom>
          <a:noFill/>
          <a:ln w="9525">
            <a:noFill/>
            <a:miter lim="800000"/>
            <a:headEnd/>
            <a:tailEnd/>
          </a:ln>
        </p:spPr>
      </p:pic>
      <p:sp>
        <p:nvSpPr>
          <p:cNvPr id="8198" name="Rectangle 5"/>
          <p:cNvSpPr>
            <a:spLocks noChangeArrowheads="1"/>
          </p:cNvSpPr>
          <p:nvPr/>
        </p:nvSpPr>
        <p:spPr bwMode="auto">
          <a:xfrm>
            <a:off x="468313" y="1125538"/>
            <a:ext cx="7848600" cy="2303462"/>
          </a:xfrm>
          <a:prstGeom prst="rect">
            <a:avLst/>
          </a:prstGeom>
          <a:noFill/>
          <a:ln w="9525">
            <a:noFill/>
            <a:miter lim="800000"/>
            <a:headEnd/>
            <a:tailEnd/>
          </a:ln>
        </p:spPr>
        <p:txBody>
          <a:bodyPr/>
          <a:lstStyle/>
          <a:p>
            <a:pPr marL="266700" indent="-266700">
              <a:spcBef>
                <a:spcPct val="50000"/>
              </a:spcBef>
              <a:buSzPct val="70000"/>
              <a:buFont typeface="Georgia" pitchFamily="18" charset="0"/>
              <a:buChar char="—"/>
            </a:pPr>
            <a:r>
              <a:rPr lang="pl-PL" sz="2000" dirty="0"/>
              <a:t>Grupowanie może dotyczyć zarówno obiektów rzeczywistych (np. pacjentów, sekwencji DNA, dokumenty tekstowe), jak również obiektów abstrakcyjnych (sekwencja dostępów do stron WWW, grafy reprezentujące dokumenty XML, itp.).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stopki 3"/>
          <p:cNvSpPr>
            <a:spLocks noGrp="1"/>
          </p:cNvSpPr>
          <p:nvPr>
            <p:ph type="ftr" sz="quarter" idx="10"/>
          </p:nvPr>
        </p:nvSpPr>
        <p:spPr>
          <a:noFill/>
        </p:spPr>
        <p:txBody>
          <a:bodyPr/>
          <a:lstStyle/>
          <a:p>
            <a:r>
              <a:rPr lang="pl-PL"/>
              <a:t>KISIM, WIMiIP, AGH</a:t>
            </a:r>
          </a:p>
        </p:txBody>
      </p:sp>
      <p:sp>
        <p:nvSpPr>
          <p:cNvPr id="9219" name="Rectangle 2"/>
          <p:cNvSpPr>
            <a:spLocks noGrp="1" noChangeArrowheads="1"/>
          </p:cNvSpPr>
          <p:nvPr>
            <p:ph type="title"/>
          </p:nvPr>
        </p:nvSpPr>
        <p:spPr/>
        <p:txBody>
          <a:bodyPr/>
          <a:lstStyle/>
          <a:p>
            <a:pPr eaLnBrk="1" hangingPunct="1"/>
            <a:r>
              <a:rPr lang="pl-PL"/>
              <a:t>Sformułowanie problemu</a:t>
            </a:r>
          </a:p>
        </p:txBody>
      </p:sp>
      <p:sp>
        <p:nvSpPr>
          <p:cNvPr id="9220" name="Rectangle 3"/>
          <p:cNvSpPr>
            <a:spLocks noGrp="1" noChangeArrowheads="1"/>
          </p:cNvSpPr>
          <p:nvPr>
            <p:ph type="body" idx="1"/>
          </p:nvPr>
        </p:nvSpPr>
        <p:spPr/>
        <p:txBody>
          <a:bodyPr/>
          <a:lstStyle/>
          <a:p>
            <a:pPr eaLnBrk="1" hangingPunct="1"/>
            <a:r>
              <a:rPr lang="pl-PL"/>
              <a:t>Problem grupowania danych można zdefiniować następująco: jest proces </a:t>
            </a:r>
            <a:r>
              <a:rPr lang="pl-PL">
                <a:solidFill>
                  <a:srgbClr val="006699"/>
                </a:solidFill>
              </a:rPr>
              <a:t>grupowania obiektów, </a:t>
            </a:r>
            <a:r>
              <a:rPr lang="pl-PL"/>
              <a:t>rzeczywistych bądź abstrakcyjnych</a:t>
            </a:r>
            <a:r>
              <a:rPr lang="pl-PL">
                <a:solidFill>
                  <a:srgbClr val="006699"/>
                </a:solidFill>
              </a:rPr>
              <a:t>, w klasy, nazywane </a:t>
            </a:r>
            <a:r>
              <a:rPr lang="pl-PL" i="1">
                <a:solidFill>
                  <a:schemeClr val="bg2"/>
                </a:solidFill>
              </a:rPr>
              <a:t>klastrami lub skupieniami</a:t>
            </a:r>
            <a:r>
              <a:rPr lang="pl-PL">
                <a:solidFill>
                  <a:srgbClr val="006699"/>
                </a:solidFill>
              </a:rPr>
              <a:t>, zgodnie z przyjętą </a:t>
            </a:r>
            <a:r>
              <a:rPr lang="pl-PL" i="1">
                <a:solidFill>
                  <a:schemeClr val="bg2"/>
                </a:solidFill>
              </a:rPr>
              <a:t>funkcją podobieństwa</a:t>
            </a:r>
            <a:r>
              <a:rPr lang="pl-PL" i="1">
                <a:solidFill>
                  <a:srgbClr val="006699"/>
                </a:solidFill>
              </a:rPr>
              <a:t>. </a:t>
            </a:r>
          </a:p>
          <a:p>
            <a:pPr eaLnBrk="1" hangingPunct="1"/>
            <a:r>
              <a:rPr lang="pl-PL"/>
              <a:t>Funkcja </a:t>
            </a:r>
            <a:r>
              <a:rPr lang="pl-PL">
                <a:solidFill>
                  <a:srgbClr val="006699"/>
                </a:solidFill>
              </a:rPr>
              <a:t>oceny jakości</a:t>
            </a:r>
            <a:r>
              <a:rPr lang="pl-PL"/>
              <a:t> grupowania</a:t>
            </a:r>
          </a:p>
          <a:p>
            <a:pPr eaLnBrk="1" hangingPunct="1"/>
            <a:r>
              <a:rPr lang="pl-PL"/>
              <a:t>Zadaniem jest podzielenie zbioru przykładów na grupy takie, żeby optymalizowały one funkcję jakości.</a:t>
            </a:r>
          </a:p>
          <a:p>
            <a:pPr eaLnBrk="1" hangingPunct="1"/>
            <a:endParaRPr lang="pl-PL"/>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ymbol zastępczy stopki 3"/>
          <p:cNvSpPr>
            <a:spLocks noGrp="1"/>
          </p:cNvSpPr>
          <p:nvPr>
            <p:ph type="ftr" sz="quarter" idx="10"/>
          </p:nvPr>
        </p:nvSpPr>
        <p:spPr>
          <a:noFill/>
        </p:spPr>
        <p:txBody>
          <a:bodyPr/>
          <a:lstStyle/>
          <a:p>
            <a:r>
              <a:rPr lang="pl-PL"/>
              <a:t>KISIM, WIMiIP, AGH</a:t>
            </a:r>
          </a:p>
        </p:txBody>
      </p:sp>
      <p:sp>
        <p:nvSpPr>
          <p:cNvPr id="10243" name="Rectangle 2"/>
          <p:cNvSpPr>
            <a:spLocks noGrp="1" noChangeArrowheads="1"/>
          </p:cNvSpPr>
          <p:nvPr>
            <p:ph type="title"/>
          </p:nvPr>
        </p:nvSpPr>
        <p:spPr/>
        <p:txBody>
          <a:bodyPr/>
          <a:lstStyle/>
          <a:p>
            <a:pPr eaLnBrk="1" hangingPunct="1"/>
            <a:r>
              <a:rPr lang="pl-PL"/>
              <a:t>Czym jest klaster?</a:t>
            </a:r>
          </a:p>
        </p:txBody>
      </p:sp>
      <p:sp>
        <p:nvSpPr>
          <p:cNvPr id="10244" name="Rectangle 3"/>
          <p:cNvSpPr>
            <a:spLocks noGrp="1" noChangeArrowheads="1"/>
          </p:cNvSpPr>
          <p:nvPr>
            <p:ph type="body" idx="1"/>
          </p:nvPr>
        </p:nvSpPr>
        <p:spPr/>
        <p:txBody>
          <a:bodyPr/>
          <a:lstStyle/>
          <a:p>
            <a:pPr eaLnBrk="1" hangingPunct="1"/>
            <a:r>
              <a:rPr lang="pl-PL"/>
              <a:t>Zbiór obiektów, które są „</a:t>
            </a:r>
            <a:r>
              <a:rPr lang="pl-PL">
                <a:solidFill>
                  <a:srgbClr val="006699"/>
                </a:solidFill>
              </a:rPr>
              <a:t>podobne</a:t>
            </a:r>
            <a:r>
              <a:rPr lang="pl-PL"/>
              <a:t>”.</a:t>
            </a:r>
          </a:p>
          <a:p>
            <a:pPr eaLnBrk="1" hangingPunct="1"/>
            <a:r>
              <a:rPr lang="pl-PL"/>
              <a:t>Zbiór obiektów, takich, że </a:t>
            </a:r>
            <a:r>
              <a:rPr lang="pl-PL">
                <a:solidFill>
                  <a:srgbClr val="006699"/>
                </a:solidFill>
              </a:rPr>
              <a:t>odległość</a:t>
            </a:r>
            <a:r>
              <a:rPr lang="pl-PL"/>
              <a:t> pomiędzy dwoma dowolnymi obiektami należącymi do klastra jest mniejsza aniżeli odległość pomiędzy dowolnym obiektem należącym do klastra i dowolnym obiektem nie należącym do tego klastra.</a:t>
            </a:r>
          </a:p>
          <a:p>
            <a:pPr eaLnBrk="1" hangingPunct="1"/>
            <a:r>
              <a:rPr lang="pl-PL"/>
              <a:t>Spójny obszar przestrzeni wielowymiarowej, charakteryzujący się </a:t>
            </a:r>
            <a:r>
              <a:rPr lang="pl-PL">
                <a:solidFill>
                  <a:srgbClr val="006699"/>
                </a:solidFill>
              </a:rPr>
              <a:t>dużą gęstością występowania</a:t>
            </a:r>
            <a:r>
              <a:rPr lang="pl-PL"/>
              <a:t> obiektów.</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ymbol zastępczy stopki 3"/>
          <p:cNvSpPr>
            <a:spLocks noGrp="1"/>
          </p:cNvSpPr>
          <p:nvPr>
            <p:ph type="ftr" sz="quarter" idx="10"/>
          </p:nvPr>
        </p:nvSpPr>
        <p:spPr>
          <a:noFill/>
        </p:spPr>
        <p:txBody>
          <a:bodyPr/>
          <a:lstStyle/>
          <a:p>
            <a:r>
              <a:rPr lang="pl-PL"/>
              <a:t>KISIM, WIMiIP, AGH</a:t>
            </a:r>
          </a:p>
        </p:txBody>
      </p:sp>
      <p:sp>
        <p:nvSpPr>
          <p:cNvPr id="11267" name="Rectangle 2"/>
          <p:cNvSpPr>
            <a:spLocks noGrp="1" noChangeArrowheads="1"/>
          </p:cNvSpPr>
          <p:nvPr>
            <p:ph type="title"/>
          </p:nvPr>
        </p:nvSpPr>
        <p:spPr/>
        <p:txBody>
          <a:bodyPr/>
          <a:lstStyle/>
          <a:p>
            <a:pPr eaLnBrk="1" hangingPunct="1"/>
            <a:r>
              <a:rPr lang="pl-PL"/>
              <a:t>Przykłady</a:t>
            </a:r>
          </a:p>
        </p:txBody>
      </p:sp>
      <p:sp>
        <p:nvSpPr>
          <p:cNvPr id="11268" name="Rectangle 3"/>
          <p:cNvSpPr>
            <a:spLocks noGrp="1" noChangeArrowheads="1"/>
          </p:cNvSpPr>
          <p:nvPr>
            <p:ph type="body" idx="1"/>
          </p:nvPr>
        </p:nvSpPr>
        <p:spPr/>
        <p:txBody>
          <a:bodyPr/>
          <a:lstStyle/>
          <a:p>
            <a:pPr eaLnBrk="1" hangingPunct="1"/>
            <a:r>
              <a:rPr lang="pl-PL" dirty="0"/>
              <a:t>Zbiór dokumentów:</a:t>
            </a:r>
          </a:p>
          <a:p>
            <a:pPr eaLnBrk="1" hangingPunct="1"/>
            <a:endParaRPr lang="pl-PL" dirty="0"/>
          </a:p>
          <a:p>
            <a:pPr eaLnBrk="1" hangingPunct="1"/>
            <a:endParaRPr lang="pl-PL" dirty="0"/>
          </a:p>
          <a:p>
            <a:pPr eaLnBrk="1" hangingPunct="1"/>
            <a:endParaRPr lang="pl-PL" dirty="0"/>
          </a:p>
          <a:p>
            <a:pPr eaLnBrk="1" hangingPunct="1"/>
            <a:r>
              <a:rPr lang="pl-PL" dirty="0"/>
              <a:t>Zbiór sekwencji stron WWW:</a:t>
            </a:r>
          </a:p>
        </p:txBody>
      </p:sp>
      <p:pic>
        <p:nvPicPr>
          <p:cNvPr id="11269" name="Picture 4"/>
          <p:cNvPicPr>
            <a:picLocks noChangeAspect="1" noChangeArrowheads="1"/>
          </p:cNvPicPr>
          <p:nvPr/>
        </p:nvPicPr>
        <p:blipFill>
          <a:blip r:embed="rId2" cstate="print"/>
          <a:srcRect/>
          <a:stretch>
            <a:fillRect/>
          </a:stretch>
        </p:blipFill>
        <p:spPr bwMode="auto">
          <a:xfrm>
            <a:off x="3635375" y="1196975"/>
            <a:ext cx="5329238" cy="2198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270" name="Picture 5"/>
          <p:cNvPicPr>
            <a:picLocks noChangeAspect="1" noChangeArrowheads="1"/>
          </p:cNvPicPr>
          <p:nvPr/>
        </p:nvPicPr>
        <p:blipFill>
          <a:blip r:embed="rId3" cstate="print"/>
          <a:srcRect/>
          <a:stretch>
            <a:fillRect/>
          </a:stretch>
        </p:blipFill>
        <p:spPr bwMode="auto">
          <a:xfrm>
            <a:off x="1187624" y="4437112"/>
            <a:ext cx="5976937" cy="1919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271" name="Rectangle 7"/>
          <p:cNvSpPr>
            <a:spLocks noChangeArrowheads="1"/>
          </p:cNvSpPr>
          <p:nvPr/>
        </p:nvSpPr>
        <p:spPr bwMode="auto">
          <a:xfrm>
            <a:off x="4643438" y="2420938"/>
            <a:ext cx="863600" cy="215900"/>
          </a:xfrm>
          <a:prstGeom prst="rect">
            <a:avLst/>
          </a:prstGeom>
          <a:solidFill>
            <a:srgbClr val="006699">
              <a:alpha val="20000"/>
            </a:srgbClr>
          </a:solidFill>
          <a:ln w="9525">
            <a:noFill/>
            <a:miter lim="800000"/>
            <a:headEnd/>
            <a:tailEnd/>
          </a:ln>
        </p:spPr>
        <p:txBody>
          <a:bodyPr wrap="none" anchor="ctr"/>
          <a:lstStyle/>
          <a:p>
            <a:endParaRPr lang="pl-PL"/>
          </a:p>
        </p:txBody>
      </p:sp>
      <p:sp>
        <p:nvSpPr>
          <p:cNvPr id="11272" name="Rectangle 8"/>
          <p:cNvSpPr>
            <a:spLocks noChangeArrowheads="1"/>
          </p:cNvSpPr>
          <p:nvPr/>
        </p:nvSpPr>
        <p:spPr bwMode="auto">
          <a:xfrm>
            <a:off x="3779838" y="2205038"/>
            <a:ext cx="1008062" cy="215900"/>
          </a:xfrm>
          <a:prstGeom prst="rect">
            <a:avLst/>
          </a:prstGeom>
          <a:solidFill>
            <a:srgbClr val="006699">
              <a:alpha val="20000"/>
            </a:srgbClr>
          </a:solidFill>
          <a:ln w="9525">
            <a:noFill/>
            <a:miter lim="800000"/>
            <a:headEnd/>
            <a:tailEnd/>
          </a:ln>
        </p:spPr>
        <p:txBody>
          <a:bodyPr wrap="none" anchor="ctr"/>
          <a:lstStyle/>
          <a:p>
            <a:endParaRPr lang="pl-PL"/>
          </a:p>
        </p:txBody>
      </p:sp>
      <p:sp>
        <p:nvSpPr>
          <p:cNvPr id="11273" name="Rectangle 9"/>
          <p:cNvSpPr>
            <a:spLocks noChangeArrowheads="1"/>
          </p:cNvSpPr>
          <p:nvPr/>
        </p:nvSpPr>
        <p:spPr bwMode="auto">
          <a:xfrm>
            <a:off x="4716463" y="1557338"/>
            <a:ext cx="2879725" cy="215900"/>
          </a:xfrm>
          <a:prstGeom prst="rect">
            <a:avLst/>
          </a:prstGeom>
          <a:solidFill>
            <a:srgbClr val="006699">
              <a:alpha val="20000"/>
            </a:srgbClr>
          </a:solidFill>
          <a:ln w="9525">
            <a:noFill/>
            <a:miter lim="800000"/>
            <a:headEnd/>
            <a:tailEnd/>
          </a:ln>
        </p:spPr>
        <p:txBody>
          <a:bodyPr wrap="none" anchor="ctr"/>
          <a:lstStyle/>
          <a:p>
            <a:endParaRPr lang="pl-PL"/>
          </a:p>
        </p:txBody>
      </p:sp>
      <p:sp>
        <p:nvSpPr>
          <p:cNvPr id="11274" name="Rectangle 10"/>
          <p:cNvSpPr>
            <a:spLocks noChangeArrowheads="1"/>
          </p:cNvSpPr>
          <p:nvPr/>
        </p:nvSpPr>
        <p:spPr bwMode="auto">
          <a:xfrm>
            <a:off x="4068936" y="4564112"/>
            <a:ext cx="1944688" cy="215900"/>
          </a:xfrm>
          <a:prstGeom prst="rect">
            <a:avLst/>
          </a:prstGeom>
          <a:solidFill>
            <a:srgbClr val="006699">
              <a:alpha val="20000"/>
            </a:srgbClr>
          </a:solidFill>
          <a:ln w="9525">
            <a:noFill/>
            <a:miter lim="800000"/>
            <a:headEnd/>
            <a:tailEnd/>
          </a:ln>
        </p:spPr>
        <p:txBody>
          <a:bodyPr wrap="none" anchor="ctr"/>
          <a:lstStyle/>
          <a:p>
            <a:endParaRPr lang="pl-PL"/>
          </a:p>
        </p:txBody>
      </p:sp>
      <p:sp>
        <p:nvSpPr>
          <p:cNvPr id="11275" name="Rectangle 11"/>
          <p:cNvSpPr>
            <a:spLocks noChangeArrowheads="1"/>
          </p:cNvSpPr>
          <p:nvPr/>
        </p:nvSpPr>
        <p:spPr bwMode="auto">
          <a:xfrm>
            <a:off x="4140374" y="5572175"/>
            <a:ext cx="1944687" cy="215900"/>
          </a:xfrm>
          <a:prstGeom prst="rect">
            <a:avLst/>
          </a:prstGeom>
          <a:solidFill>
            <a:srgbClr val="006699">
              <a:alpha val="20000"/>
            </a:srgbClr>
          </a:solidFill>
          <a:ln w="9525">
            <a:noFill/>
            <a:miter lim="800000"/>
            <a:headEnd/>
            <a:tailEnd/>
          </a:ln>
        </p:spPr>
        <p:txBody>
          <a:bodyPr wrap="none" anchor="ctr"/>
          <a:lstStyle/>
          <a:p>
            <a:endParaRPr lang="pl-P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123906" name="Rectangle 2"/>
          <p:cNvSpPr>
            <a:spLocks noGrp="1" noChangeArrowheads="1"/>
          </p:cNvSpPr>
          <p:nvPr>
            <p:ph type="title"/>
          </p:nvPr>
        </p:nvSpPr>
        <p:spPr/>
        <p:txBody>
          <a:bodyPr/>
          <a:lstStyle/>
          <a:p>
            <a:r>
              <a:rPr lang="pl-PL"/>
              <a:t>Czym jest eksploracja danych?</a:t>
            </a:r>
          </a:p>
        </p:txBody>
      </p:sp>
      <p:sp>
        <p:nvSpPr>
          <p:cNvPr id="123907" name="Rectangle 3"/>
          <p:cNvSpPr>
            <a:spLocks noGrp="1" noChangeArrowheads="1"/>
          </p:cNvSpPr>
          <p:nvPr>
            <p:ph type="body" idx="1"/>
          </p:nvPr>
        </p:nvSpPr>
        <p:spPr/>
        <p:txBody>
          <a:bodyPr/>
          <a:lstStyle/>
          <a:p>
            <a:r>
              <a:rPr lang="pl-PL" sz="2400" i="1">
                <a:solidFill>
                  <a:schemeClr val="bg2"/>
                </a:solidFill>
              </a:rPr>
              <a:t>Eksploracja danych</a:t>
            </a:r>
            <a:r>
              <a:rPr lang="pl-PL" sz="2400"/>
              <a:t>: proces </a:t>
            </a:r>
            <a:r>
              <a:rPr lang="pl-PL" sz="2400" i="1">
                <a:solidFill>
                  <a:schemeClr val="bg2"/>
                </a:solidFill>
              </a:rPr>
              <a:t>automatycznego</a:t>
            </a:r>
            <a:r>
              <a:rPr lang="pl-PL" sz="2400"/>
              <a:t> odkrywania nietrywialnych, dotychczas nieznanych, potencjalnie użytecznych reguł, zależności, wzorców, schematów, podobieństw lub trendów w dużych repozytoriach danych. </a:t>
            </a:r>
          </a:p>
          <a:p>
            <a:r>
              <a:rPr lang="pl-PL" sz="2400"/>
              <a:t>Celem eksploracji danych jest analiza danych i procesów dla </a:t>
            </a:r>
            <a:r>
              <a:rPr lang="pl-PL" sz="2400" i="1">
                <a:solidFill>
                  <a:schemeClr val="bg2"/>
                </a:solidFill>
              </a:rPr>
              <a:t>lepszego ich</a:t>
            </a:r>
            <a:r>
              <a:rPr lang="pl-PL" sz="2400"/>
              <a:t> </a:t>
            </a:r>
            <a:r>
              <a:rPr lang="pl-PL" sz="2400" i="1">
                <a:solidFill>
                  <a:schemeClr val="bg2"/>
                </a:solidFill>
              </a:rPr>
              <a:t>zrozumienia</a:t>
            </a:r>
          </a:p>
          <a:p>
            <a:r>
              <a:rPr lang="pl-PL" sz="2400"/>
              <a:t>Odkrywane w procesie eksploracji danych wzorce mają najczęściej postać </a:t>
            </a:r>
            <a:r>
              <a:rPr lang="pl-PL" sz="2400" i="1">
                <a:solidFill>
                  <a:schemeClr val="bg2"/>
                </a:solidFill>
              </a:rPr>
              <a:t>reguł logicznych</a:t>
            </a:r>
            <a:r>
              <a:rPr lang="pl-PL" sz="2400"/>
              <a:t>, klasyfikatorów (np. </a:t>
            </a:r>
            <a:r>
              <a:rPr lang="pl-PL" sz="2400" i="1">
                <a:solidFill>
                  <a:schemeClr val="bg2"/>
                </a:solidFill>
              </a:rPr>
              <a:t>drzew decyzyjnych</a:t>
            </a:r>
            <a:r>
              <a:rPr lang="pl-PL" sz="2400"/>
              <a:t>), zbiorów skupień, wykresów, itp.</a:t>
            </a:r>
          </a:p>
          <a:p>
            <a:r>
              <a:rPr lang="pl-PL" sz="2400"/>
              <a:t>Eksploracja danych to inaczej </a:t>
            </a:r>
            <a:r>
              <a:rPr lang="pl-PL" sz="2400" i="1">
                <a:solidFill>
                  <a:schemeClr val="bg2"/>
                </a:solidFill>
              </a:rPr>
              <a:t>odkrywanie wiedzy</a:t>
            </a:r>
            <a:r>
              <a:rPr lang="pl-PL" sz="2400"/>
              <a:t> w bazach danych KDD (Knowledge Discovery in Databases).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ymbol zastępczy stopki 3"/>
          <p:cNvSpPr>
            <a:spLocks noGrp="1"/>
          </p:cNvSpPr>
          <p:nvPr>
            <p:ph type="ftr" sz="quarter" idx="10"/>
          </p:nvPr>
        </p:nvSpPr>
        <p:spPr>
          <a:noFill/>
        </p:spPr>
        <p:txBody>
          <a:bodyPr/>
          <a:lstStyle/>
          <a:p>
            <a:r>
              <a:rPr lang="pl-PL"/>
              <a:t>KISIM, WIMiIP, AGH</a:t>
            </a:r>
          </a:p>
        </p:txBody>
      </p:sp>
      <p:sp>
        <p:nvSpPr>
          <p:cNvPr id="12291" name="Rectangle 2"/>
          <p:cNvSpPr>
            <a:spLocks noGrp="1" noChangeArrowheads="1"/>
          </p:cNvSpPr>
          <p:nvPr>
            <p:ph type="title"/>
          </p:nvPr>
        </p:nvSpPr>
        <p:spPr/>
        <p:txBody>
          <a:bodyPr/>
          <a:lstStyle/>
          <a:p>
            <a:pPr eaLnBrk="1" hangingPunct="1"/>
            <a:r>
              <a:rPr lang="pl-PL"/>
              <a:t>Składowe procesu grupowania </a:t>
            </a:r>
          </a:p>
        </p:txBody>
      </p:sp>
      <p:sp>
        <p:nvSpPr>
          <p:cNvPr id="12292" name="Rectangle 3"/>
          <p:cNvSpPr>
            <a:spLocks noGrp="1" noChangeArrowheads="1"/>
          </p:cNvSpPr>
          <p:nvPr>
            <p:ph type="body" idx="1"/>
          </p:nvPr>
        </p:nvSpPr>
        <p:spPr>
          <a:xfrm>
            <a:off x="4787900" y="1268413"/>
            <a:ext cx="4105275" cy="5113337"/>
          </a:xfrm>
        </p:spPr>
        <p:txBody>
          <a:bodyPr/>
          <a:lstStyle/>
          <a:p>
            <a:pPr eaLnBrk="1" hangingPunct="1">
              <a:lnSpc>
                <a:spcPct val="90000"/>
              </a:lnSpc>
            </a:pPr>
            <a:r>
              <a:rPr lang="pl-PL" sz="1800" dirty="0"/>
              <a:t>Proces grupowania jest procesem wieloetapowym i iteracyjnym. Punktem wyjścia jest charakterystyka zbioru grupowanych obiektów. Najczęściej, obiekt jest opisany </a:t>
            </a:r>
            <a:r>
              <a:rPr lang="pl-PL" sz="1800" dirty="0">
                <a:solidFill>
                  <a:srgbClr val="006699"/>
                </a:solidFill>
              </a:rPr>
              <a:t>licznym zbiorem bardzo heterogenicznych atrybutów</a:t>
            </a:r>
            <a:r>
              <a:rPr lang="pl-PL" sz="1800" dirty="0"/>
              <a:t> o różnym stopniu znaczenia. Stąd, pierwszym etapem procesu jest </a:t>
            </a:r>
            <a:r>
              <a:rPr lang="pl-PL" sz="1800" dirty="0">
                <a:solidFill>
                  <a:srgbClr val="006699"/>
                </a:solidFill>
              </a:rPr>
              <a:t>wybór cech (atrybutów),</a:t>
            </a:r>
            <a:r>
              <a:rPr lang="pl-PL" sz="1800" dirty="0"/>
              <a:t> które najlepiej charakteryzują dany typ obiektu. Wybór cech zależy również od celu grupowania. W wyniku selekcji cech otrzymujemy pewną abstrakcyjną </a:t>
            </a:r>
            <a:r>
              <a:rPr lang="pl-PL" sz="1800" dirty="0">
                <a:solidFill>
                  <a:srgbClr val="006699"/>
                </a:solidFill>
              </a:rPr>
              <a:t>reprezentację dokumentów</a:t>
            </a:r>
            <a:r>
              <a:rPr lang="pl-PL" sz="1800" dirty="0"/>
              <a:t>. </a:t>
            </a:r>
          </a:p>
        </p:txBody>
      </p:sp>
      <p:grpSp>
        <p:nvGrpSpPr>
          <p:cNvPr id="2" name="Group 4"/>
          <p:cNvGrpSpPr>
            <a:grpSpLocks/>
          </p:cNvGrpSpPr>
          <p:nvPr/>
        </p:nvGrpSpPr>
        <p:grpSpPr bwMode="auto">
          <a:xfrm>
            <a:off x="250825" y="1196975"/>
            <a:ext cx="4346575" cy="2430463"/>
            <a:chOff x="158" y="754"/>
            <a:chExt cx="2738" cy="1531"/>
          </a:xfrm>
        </p:grpSpPr>
        <p:pic>
          <p:nvPicPr>
            <p:cNvPr id="12295" name="Picture 5"/>
            <p:cNvPicPr>
              <a:picLocks noChangeAspect="1" noChangeArrowheads="1"/>
            </p:cNvPicPr>
            <p:nvPr/>
          </p:nvPicPr>
          <p:blipFill>
            <a:blip r:embed="rId2" cstate="print"/>
            <a:srcRect/>
            <a:stretch>
              <a:fillRect/>
            </a:stretch>
          </p:blipFill>
          <p:spPr bwMode="auto">
            <a:xfrm>
              <a:off x="158" y="754"/>
              <a:ext cx="2738" cy="15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 name="Group 6"/>
            <p:cNvGrpSpPr>
              <a:grpSpLocks/>
            </p:cNvGrpSpPr>
            <p:nvPr/>
          </p:nvGrpSpPr>
          <p:grpSpPr bwMode="auto">
            <a:xfrm>
              <a:off x="521" y="890"/>
              <a:ext cx="862" cy="363"/>
              <a:chOff x="521" y="890"/>
              <a:chExt cx="862" cy="363"/>
            </a:xfrm>
          </p:grpSpPr>
          <p:sp>
            <p:nvSpPr>
              <p:cNvPr id="12303" name="Rectangle 7"/>
              <p:cNvSpPr>
                <a:spLocks noChangeArrowheads="1"/>
              </p:cNvSpPr>
              <p:nvPr/>
            </p:nvSpPr>
            <p:spPr bwMode="auto">
              <a:xfrm>
                <a:off x="521" y="890"/>
                <a:ext cx="862" cy="363"/>
              </a:xfrm>
              <a:prstGeom prst="rect">
                <a:avLst/>
              </a:prstGeom>
              <a:solidFill>
                <a:schemeClr val="bg2"/>
              </a:solidFill>
              <a:ln w="9525">
                <a:solidFill>
                  <a:schemeClr val="tx1"/>
                </a:solidFill>
                <a:miter lim="800000"/>
                <a:headEnd/>
                <a:tailEnd/>
              </a:ln>
            </p:spPr>
            <p:txBody>
              <a:bodyPr wrap="none" anchor="ctr"/>
              <a:lstStyle/>
              <a:p>
                <a:endParaRPr lang="pl-PL"/>
              </a:p>
            </p:txBody>
          </p:sp>
          <p:sp>
            <p:nvSpPr>
              <p:cNvPr id="12304" name="Text Box 8"/>
              <p:cNvSpPr txBox="1">
                <a:spLocks noChangeArrowheads="1"/>
              </p:cNvSpPr>
              <p:nvPr/>
            </p:nvSpPr>
            <p:spPr bwMode="auto">
              <a:xfrm>
                <a:off x="567" y="935"/>
                <a:ext cx="771" cy="173"/>
              </a:xfrm>
              <a:prstGeom prst="rect">
                <a:avLst/>
              </a:prstGeom>
              <a:noFill/>
              <a:ln w="9525">
                <a:noFill/>
                <a:miter lim="800000"/>
                <a:headEnd/>
                <a:tailEnd/>
              </a:ln>
            </p:spPr>
            <p:txBody>
              <a:bodyPr>
                <a:spAutoFit/>
              </a:bodyPr>
              <a:lstStyle/>
              <a:p>
                <a:pPr algn="ctr">
                  <a:spcBef>
                    <a:spcPct val="50000"/>
                  </a:spcBef>
                </a:pPr>
                <a:r>
                  <a:rPr lang="pl-PL" sz="1200">
                    <a:solidFill>
                      <a:schemeClr val="bg1"/>
                    </a:solidFill>
                  </a:rPr>
                  <a:t>Ekstrakcja cech</a:t>
                </a:r>
              </a:p>
            </p:txBody>
          </p:sp>
        </p:grpSp>
        <p:grpSp>
          <p:nvGrpSpPr>
            <p:cNvPr id="4" name="Group 9"/>
            <p:cNvGrpSpPr>
              <a:grpSpLocks/>
            </p:cNvGrpSpPr>
            <p:nvPr/>
          </p:nvGrpSpPr>
          <p:grpSpPr bwMode="auto">
            <a:xfrm>
              <a:off x="2018" y="890"/>
              <a:ext cx="817" cy="363"/>
              <a:chOff x="521" y="890"/>
              <a:chExt cx="862" cy="363"/>
            </a:xfrm>
          </p:grpSpPr>
          <p:sp>
            <p:nvSpPr>
              <p:cNvPr id="12301" name="Rectangle 10"/>
              <p:cNvSpPr>
                <a:spLocks noChangeArrowheads="1"/>
              </p:cNvSpPr>
              <p:nvPr/>
            </p:nvSpPr>
            <p:spPr bwMode="auto">
              <a:xfrm>
                <a:off x="521" y="890"/>
                <a:ext cx="862" cy="363"/>
              </a:xfrm>
              <a:prstGeom prst="rect">
                <a:avLst/>
              </a:prstGeom>
              <a:solidFill>
                <a:schemeClr val="bg2"/>
              </a:solidFill>
              <a:ln w="9525">
                <a:solidFill>
                  <a:schemeClr val="tx1"/>
                </a:solidFill>
                <a:miter lim="800000"/>
                <a:headEnd/>
                <a:tailEnd/>
              </a:ln>
            </p:spPr>
            <p:txBody>
              <a:bodyPr wrap="none" anchor="ctr"/>
              <a:lstStyle/>
              <a:p>
                <a:endParaRPr lang="pl-PL"/>
              </a:p>
            </p:txBody>
          </p:sp>
          <p:sp>
            <p:nvSpPr>
              <p:cNvPr id="12302" name="Text Box 11"/>
              <p:cNvSpPr txBox="1">
                <a:spLocks noChangeArrowheads="1"/>
              </p:cNvSpPr>
              <p:nvPr/>
            </p:nvSpPr>
            <p:spPr bwMode="auto">
              <a:xfrm>
                <a:off x="567" y="935"/>
                <a:ext cx="771" cy="288"/>
              </a:xfrm>
              <a:prstGeom prst="rect">
                <a:avLst/>
              </a:prstGeom>
              <a:noFill/>
              <a:ln w="9525">
                <a:noFill/>
                <a:miter lim="800000"/>
                <a:headEnd/>
                <a:tailEnd/>
              </a:ln>
            </p:spPr>
            <p:txBody>
              <a:bodyPr>
                <a:spAutoFit/>
              </a:bodyPr>
              <a:lstStyle/>
              <a:p>
                <a:pPr algn="ctr">
                  <a:spcBef>
                    <a:spcPct val="50000"/>
                  </a:spcBef>
                </a:pPr>
                <a:r>
                  <a:rPr lang="pl-PL" sz="1200">
                    <a:solidFill>
                      <a:schemeClr val="bg1"/>
                    </a:solidFill>
                  </a:rPr>
                  <a:t>Podobieństwo obiektów</a:t>
                </a:r>
              </a:p>
            </p:txBody>
          </p:sp>
        </p:grpSp>
        <p:grpSp>
          <p:nvGrpSpPr>
            <p:cNvPr id="5" name="Group 12"/>
            <p:cNvGrpSpPr>
              <a:grpSpLocks/>
            </p:cNvGrpSpPr>
            <p:nvPr/>
          </p:nvGrpSpPr>
          <p:grpSpPr bwMode="auto">
            <a:xfrm>
              <a:off x="1973" y="1616"/>
              <a:ext cx="862" cy="363"/>
              <a:chOff x="521" y="890"/>
              <a:chExt cx="862" cy="363"/>
            </a:xfrm>
          </p:grpSpPr>
          <p:sp>
            <p:nvSpPr>
              <p:cNvPr id="12299" name="Rectangle 13"/>
              <p:cNvSpPr>
                <a:spLocks noChangeArrowheads="1"/>
              </p:cNvSpPr>
              <p:nvPr/>
            </p:nvSpPr>
            <p:spPr bwMode="auto">
              <a:xfrm>
                <a:off x="521" y="890"/>
                <a:ext cx="862" cy="363"/>
              </a:xfrm>
              <a:prstGeom prst="rect">
                <a:avLst/>
              </a:prstGeom>
              <a:solidFill>
                <a:schemeClr val="bg2"/>
              </a:solidFill>
              <a:ln w="9525">
                <a:solidFill>
                  <a:schemeClr val="tx1"/>
                </a:solidFill>
                <a:miter lim="800000"/>
                <a:headEnd/>
                <a:tailEnd/>
              </a:ln>
            </p:spPr>
            <p:txBody>
              <a:bodyPr wrap="none" anchor="ctr"/>
              <a:lstStyle/>
              <a:p>
                <a:endParaRPr lang="pl-PL"/>
              </a:p>
            </p:txBody>
          </p:sp>
          <p:sp>
            <p:nvSpPr>
              <p:cNvPr id="12300" name="Text Box 14"/>
              <p:cNvSpPr txBox="1">
                <a:spLocks noChangeArrowheads="1"/>
              </p:cNvSpPr>
              <p:nvPr/>
            </p:nvSpPr>
            <p:spPr bwMode="auto">
              <a:xfrm>
                <a:off x="567" y="935"/>
                <a:ext cx="771" cy="173"/>
              </a:xfrm>
              <a:prstGeom prst="rect">
                <a:avLst/>
              </a:prstGeom>
              <a:noFill/>
              <a:ln w="9525">
                <a:noFill/>
                <a:miter lim="800000"/>
                <a:headEnd/>
                <a:tailEnd/>
              </a:ln>
            </p:spPr>
            <p:txBody>
              <a:bodyPr>
                <a:spAutoFit/>
              </a:bodyPr>
              <a:lstStyle/>
              <a:p>
                <a:pPr algn="ctr">
                  <a:spcBef>
                    <a:spcPct val="50000"/>
                  </a:spcBef>
                </a:pPr>
                <a:r>
                  <a:rPr lang="pl-PL" sz="1200">
                    <a:solidFill>
                      <a:schemeClr val="bg1"/>
                    </a:solidFill>
                  </a:rPr>
                  <a:t>Grupowanie</a:t>
                </a:r>
              </a:p>
            </p:txBody>
          </p:sp>
        </p:grpSp>
      </p:grpSp>
      <p:sp>
        <p:nvSpPr>
          <p:cNvPr id="378895" name="Rectangle 15"/>
          <p:cNvSpPr>
            <a:spLocks noChangeArrowheads="1"/>
          </p:cNvSpPr>
          <p:nvPr/>
        </p:nvSpPr>
        <p:spPr bwMode="auto">
          <a:xfrm>
            <a:off x="179388" y="3644900"/>
            <a:ext cx="4679950" cy="2735263"/>
          </a:xfrm>
          <a:prstGeom prst="rect">
            <a:avLst/>
          </a:prstGeom>
          <a:noFill/>
          <a:ln w="9525">
            <a:noFill/>
            <a:miter lim="800000"/>
            <a:headEnd/>
            <a:tailEnd/>
          </a:ln>
        </p:spPr>
        <p:txBody>
          <a:bodyPr/>
          <a:lstStyle/>
          <a:p>
            <a:pPr marL="266700" indent="-266700">
              <a:lnSpc>
                <a:spcPct val="80000"/>
              </a:lnSpc>
              <a:spcBef>
                <a:spcPct val="50000"/>
              </a:spcBef>
              <a:buSzPct val="70000"/>
              <a:buFont typeface="Georgia" pitchFamily="18" charset="0"/>
              <a:buChar char="—"/>
            </a:pPr>
            <a:r>
              <a:rPr lang="pl-PL"/>
              <a:t>Kolejnym etapem procesu grupowania jest określenie </a:t>
            </a:r>
            <a:r>
              <a:rPr lang="pl-PL">
                <a:solidFill>
                  <a:srgbClr val="006699"/>
                </a:solidFill>
              </a:rPr>
              <a:t>miary podobieństwa</a:t>
            </a:r>
            <a:r>
              <a:rPr lang="pl-PL"/>
              <a:t> pomiędzy grupowanymi obiektami. Miara ta silnie zależy od typu obiektów oraz od wybranej grupy cech opisujących obiekty - cechy mogą być opisane atrybutami kategorycznymi, liczbowymi, zbiorami danych, atrybutami sekwencyjnymi, czy wreszcie, atrybutami o charakterze multimedialnym.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895"/>
                                        </p:tgtEl>
                                        <p:attrNameLst>
                                          <p:attrName>style.visibility</p:attrName>
                                        </p:attrNameLst>
                                      </p:cBhvr>
                                      <p:to>
                                        <p:strVal val="visible"/>
                                      </p:to>
                                    </p:set>
                                    <p:animEffect transition="in" filter="wipe(down)">
                                      <p:cBhvr>
                                        <p:cTn id="7" dur="500"/>
                                        <p:tgtEl>
                                          <p:spTgt spid="378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stopki 3"/>
          <p:cNvSpPr>
            <a:spLocks noGrp="1"/>
          </p:cNvSpPr>
          <p:nvPr>
            <p:ph type="ftr" sz="quarter" idx="10"/>
          </p:nvPr>
        </p:nvSpPr>
        <p:spPr/>
        <p:txBody>
          <a:bodyPr/>
          <a:lstStyle/>
          <a:p>
            <a:r>
              <a:rPr lang="pl-PL"/>
              <a:t>KISIM, WIMiIP, AGH</a:t>
            </a:r>
          </a:p>
        </p:txBody>
      </p:sp>
      <p:sp>
        <p:nvSpPr>
          <p:cNvPr id="168962" name="Rectangle 2"/>
          <p:cNvSpPr>
            <a:spLocks noGrp="1" noChangeArrowheads="1"/>
          </p:cNvSpPr>
          <p:nvPr>
            <p:ph type="title"/>
          </p:nvPr>
        </p:nvSpPr>
        <p:spPr/>
        <p:txBody>
          <a:bodyPr/>
          <a:lstStyle/>
          <a:p>
            <a:r>
              <a:rPr lang="pl-PL"/>
              <a:t>Miary odległości </a:t>
            </a:r>
          </a:p>
        </p:txBody>
      </p:sp>
      <p:sp>
        <p:nvSpPr>
          <p:cNvPr id="168963" name="Rectangle 3"/>
          <p:cNvSpPr>
            <a:spLocks noGrp="1" noChangeArrowheads="1"/>
          </p:cNvSpPr>
          <p:nvPr>
            <p:ph type="body" idx="1"/>
          </p:nvPr>
        </p:nvSpPr>
        <p:spPr>
          <a:xfrm>
            <a:off x="250825" y="4005263"/>
            <a:ext cx="8447088" cy="2376487"/>
          </a:xfrm>
        </p:spPr>
        <p:txBody>
          <a:bodyPr/>
          <a:lstStyle/>
          <a:p>
            <a:pPr>
              <a:lnSpc>
                <a:spcPct val="80000"/>
              </a:lnSpc>
            </a:pPr>
            <a:r>
              <a:rPr lang="pl-PL" sz="1800"/>
              <a:t>Najpopularniejsze miary odległości punktów w przestrzeni euklidesowej to odległość euklidesowa (tzw. norma L2), odległość Manhattan (tzw. norma L1), maksimum z wymiarów (tzw. norma L∞), czy odległość Minkowskiego. </a:t>
            </a:r>
          </a:p>
          <a:p>
            <a:pPr>
              <a:lnSpc>
                <a:spcPct val="80000"/>
              </a:lnSpc>
            </a:pPr>
            <a:r>
              <a:rPr lang="pl-PL" sz="1800"/>
              <a:t>Niestety, w przypadku, gdy obiekty nie poddają się transformacji do przestrzeni euklidesowej, proces grupowania wymaga zdefiniowania innych miar odległości (podobieństwa). </a:t>
            </a:r>
          </a:p>
          <a:p>
            <a:pPr>
              <a:lnSpc>
                <a:spcPct val="80000"/>
              </a:lnSpc>
            </a:pPr>
            <a:r>
              <a:rPr lang="pl-PL" sz="1800"/>
              <a:t>Dotyczy to takich obiektów jak: sekwencje dostępów do stron WWW, sekwencje DNA, sekwencje zbiorów, zbiory atrybutów kategorycznych, dokumenty tekstowe, XML, grafy, itp. </a:t>
            </a:r>
          </a:p>
        </p:txBody>
      </p:sp>
      <p:pic>
        <p:nvPicPr>
          <p:cNvPr id="168964" name="Picture 4"/>
          <p:cNvPicPr>
            <a:picLocks noChangeAspect="1" noChangeArrowheads="1"/>
          </p:cNvPicPr>
          <p:nvPr/>
        </p:nvPicPr>
        <p:blipFill>
          <a:blip r:embed="rId2" cstate="print"/>
          <a:srcRect/>
          <a:stretch>
            <a:fillRect/>
          </a:stretch>
        </p:blipFill>
        <p:spPr bwMode="auto">
          <a:xfrm>
            <a:off x="395288" y="1125538"/>
            <a:ext cx="4187825" cy="23415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8966" name="Picture 6"/>
          <p:cNvPicPr>
            <a:picLocks noChangeAspect="1" noChangeArrowheads="1"/>
          </p:cNvPicPr>
          <p:nvPr/>
        </p:nvPicPr>
        <p:blipFill>
          <a:blip r:embed="rId3" cstate="print"/>
          <a:srcRect/>
          <a:stretch>
            <a:fillRect/>
          </a:stretch>
        </p:blipFill>
        <p:spPr bwMode="auto">
          <a:xfrm>
            <a:off x="4787900" y="1052513"/>
            <a:ext cx="3024188" cy="1520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8967" name="Picture 7"/>
          <p:cNvPicPr>
            <a:picLocks noChangeAspect="1" noChangeArrowheads="1"/>
          </p:cNvPicPr>
          <p:nvPr/>
        </p:nvPicPr>
        <p:blipFill>
          <a:blip r:embed="rId4" cstate="print"/>
          <a:srcRect/>
          <a:stretch>
            <a:fillRect/>
          </a:stretch>
        </p:blipFill>
        <p:spPr bwMode="auto">
          <a:xfrm>
            <a:off x="4787900" y="2492375"/>
            <a:ext cx="3024188" cy="1447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ymbol zastępczy stopki 3"/>
          <p:cNvSpPr>
            <a:spLocks noGrp="1"/>
          </p:cNvSpPr>
          <p:nvPr>
            <p:ph type="ftr" sz="quarter" idx="10"/>
          </p:nvPr>
        </p:nvSpPr>
        <p:spPr>
          <a:noFill/>
        </p:spPr>
        <p:txBody>
          <a:bodyPr/>
          <a:lstStyle/>
          <a:p>
            <a:r>
              <a:rPr lang="pl-PL"/>
              <a:t>KISIM, WIMiIP, AGH</a:t>
            </a:r>
          </a:p>
        </p:txBody>
      </p:sp>
      <p:grpSp>
        <p:nvGrpSpPr>
          <p:cNvPr id="2" name="Group 22"/>
          <p:cNvGrpSpPr>
            <a:grpSpLocks/>
          </p:cNvGrpSpPr>
          <p:nvPr/>
        </p:nvGrpSpPr>
        <p:grpSpPr bwMode="auto">
          <a:xfrm>
            <a:off x="2051050" y="2060575"/>
            <a:ext cx="4745038" cy="3400425"/>
            <a:chOff x="1292" y="1298"/>
            <a:chExt cx="2989" cy="2142"/>
          </a:xfrm>
        </p:grpSpPr>
        <p:pic>
          <p:nvPicPr>
            <p:cNvPr id="59424" name="Picture 4"/>
            <p:cNvPicPr>
              <a:picLocks noChangeAspect="1" noChangeArrowheads="1"/>
            </p:cNvPicPr>
            <p:nvPr/>
          </p:nvPicPr>
          <p:blipFill>
            <a:blip r:embed="rId2" cstate="print"/>
            <a:srcRect/>
            <a:stretch>
              <a:fillRect/>
            </a:stretch>
          </p:blipFill>
          <p:spPr bwMode="auto">
            <a:xfrm>
              <a:off x="1383" y="1298"/>
              <a:ext cx="2898" cy="2142"/>
            </a:xfrm>
            <a:prstGeom prst="rect">
              <a:avLst/>
            </a:prstGeom>
            <a:noFill/>
            <a:ln w="9525">
              <a:noFill/>
              <a:miter lim="800000"/>
              <a:headEnd/>
              <a:tailEnd/>
            </a:ln>
          </p:spPr>
        </p:pic>
        <p:sp>
          <p:nvSpPr>
            <p:cNvPr id="59425" name="Rectangle 20"/>
            <p:cNvSpPr>
              <a:spLocks noChangeArrowheads="1"/>
            </p:cNvSpPr>
            <p:nvPr/>
          </p:nvSpPr>
          <p:spPr bwMode="auto">
            <a:xfrm>
              <a:off x="1292" y="1933"/>
              <a:ext cx="227" cy="273"/>
            </a:xfrm>
            <a:prstGeom prst="rect">
              <a:avLst/>
            </a:prstGeom>
            <a:solidFill>
              <a:schemeClr val="bg1"/>
            </a:solidFill>
            <a:ln w="9525">
              <a:noFill/>
              <a:miter lim="800000"/>
              <a:headEnd/>
              <a:tailEnd/>
            </a:ln>
          </p:spPr>
          <p:txBody>
            <a:bodyPr wrap="none" anchor="ctr"/>
            <a:lstStyle/>
            <a:p>
              <a:endParaRPr lang="pl-PL"/>
            </a:p>
          </p:txBody>
        </p:sp>
      </p:grpSp>
      <p:sp>
        <p:nvSpPr>
          <p:cNvPr id="59396" name="Rectangle 2"/>
          <p:cNvSpPr>
            <a:spLocks noGrp="1" noChangeArrowheads="1"/>
          </p:cNvSpPr>
          <p:nvPr>
            <p:ph type="title"/>
          </p:nvPr>
        </p:nvSpPr>
        <p:spPr/>
        <p:txBody>
          <a:bodyPr/>
          <a:lstStyle/>
          <a:p>
            <a:pPr eaLnBrk="1" hangingPunct="1"/>
            <a:r>
              <a:rPr lang="pl-PL"/>
              <a:t>Odległość klastrów</a:t>
            </a:r>
          </a:p>
        </p:txBody>
      </p:sp>
      <p:sp>
        <p:nvSpPr>
          <p:cNvPr id="434181" name="Oval 5"/>
          <p:cNvSpPr>
            <a:spLocks noChangeArrowheads="1"/>
          </p:cNvSpPr>
          <p:nvPr/>
        </p:nvSpPr>
        <p:spPr bwMode="auto">
          <a:xfrm rot="1413977">
            <a:off x="4784725" y="2290763"/>
            <a:ext cx="1584325" cy="935037"/>
          </a:xfrm>
          <a:prstGeom prst="ellipse">
            <a:avLst/>
          </a:prstGeom>
          <a:solidFill>
            <a:srgbClr val="006699">
              <a:alpha val="20000"/>
            </a:srgbClr>
          </a:solidFill>
          <a:ln w="9525">
            <a:noFill/>
            <a:round/>
            <a:headEnd/>
            <a:tailEnd/>
          </a:ln>
        </p:spPr>
        <p:txBody>
          <a:bodyPr wrap="none" anchor="ctr"/>
          <a:lstStyle/>
          <a:p>
            <a:endParaRPr lang="pl-PL"/>
          </a:p>
        </p:txBody>
      </p:sp>
      <p:sp>
        <p:nvSpPr>
          <p:cNvPr id="434183" name="Oval 7"/>
          <p:cNvSpPr>
            <a:spLocks noChangeArrowheads="1"/>
          </p:cNvSpPr>
          <p:nvPr/>
        </p:nvSpPr>
        <p:spPr bwMode="auto">
          <a:xfrm rot="1076279">
            <a:off x="4106863" y="3481388"/>
            <a:ext cx="2351087" cy="1368425"/>
          </a:xfrm>
          <a:prstGeom prst="ellipse">
            <a:avLst/>
          </a:prstGeom>
          <a:solidFill>
            <a:srgbClr val="99CC00">
              <a:alpha val="20000"/>
            </a:srgbClr>
          </a:solidFill>
          <a:ln w="9525">
            <a:noFill/>
            <a:round/>
            <a:headEnd/>
            <a:tailEnd/>
          </a:ln>
        </p:spPr>
        <p:txBody>
          <a:bodyPr wrap="none" anchor="ctr"/>
          <a:lstStyle/>
          <a:p>
            <a:endParaRPr lang="pl-PL"/>
          </a:p>
        </p:txBody>
      </p:sp>
      <p:sp>
        <p:nvSpPr>
          <p:cNvPr id="434190" name="Line 14"/>
          <p:cNvSpPr>
            <a:spLocks noChangeShapeType="1"/>
          </p:cNvSpPr>
          <p:nvPr/>
        </p:nvSpPr>
        <p:spPr bwMode="auto">
          <a:xfrm flipV="1">
            <a:off x="1835150" y="2420938"/>
            <a:ext cx="3097213" cy="0"/>
          </a:xfrm>
          <a:prstGeom prst="line">
            <a:avLst/>
          </a:prstGeom>
          <a:noFill/>
          <a:ln w="9525">
            <a:solidFill>
              <a:srgbClr val="CC3300"/>
            </a:solidFill>
            <a:round/>
            <a:headEnd/>
            <a:tailEnd/>
          </a:ln>
        </p:spPr>
        <p:txBody>
          <a:bodyPr/>
          <a:lstStyle/>
          <a:p>
            <a:endParaRPr lang="pl-PL"/>
          </a:p>
        </p:txBody>
      </p:sp>
      <p:sp>
        <p:nvSpPr>
          <p:cNvPr id="434192" name="Line 16"/>
          <p:cNvSpPr>
            <a:spLocks noChangeShapeType="1"/>
          </p:cNvSpPr>
          <p:nvPr/>
        </p:nvSpPr>
        <p:spPr bwMode="auto">
          <a:xfrm flipV="1">
            <a:off x="1835150" y="4868863"/>
            <a:ext cx="3600450" cy="0"/>
          </a:xfrm>
          <a:prstGeom prst="line">
            <a:avLst/>
          </a:prstGeom>
          <a:noFill/>
          <a:ln w="9525">
            <a:solidFill>
              <a:srgbClr val="CC3300"/>
            </a:solidFill>
            <a:round/>
            <a:headEnd/>
            <a:tailEnd/>
          </a:ln>
        </p:spPr>
        <p:txBody>
          <a:bodyPr/>
          <a:lstStyle/>
          <a:p>
            <a:endParaRPr lang="pl-PL"/>
          </a:p>
        </p:txBody>
      </p:sp>
      <p:grpSp>
        <p:nvGrpSpPr>
          <p:cNvPr id="3" name="Group 44"/>
          <p:cNvGrpSpPr>
            <a:grpSpLocks/>
          </p:cNvGrpSpPr>
          <p:nvPr/>
        </p:nvGrpSpPr>
        <p:grpSpPr bwMode="auto">
          <a:xfrm>
            <a:off x="2411413" y="3141663"/>
            <a:ext cx="3744912" cy="287337"/>
            <a:chOff x="1519" y="1979"/>
            <a:chExt cx="2359" cy="181"/>
          </a:xfrm>
        </p:grpSpPr>
        <p:sp>
          <p:nvSpPr>
            <p:cNvPr id="59420" name="Line 8"/>
            <p:cNvSpPr>
              <a:spLocks noChangeShapeType="1"/>
            </p:cNvSpPr>
            <p:nvPr/>
          </p:nvSpPr>
          <p:spPr bwMode="auto">
            <a:xfrm flipV="1">
              <a:off x="1610" y="1979"/>
              <a:ext cx="2268" cy="0"/>
            </a:xfrm>
            <a:prstGeom prst="line">
              <a:avLst/>
            </a:prstGeom>
            <a:noFill/>
            <a:ln w="9525">
              <a:solidFill>
                <a:srgbClr val="CC3300"/>
              </a:solidFill>
              <a:round/>
              <a:headEnd/>
              <a:tailEnd/>
            </a:ln>
          </p:spPr>
          <p:txBody>
            <a:bodyPr/>
            <a:lstStyle/>
            <a:p>
              <a:endParaRPr lang="pl-PL"/>
            </a:p>
          </p:txBody>
        </p:sp>
        <p:sp>
          <p:nvSpPr>
            <p:cNvPr id="59421" name="Line 15"/>
            <p:cNvSpPr>
              <a:spLocks noChangeShapeType="1"/>
            </p:cNvSpPr>
            <p:nvPr/>
          </p:nvSpPr>
          <p:spPr bwMode="auto">
            <a:xfrm flipV="1">
              <a:off x="1610" y="2160"/>
              <a:ext cx="1633" cy="0"/>
            </a:xfrm>
            <a:prstGeom prst="line">
              <a:avLst/>
            </a:prstGeom>
            <a:noFill/>
            <a:ln w="9525">
              <a:solidFill>
                <a:srgbClr val="CC3300"/>
              </a:solidFill>
              <a:round/>
              <a:headEnd/>
              <a:tailEnd/>
            </a:ln>
          </p:spPr>
          <p:txBody>
            <a:bodyPr/>
            <a:lstStyle/>
            <a:p>
              <a:endParaRPr lang="pl-PL"/>
            </a:p>
          </p:txBody>
        </p:sp>
        <p:sp>
          <p:nvSpPr>
            <p:cNvPr id="59422" name="Line 18"/>
            <p:cNvSpPr>
              <a:spLocks noChangeShapeType="1"/>
            </p:cNvSpPr>
            <p:nvPr/>
          </p:nvSpPr>
          <p:spPr bwMode="auto">
            <a:xfrm>
              <a:off x="1610" y="1979"/>
              <a:ext cx="0" cy="181"/>
            </a:xfrm>
            <a:prstGeom prst="line">
              <a:avLst/>
            </a:prstGeom>
            <a:noFill/>
            <a:ln w="38100">
              <a:solidFill>
                <a:srgbClr val="CC3300"/>
              </a:solidFill>
              <a:round/>
              <a:headEnd/>
              <a:tailEnd/>
            </a:ln>
          </p:spPr>
          <p:txBody>
            <a:bodyPr/>
            <a:lstStyle/>
            <a:p>
              <a:endParaRPr lang="pl-PL"/>
            </a:p>
          </p:txBody>
        </p:sp>
        <p:sp>
          <p:nvSpPr>
            <p:cNvPr id="59423" name="AutoShape 23"/>
            <p:cNvSpPr>
              <a:spLocks/>
            </p:cNvSpPr>
            <p:nvPr/>
          </p:nvSpPr>
          <p:spPr bwMode="auto">
            <a:xfrm>
              <a:off x="1519" y="1979"/>
              <a:ext cx="46" cy="181"/>
            </a:xfrm>
            <a:prstGeom prst="leftBrace">
              <a:avLst>
                <a:gd name="adj1" fmla="val 32790"/>
                <a:gd name="adj2" fmla="val 50000"/>
              </a:avLst>
            </a:prstGeom>
            <a:noFill/>
            <a:ln w="38100">
              <a:solidFill>
                <a:srgbClr val="CC3300"/>
              </a:solidFill>
              <a:round/>
              <a:headEnd/>
              <a:tailEnd/>
            </a:ln>
          </p:spPr>
          <p:txBody>
            <a:bodyPr wrap="none" anchor="ctr"/>
            <a:lstStyle/>
            <a:p>
              <a:endParaRPr lang="pl-PL"/>
            </a:p>
          </p:txBody>
        </p:sp>
      </p:grpSp>
      <p:sp>
        <p:nvSpPr>
          <p:cNvPr id="434200" name="Text Box 24"/>
          <p:cNvSpPr txBox="1">
            <a:spLocks noChangeArrowheads="1"/>
          </p:cNvSpPr>
          <p:nvPr/>
        </p:nvSpPr>
        <p:spPr bwMode="auto">
          <a:xfrm>
            <a:off x="0" y="2708275"/>
            <a:ext cx="1098550" cy="581025"/>
          </a:xfrm>
          <a:prstGeom prst="rect">
            <a:avLst/>
          </a:prstGeom>
          <a:noFill/>
          <a:ln w="9525">
            <a:noFill/>
            <a:miter lim="800000"/>
            <a:headEnd/>
            <a:tailEnd/>
          </a:ln>
        </p:spPr>
        <p:txBody>
          <a:bodyPr wrap="none">
            <a:spAutoFit/>
          </a:bodyPr>
          <a:lstStyle/>
          <a:p>
            <a:r>
              <a:rPr lang="pl-PL" sz="1600"/>
              <a:t>minimalna </a:t>
            </a:r>
          </a:p>
          <a:p>
            <a:r>
              <a:rPr lang="pl-PL" sz="1600"/>
              <a:t>odległość</a:t>
            </a:r>
          </a:p>
        </p:txBody>
      </p:sp>
      <p:sp>
        <p:nvSpPr>
          <p:cNvPr id="434201" name="Text Box 25"/>
          <p:cNvSpPr txBox="1">
            <a:spLocks noChangeArrowheads="1"/>
          </p:cNvSpPr>
          <p:nvPr/>
        </p:nvSpPr>
        <p:spPr bwMode="auto">
          <a:xfrm>
            <a:off x="1763713" y="3141663"/>
            <a:ext cx="576262" cy="336550"/>
          </a:xfrm>
          <a:prstGeom prst="rect">
            <a:avLst/>
          </a:prstGeom>
          <a:noFill/>
          <a:ln w="9525">
            <a:noFill/>
            <a:miter lim="800000"/>
            <a:headEnd/>
            <a:tailEnd/>
          </a:ln>
        </p:spPr>
        <p:txBody>
          <a:bodyPr>
            <a:spAutoFit/>
          </a:bodyPr>
          <a:lstStyle/>
          <a:p>
            <a:r>
              <a:rPr lang="pl-PL" sz="1600">
                <a:solidFill>
                  <a:srgbClr val="CC3300"/>
                </a:solidFill>
              </a:rPr>
              <a:t>d</a:t>
            </a:r>
            <a:r>
              <a:rPr lang="pl-PL" sz="1600" baseline="-25000">
                <a:solidFill>
                  <a:srgbClr val="CC3300"/>
                </a:solidFill>
              </a:rPr>
              <a:t>min</a:t>
            </a:r>
          </a:p>
        </p:txBody>
      </p:sp>
      <p:sp>
        <p:nvSpPr>
          <p:cNvPr id="434202" name="AutoShape 26"/>
          <p:cNvSpPr>
            <a:spLocks/>
          </p:cNvSpPr>
          <p:nvPr/>
        </p:nvSpPr>
        <p:spPr bwMode="auto">
          <a:xfrm>
            <a:off x="1763713" y="2420938"/>
            <a:ext cx="71437" cy="2447925"/>
          </a:xfrm>
          <a:prstGeom prst="leftBrace">
            <a:avLst>
              <a:gd name="adj1" fmla="val 285558"/>
              <a:gd name="adj2" fmla="val 50000"/>
            </a:avLst>
          </a:prstGeom>
          <a:noFill/>
          <a:ln w="38100">
            <a:solidFill>
              <a:srgbClr val="CC3300"/>
            </a:solidFill>
            <a:round/>
            <a:headEnd/>
            <a:tailEnd/>
          </a:ln>
        </p:spPr>
        <p:txBody>
          <a:bodyPr wrap="none" anchor="ctr"/>
          <a:lstStyle/>
          <a:p>
            <a:endParaRPr lang="pl-PL"/>
          </a:p>
        </p:txBody>
      </p:sp>
      <p:sp>
        <p:nvSpPr>
          <p:cNvPr id="434203" name="Text Box 27"/>
          <p:cNvSpPr txBox="1">
            <a:spLocks noChangeArrowheads="1"/>
          </p:cNvSpPr>
          <p:nvPr/>
        </p:nvSpPr>
        <p:spPr bwMode="auto">
          <a:xfrm>
            <a:off x="1187450" y="3573463"/>
            <a:ext cx="528638" cy="336550"/>
          </a:xfrm>
          <a:prstGeom prst="rect">
            <a:avLst/>
          </a:prstGeom>
          <a:noFill/>
          <a:ln w="9525">
            <a:noFill/>
            <a:miter lim="800000"/>
            <a:headEnd/>
            <a:tailEnd/>
          </a:ln>
        </p:spPr>
        <p:txBody>
          <a:bodyPr wrap="none">
            <a:spAutoFit/>
          </a:bodyPr>
          <a:lstStyle/>
          <a:p>
            <a:r>
              <a:rPr lang="pl-PL" sz="1600">
                <a:solidFill>
                  <a:srgbClr val="CC3300"/>
                </a:solidFill>
              </a:rPr>
              <a:t>d</a:t>
            </a:r>
            <a:r>
              <a:rPr lang="pl-PL" sz="1600" baseline="-25000">
                <a:solidFill>
                  <a:srgbClr val="CC3300"/>
                </a:solidFill>
              </a:rPr>
              <a:t>max</a:t>
            </a:r>
          </a:p>
        </p:txBody>
      </p:sp>
      <p:sp>
        <p:nvSpPr>
          <p:cNvPr id="434205" name="Line 29"/>
          <p:cNvSpPr>
            <a:spLocks noChangeShapeType="1"/>
          </p:cNvSpPr>
          <p:nvPr/>
        </p:nvSpPr>
        <p:spPr bwMode="auto">
          <a:xfrm>
            <a:off x="971550" y="2997200"/>
            <a:ext cx="792163" cy="287338"/>
          </a:xfrm>
          <a:prstGeom prst="line">
            <a:avLst/>
          </a:prstGeom>
          <a:noFill/>
          <a:ln w="9525">
            <a:solidFill>
              <a:schemeClr val="tx1"/>
            </a:solidFill>
            <a:round/>
            <a:headEnd/>
            <a:tailEnd type="triangle" w="med" len="med"/>
          </a:ln>
        </p:spPr>
        <p:txBody>
          <a:bodyPr/>
          <a:lstStyle/>
          <a:p>
            <a:endParaRPr lang="pl-PL"/>
          </a:p>
        </p:txBody>
      </p:sp>
      <p:sp>
        <p:nvSpPr>
          <p:cNvPr id="434206" name="Text Box 30"/>
          <p:cNvSpPr txBox="1">
            <a:spLocks noChangeArrowheads="1"/>
          </p:cNvSpPr>
          <p:nvPr/>
        </p:nvSpPr>
        <p:spPr bwMode="auto">
          <a:xfrm>
            <a:off x="0" y="3500438"/>
            <a:ext cx="1260475" cy="581025"/>
          </a:xfrm>
          <a:prstGeom prst="rect">
            <a:avLst/>
          </a:prstGeom>
          <a:noFill/>
          <a:ln w="9525">
            <a:noFill/>
            <a:miter lim="800000"/>
            <a:headEnd/>
            <a:tailEnd/>
          </a:ln>
        </p:spPr>
        <p:txBody>
          <a:bodyPr wrap="none">
            <a:spAutoFit/>
          </a:bodyPr>
          <a:lstStyle/>
          <a:p>
            <a:r>
              <a:rPr lang="pl-PL" sz="1600"/>
              <a:t>maksymalna </a:t>
            </a:r>
          </a:p>
          <a:p>
            <a:r>
              <a:rPr lang="pl-PL" sz="1600"/>
              <a:t>odległość</a:t>
            </a:r>
          </a:p>
        </p:txBody>
      </p:sp>
      <p:sp>
        <p:nvSpPr>
          <p:cNvPr id="434207" name="Line 31"/>
          <p:cNvSpPr>
            <a:spLocks noChangeShapeType="1"/>
          </p:cNvSpPr>
          <p:nvPr/>
        </p:nvSpPr>
        <p:spPr bwMode="auto">
          <a:xfrm flipV="1">
            <a:off x="5292725" y="2781300"/>
            <a:ext cx="1655763" cy="0"/>
          </a:xfrm>
          <a:prstGeom prst="line">
            <a:avLst/>
          </a:prstGeom>
          <a:noFill/>
          <a:ln w="9525">
            <a:solidFill>
              <a:srgbClr val="006699"/>
            </a:solidFill>
            <a:round/>
            <a:headEnd/>
            <a:tailEnd/>
          </a:ln>
        </p:spPr>
        <p:txBody>
          <a:bodyPr/>
          <a:lstStyle/>
          <a:p>
            <a:endParaRPr lang="pl-PL"/>
          </a:p>
        </p:txBody>
      </p:sp>
      <p:sp>
        <p:nvSpPr>
          <p:cNvPr id="434208" name="Line 32"/>
          <p:cNvSpPr>
            <a:spLocks noChangeShapeType="1"/>
          </p:cNvSpPr>
          <p:nvPr/>
        </p:nvSpPr>
        <p:spPr bwMode="auto">
          <a:xfrm flipV="1">
            <a:off x="5435600" y="4005263"/>
            <a:ext cx="1512888" cy="0"/>
          </a:xfrm>
          <a:prstGeom prst="line">
            <a:avLst/>
          </a:prstGeom>
          <a:noFill/>
          <a:ln w="9525">
            <a:solidFill>
              <a:srgbClr val="006699"/>
            </a:solidFill>
            <a:round/>
            <a:headEnd/>
            <a:tailEnd/>
          </a:ln>
        </p:spPr>
        <p:txBody>
          <a:bodyPr/>
          <a:lstStyle/>
          <a:p>
            <a:endParaRPr lang="pl-PL"/>
          </a:p>
        </p:txBody>
      </p:sp>
      <p:sp>
        <p:nvSpPr>
          <p:cNvPr id="434210" name="AutoShape 34"/>
          <p:cNvSpPr>
            <a:spLocks/>
          </p:cNvSpPr>
          <p:nvPr/>
        </p:nvSpPr>
        <p:spPr bwMode="auto">
          <a:xfrm>
            <a:off x="7019925" y="2781300"/>
            <a:ext cx="144463" cy="1223963"/>
          </a:xfrm>
          <a:prstGeom prst="rightBrace">
            <a:avLst>
              <a:gd name="adj1" fmla="val 70604"/>
              <a:gd name="adj2" fmla="val 50000"/>
            </a:avLst>
          </a:prstGeom>
          <a:noFill/>
          <a:ln w="28575">
            <a:solidFill>
              <a:srgbClr val="006699"/>
            </a:solidFill>
            <a:round/>
            <a:headEnd/>
            <a:tailEnd/>
          </a:ln>
        </p:spPr>
        <p:txBody>
          <a:bodyPr wrap="none" anchor="ctr"/>
          <a:lstStyle/>
          <a:p>
            <a:endParaRPr lang="pl-PL"/>
          </a:p>
        </p:txBody>
      </p:sp>
      <p:sp>
        <p:nvSpPr>
          <p:cNvPr id="434211" name="Text Box 35"/>
          <p:cNvSpPr txBox="1">
            <a:spLocks noChangeArrowheads="1"/>
          </p:cNvSpPr>
          <p:nvPr/>
        </p:nvSpPr>
        <p:spPr bwMode="auto">
          <a:xfrm>
            <a:off x="7235825" y="3213100"/>
            <a:ext cx="611188" cy="336550"/>
          </a:xfrm>
          <a:prstGeom prst="rect">
            <a:avLst/>
          </a:prstGeom>
          <a:noFill/>
          <a:ln w="9525">
            <a:noFill/>
            <a:miter lim="800000"/>
            <a:headEnd/>
            <a:tailEnd/>
          </a:ln>
        </p:spPr>
        <p:txBody>
          <a:bodyPr wrap="none">
            <a:spAutoFit/>
          </a:bodyPr>
          <a:lstStyle/>
          <a:p>
            <a:r>
              <a:rPr lang="pl-PL" sz="1600">
                <a:solidFill>
                  <a:srgbClr val="006699"/>
                </a:solidFill>
              </a:rPr>
              <a:t>d</a:t>
            </a:r>
            <a:r>
              <a:rPr lang="pl-PL" sz="1600" baseline="-25000">
                <a:solidFill>
                  <a:srgbClr val="006699"/>
                </a:solidFill>
              </a:rPr>
              <a:t>mean</a:t>
            </a:r>
          </a:p>
        </p:txBody>
      </p:sp>
      <p:sp>
        <p:nvSpPr>
          <p:cNvPr id="434212" name="Line 36"/>
          <p:cNvSpPr>
            <a:spLocks noChangeShapeType="1"/>
          </p:cNvSpPr>
          <p:nvPr/>
        </p:nvSpPr>
        <p:spPr bwMode="auto">
          <a:xfrm flipV="1">
            <a:off x="5580063" y="2636838"/>
            <a:ext cx="2447925" cy="0"/>
          </a:xfrm>
          <a:prstGeom prst="line">
            <a:avLst/>
          </a:prstGeom>
          <a:noFill/>
          <a:ln w="9525">
            <a:solidFill>
              <a:srgbClr val="006699"/>
            </a:solidFill>
            <a:round/>
            <a:headEnd/>
            <a:tailEnd/>
          </a:ln>
        </p:spPr>
        <p:txBody>
          <a:bodyPr/>
          <a:lstStyle/>
          <a:p>
            <a:endParaRPr lang="pl-PL"/>
          </a:p>
        </p:txBody>
      </p:sp>
      <p:sp>
        <p:nvSpPr>
          <p:cNvPr id="434213" name="Line 37"/>
          <p:cNvSpPr>
            <a:spLocks noChangeShapeType="1"/>
          </p:cNvSpPr>
          <p:nvPr/>
        </p:nvSpPr>
        <p:spPr bwMode="auto">
          <a:xfrm flipV="1">
            <a:off x="5508625" y="4365625"/>
            <a:ext cx="2519363" cy="0"/>
          </a:xfrm>
          <a:prstGeom prst="line">
            <a:avLst/>
          </a:prstGeom>
          <a:noFill/>
          <a:ln w="9525">
            <a:solidFill>
              <a:srgbClr val="006699"/>
            </a:solidFill>
            <a:round/>
            <a:headEnd/>
            <a:tailEnd/>
          </a:ln>
        </p:spPr>
        <p:txBody>
          <a:bodyPr/>
          <a:lstStyle/>
          <a:p>
            <a:endParaRPr lang="pl-PL"/>
          </a:p>
        </p:txBody>
      </p:sp>
      <p:sp>
        <p:nvSpPr>
          <p:cNvPr id="434214" name="AutoShape 38"/>
          <p:cNvSpPr>
            <a:spLocks/>
          </p:cNvSpPr>
          <p:nvPr/>
        </p:nvSpPr>
        <p:spPr bwMode="auto">
          <a:xfrm>
            <a:off x="8101013" y="2636838"/>
            <a:ext cx="144462" cy="1728787"/>
          </a:xfrm>
          <a:prstGeom prst="rightBrace">
            <a:avLst>
              <a:gd name="adj1" fmla="val 99726"/>
              <a:gd name="adj2" fmla="val 50000"/>
            </a:avLst>
          </a:prstGeom>
          <a:noFill/>
          <a:ln w="28575">
            <a:solidFill>
              <a:srgbClr val="006699"/>
            </a:solidFill>
            <a:round/>
            <a:headEnd/>
            <a:tailEnd/>
          </a:ln>
        </p:spPr>
        <p:txBody>
          <a:bodyPr wrap="none" anchor="ctr"/>
          <a:lstStyle/>
          <a:p>
            <a:endParaRPr lang="pl-PL"/>
          </a:p>
        </p:txBody>
      </p:sp>
      <p:sp>
        <p:nvSpPr>
          <p:cNvPr id="434215" name="Text Box 39"/>
          <p:cNvSpPr txBox="1">
            <a:spLocks noChangeArrowheads="1"/>
          </p:cNvSpPr>
          <p:nvPr/>
        </p:nvSpPr>
        <p:spPr bwMode="auto">
          <a:xfrm>
            <a:off x="8316913" y="3357563"/>
            <a:ext cx="490537" cy="336550"/>
          </a:xfrm>
          <a:prstGeom prst="rect">
            <a:avLst/>
          </a:prstGeom>
          <a:noFill/>
          <a:ln w="9525">
            <a:noFill/>
            <a:miter lim="800000"/>
            <a:headEnd/>
            <a:tailEnd/>
          </a:ln>
        </p:spPr>
        <p:txBody>
          <a:bodyPr wrap="none">
            <a:spAutoFit/>
          </a:bodyPr>
          <a:lstStyle/>
          <a:p>
            <a:r>
              <a:rPr lang="pl-PL" sz="1600">
                <a:solidFill>
                  <a:srgbClr val="006699"/>
                </a:solidFill>
              </a:rPr>
              <a:t>d</a:t>
            </a:r>
            <a:r>
              <a:rPr lang="pl-PL" sz="1600" baseline="-25000">
                <a:solidFill>
                  <a:srgbClr val="006699"/>
                </a:solidFill>
              </a:rPr>
              <a:t>ave</a:t>
            </a:r>
          </a:p>
        </p:txBody>
      </p:sp>
      <p:sp>
        <p:nvSpPr>
          <p:cNvPr id="434216" name="Text Box 40"/>
          <p:cNvSpPr txBox="1">
            <a:spLocks noChangeArrowheads="1"/>
          </p:cNvSpPr>
          <p:nvPr/>
        </p:nvSpPr>
        <p:spPr bwMode="auto">
          <a:xfrm>
            <a:off x="7019925" y="1628775"/>
            <a:ext cx="1011238" cy="581025"/>
          </a:xfrm>
          <a:prstGeom prst="rect">
            <a:avLst/>
          </a:prstGeom>
          <a:noFill/>
          <a:ln w="9525">
            <a:noFill/>
            <a:miter lim="800000"/>
            <a:headEnd/>
            <a:tailEnd/>
          </a:ln>
        </p:spPr>
        <p:txBody>
          <a:bodyPr wrap="none">
            <a:spAutoFit/>
          </a:bodyPr>
          <a:lstStyle/>
          <a:p>
            <a:r>
              <a:rPr lang="pl-PL" sz="1600"/>
              <a:t>odległość </a:t>
            </a:r>
          </a:p>
          <a:p>
            <a:r>
              <a:rPr lang="pl-PL" sz="1600"/>
              <a:t>średnich</a:t>
            </a:r>
          </a:p>
        </p:txBody>
      </p:sp>
      <p:sp>
        <p:nvSpPr>
          <p:cNvPr id="434217" name="Line 41"/>
          <p:cNvSpPr>
            <a:spLocks noChangeShapeType="1"/>
          </p:cNvSpPr>
          <p:nvPr/>
        </p:nvSpPr>
        <p:spPr bwMode="auto">
          <a:xfrm>
            <a:off x="7380288" y="2276475"/>
            <a:ext cx="0" cy="936625"/>
          </a:xfrm>
          <a:prstGeom prst="line">
            <a:avLst/>
          </a:prstGeom>
          <a:noFill/>
          <a:ln w="9525">
            <a:solidFill>
              <a:schemeClr val="tx1"/>
            </a:solidFill>
            <a:round/>
            <a:headEnd/>
            <a:tailEnd type="triangle" w="med" len="med"/>
          </a:ln>
        </p:spPr>
        <p:txBody>
          <a:bodyPr/>
          <a:lstStyle/>
          <a:p>
            <a:endParaRPr lang="pl-PL"/>
          </a:p>
        </p:txBody>
      </p:sp>
      <p:sp>
        <p:nvSpPr>
          <p:cNvPr id="434218" name="Text Box 42"/>
          <p:cNvSpPr txBox="1">
            <a:spLocks noChangeArrowheads="1"/>
          </p:cNvSpPr>
          <p:nvPr/>
        </p:nvSpPr>
        <p:spPr bwMode="auto">
          <a:xfrm>
            <a:off x="7956550" y="4724400"/>
            <a:ext cx="1011238" cy="581025"/>
          </a:xfrm>
          <a:prstGeom prst="rect">
            <a:avLst/>
          </a:prstGeom>
          <a:noFill/>
          <a:ln w="9525">
            <a:noFill/>
            <a:miter lim="800000"/>
            <a:headEnd/>
            <a:tailEnd/>
          </a:ln>
        </p:spPr>
        <p:txBody>
          <a:bodyPr wrap="none">
            <a:spAutoFit/>
          </a:bodyPr>
          <a:lstStyle/>
          <a:p>
            <a:r>
              <a:rPr lang="pl-PL" sz="1600"/>
              <a:t>średnia</a:t>
            </a:r>
          </a:p>
          <a:p>
            <a:r>
              <a:rPr lang="pl-PL" sz="1600"/>
              <a:t>odległość </a:t>
            </a:r>
          </a:p>
        </p:txBody>
      </p:sp>
      <p:sp>
        <p:nvSpPr>
          <p:cNvPr id="434219" name="Line 43"/>
          <p:cNvSpPr>
            <a:spLocks noChangeShapeType="1"/>
          </p:cNvSpPr>
          <p:nvPr/>
        </p:nvSpPr>
        <p:spPr bwMode="auto">
          <a:xfrm flipV="1">
            <a:off x="8459788" y="3716338"/>
            <a:ext cx="0" cy="1081087"/>
          </a:xfrm>
          <a:prstGeom prst="line">
            <a:avLst/>
          </a:prstGeom>
          <a:noFill/>
          <a:ln w="9525">
            <a:solidFill>
              <a:schemeClr val="tx1"/>
            </a:solidFill>
            <a:round/>
            <a:headEnd/>
            <a:tailEnd type="triangle" w="med" len="med"/>
          </a:ln>
        </p:spPr>
        <p:txBody>
          <a:bodyPr/>
          <a:lstStyle/>
          <a:p>
            <a:endParaRPr lang="pl-P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34181"/>
                                        </p:tgtEl>
                                        <p:attrNameLst>
                                          <p:attrName>style.visibility</p:attrName>
                                        </p:attrNameLst>
                                      </p:cBhvr>
                                      <p:to>
                                        <p:strVal val="visible"/>
                                      </p:to>
                                    </p:set>
                                    <p:animEffect transition="in" filter="wipe(down)">
                                      <p:cBhvr>
                                        <p:cTn id="7" dur="500"/>
                                        <p:tgtEl>
                                          <p:spTgt spid="43418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34183"/>
                                        </p:tgtEl>
                                        <p:attrNameLst>
                                          <p:attrName>style.visibility</p:attrName>
                                        </p:attrNameLst>
                                      </p:cBhvr>
                                      <p:to>
                                        <p:strVal val="visible"/>
                                      </p:to>
                                    </p:set>
                                    <p:animEffect transition="in" filter="wipe(down)">
                                      <p:cBhvr>
                                        <p:cTn id="10" dur="500"/>
                                        <p:tgtEl>
                                          <p:spTgt spid="43418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34201"/>
                                        </p:tgtEl>
                                        <p:attrNameLst>
                                          <p:attrName>style.visibility</p:attrName>
                                        </p:attrNameLst>
                                      </p:cBhvr>
                                      <p:to>
                                        <p:strVal val="visible"/>
                                      </p:to>
                                    </p:set>
                                    <p:animEffect transition="in" filter="wipe(down)">
                                      <p:cBhvr>
                                        <p:cTn id="18" dur="500"/>
                                        <p:tgtEl>
                                          <p:spTgt spid="43420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34205"/>
                                        </p:tgtEl>
                                        <p:attrNameLst>
                                          <p:attrName>style.visibility</p:attrName>
                                        </p:attrNameLst>
                                      </p:cBhvr>
                                      <p:to>
                                        <p:strVal val="visible"/>
                                      </p:to>
                                    </p:set>
                                    <p:animEffect transition="in" filter="wipe(down)">
                                      <p:cBhvr>
                                        <p:cTn id="21" dur="500"/>
                                        <p:tgtEl>
                                          <p:spTgt spid="43420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34200"/>
                                        </p:tgtEl>
                                        <p:attrNameLst>
                                          <p:attrName>style.visibility</p:attrName>
                                        </p:attrNameLst>
                                      </p:cBhvr>
                                      <p:to>
                                        <p:strVal val="visible"/>
                                      </p:to>
                                    </p:set>
                                    <p:animEffect transition="in" filter="wipe(down)">
                                      <p:cBhvr>
                                        <p:cTn id="24" dur="500"/>
                                        <p:tgtEl>
                                          <p:spTgt spid="43420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34190"/>
                                        </p:tgtEl>
                                        <p:attrNameLst>
                                          <p:attrName>style.visibility</p:attrName>
                                        </p:attrNameLst>
                                      </p:cBhvr>
                                      <p:to>
                                        <p:strVal val="visible"/>
                                      </p:to>
                                    </p:set>
                                    <p:animEffect transition="in" filter="wipe(down)">
                                      <p:cBhvr>
                                        <p:cTn id="29" dur="500"/>
                                        <p:tgtEl>
                                          <p:spTgt spid="43419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34192"/>
                                        </p:tgtEl>
                                        <p:attrNameLst>
                                          <p:attrName>style.visibility</p:attrName>
                                        </p:attrNameLst>
                                      </p:cBhvr>
                                      <p:to>
                                        <p:strVal val="visible"/>
                                      </p:to>
                                    </p:set>
                                    <p:animEffect transition="in" filter="wipe(down)">
                                      <p:cBhvr>
                                        <p:cTn id="32" dur="500"/>
                                        <p:tgtEl>
                                          <p:spTgt spid="43419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34202"/>
                                        </p:tgtEl>
                                        <p:attrNameLst>
                                          <p:attrName>style.visibility</p:attrName>
                                        </p:attrNameLst>
                                      </p:cBhvr>
                                      <p:to>
                                        <p:strVal val="visible"/>
                                      </p:to>
                                    </p:set>
                                    <p:animEffect transition="in" filter="wipe(down)">
                                      <p:cBhvr>
                                        <p:cTn id="35" dur="500"/>
                                        <p:tgtEl>
                                          <p:spTgt spid="43420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34203"/>
                                        </p:tgtEl>
                                        <p:attrNameLst>
                                          <p:attrName>style.visibility</p:attrName>
                                        </p:attrNameLst>
                                      </p:cBhvr>
                                      <p:to>
                                        <p:strVal val="visible"/>
                                      </p:to>
                                    </p:set>
                                    <p:animEffect transition="in" filter="wipe(down)">
                                      <p:cBhvr>
                                        <p:cTn id="38" dur="500"/>
                                        <p:tgtEl>
                                          <p:spTgt spid="43420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34206"/>
                                        </p:tgtEl>
                                        <p:attrNameLst>
                                          <p:attrName>style.visibility</p:attrName>
                                        </p:attrNameLst>
                                      </p:cBhvr>
                                      <p:to>
                                        <p:strVal val="visible"/>
                                      </p:to>
                                    </p:set>
                                    <p:animEffect transition="in" filter="wipe(down)">
                                      <p:cBhvr>
                                        <p:cTn id="41" dur="500"/>
                                        <p:tgtEl>
                                          <p:spTgt spid="43420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34207"/>
                                        </p:tgtEl>
                                        <p:attrNameLst>
                                          <p:attrName>style.visibility</p:attrName>
                                        </p:attrNameLst>
                                      </p:cBhvr>
                                      <p:to>
                                        <p:strVal val="visible"/>
                                      </p:to>
                                    </p:set>
                                    <p:animEffect transition="in" filter="wipe(down)">
                                      <p:cBhvr>
                                        <p:cTn id="46" dur="500"/>
                                        <p:tgtEl>
                                          <p:spTgt spid="43420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34208"/>
                                        </p:tgtEl>
                                        <p:attrNameLst>
                                          <p:attrName>style.visibility</p:attrName>
                                        </p:attrNameLst>
                                      </p:cBhvr>
                                      <p:to>
                                        <p:strVal val="visible"/>
                                      </p:to>
                                    </p:set>
                                    <p:animEffect transition="in" filter="wipe(down)">
                                      <p:cBhvr>
                                        <p:cTn id="49" dur="500"/>
                                        <p:tgtEl>
                                          <p:spTgt spid="43420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34210"/>
                                        </p:tgtEl>
                                        <p:attrNameLst>
                                          <p:attrName>style.visibility</p:attrName>
                                        </p:attrNameLst>
                                      </p:cBhvr>
                                      <p:to>
                                        <p:strVal val="visible"/>
                                      </p:to>
                                    </p:set>
                                    <p:animEffect transition="in" filter="wipe(down)">
                                      <p:cBhvr>
                                        <p:cTn id="52" dur="500"/>
                                        <p:tgtEl>
                                          <p:spTgt spid="434210"/>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34211"/>
                                        </p:tgtEl>
                                        <p:attrNameLst>
                                          <p:attrName>style.visibility</p:attrName>
                                        </p:attrNameLst>
                                      </p:cBhvr>
                                      <p:to>
                                        <p:strVal val="visible"/>
                                      </p:to>
                                    </p:set>
                                    <p:animEffect transition="in" filter="wipe(down)">
                                      <p:cBhvr>
                                        <p:cTn id="55" dur="500"/>
                                        <p:tgtEl>
                                          <p:spTgt spid="43421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34217"/>
                                        </p:tgtEl>
                                        <p:attrNameLst>
                                          <p:attrName>style.visibility</p:attrName>
                                        </p:attrNameLst>
                                      </p:cBhvr>
                                      <p:to>
                                        <p:strVal val="visible"/>
                                      </p:to>
                                    </p:set>
                                    <p:animEffect transition="in" filter="wipe(down)">
                                      <p:cBhvr>
                                        <p:cTn id="58" dur="500"/>
                                        <p:tgtEl>
                                          <p:spTgt spid="434217"/>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34216"/>
                                        </p:tgtEl>
                                        <p:attrNameLst>
                                          <p:attrName>style.visibility</p:attrName>
                                        </p:attrNameLst>
                                      </p:cBhvr>
                                      <p:to>
                                        <p:strVal val="visible"/>
                                      </p:to>
                                    </p:set>
                                    <p:animEffect transition="in" filter="wipe(down)">
                                      <p:cBhvr>
                                        <p:cTn id="61" dur="500"/>
                                        <p:tgtEl>
                                          <p:spTgt spid="4342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434212"/>
                                        </p:tgtEl>
                                        <p:attrNameLst>
                                          <p:attrName>style.visibility</p:attrName>
                                        </p:attrNameLst>
                                      </p:cBhvr>
                                      <p:to>
                                        <p:strVal val="visible"/>
                                      </p:to>
                                    </p:set>
                                    <p:animEffect transition="in" filter="wipe(down)">
                                      <p:cBhvr>
                                        <p:cTn id="66" dur="500"/>
                                        <p:tgtEl>
                                          <p:spTgt spid="434212"/>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34213"/>
                                        </p:tgtEl>
                                        <p:attrNameLst>
                                          <p:attrName>style.visibility</p:attrName>
                                        </p:attrNameLst>
                                      </p:cBhvr>
                                      <p:to>
                                        <p:strVal val="visible"/>
                                      </p:to>
                                    </p:set>
                                    <p:animEffect transition="in" filter="wipe(down)">
                                      <p:cBhvr>
                                        <p:cTn id="69" dur="500"/>
                                        <p:tgtEl>
                                          <p:spTgt spid="43421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34214"/>
                                        </p:tgtEl>
                                        <p:attrNameLst>
                                          <p:attrName>style.visibility</p:attrName>
                                        </p:attrNameLst>
                                      </p:cBhvr>
                                      <p:to>
                                        <p:strVal val="visible"/>
                                      </p:to>
                                    </p:set>
                                    <p:animEffect transition="in" filter="wipe(down)">
                                      <p:cBhvr>
                                        <p:cTn id="72" dur="500"/>
                                        <p:tgtEl>
                                          <p:spTgt spid="43421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34215"/>
                                        </p:tgtEl>
                                        <p:attrNameLst>
                                          <p:attrName>style.visibility</p:attrName>
                                        </p:attrNameLst>
                                      </p:cBhvr>
                                      <p:to>
                                        <p:strVal val="visible"/>
                                      </p:to>
                                    </p:set>
                                    <p:animEffect transition="in" filter="wipe(down)">
                                      <p:cBhvr>
                                        <p:cTn id="75" dur="500"/>
                                        <p:tgtEl>
                                          <p:spTgt spid="43421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34219"/>
                                        </p:tgtEl>
                                        <p:attrNameLst>
                                          <p:attrName>style.visibility</p:attrName>
                                        </p:attrNameLst>
                                      </p:cBhvr>
                                      <p:to>
                                        <p:strVal val="visible"/>
                                      </p:to>
                                    </p:set>
                                    <p:animEffect transition="in" filter="wipe(down)">
                                      <p:cBhvr>
                                        <p:cTn id="78" dur="500"/>
                                        <p:tgtEl>
                                          <p:spTgt spid="43421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434218"/>
                                        </p:tgtEl>
                                        <p:attrNameLst>
                                          <p:attrName>style.visibility</p:attrName>
                                        </p:attrNameLst>
                                      </p:cBhvr>
                                      <p:to>
                                        <p:strVal val="visible"/>
                                      </p:to>
                                    </p:set>
                                    <p:animEffect transition="in" filter="wipe(down)">
                                      <p:cBhvr>
                                        <p:cTn id="81" dur="500"/>
                                        <p:tgtEl>
                                          <p:spTgt spid="434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1" grpId="0" animBg="1"/>
      <p:bldP spid="434183" grpId="0" animBg="1"/>
      <p:bldP spid="434190" grpId="0" animBg="1"/>
      <p:bldP spid="434192" grpId="0" animBg="1"/>
      <p:bldP spid="434200" grpId="0"/>
      <p:bldP spid="434201" grpId="0"/>
      <p:bldP spid="434202" grpId="0" animBg="1"/>
      <p:bldP spid="434203" grpId="0"/>
      <p:bldP spid="434205" grpId="0" animBg="1"/>
      <p:bldP spid="434206" grpId="0"/>
      <p:bldP spid="434207" grpId="0" animBg="1"/>
      <p:bldP spid="434208" grpId="0" animBg="1"/>
      <p:bldP spid="434210" grpId="0" animBg="1"/>
      <p:bldP spid="434211" grpId="0"/>
      <p:bldP spid="434212" grpId="0" animBg="1"/>
      <p:bldP spid="434213" grpId="0" animBg="1"/>
      <p:bldP spid="434214" grpId="0" animBg="1"/>
      <p:bldP spid="434215" grpId="0"/>
      <p:bldP spid="434216" grpId="0"/>
      <p:bldP spid="434217" grpId="0" animBg="1"/>
      <p:bldP spid="434218" grpId="0"/>
      <p:bldP spid="4342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3"/>
          <p:cNvSpPr>
            <a:spLocks noGrp="1"/>
          </p:cNvSpPr>
          <p:nvPr>
            <p:ph type="ftr" sz="quarter" idx="10"/>
          </p:nvPr>
        </p:nvSpPr>
        <p:spPr/>
        <p:txBody>
          <a:bodyPr/>
          <a:lstStyle/>
          <a:p>
            <a:r>
              <a:rPr lang="pl-PL"/>
              <a:t>KISIM, WIMiIP, AGH</a:t>
            </a:r>
          </a:p>
        </p:txBody>
      </p:sp>
      <p:sp>
        <p:nvSpPr>
          <p:cNvPr id="178178" name="Rectangle 2"/>
          <p:cNvSpPr>
            <a:spLocks noGrp="1" noChangeArrowheads="1"/>
          </p:cNvSpPr>
          <p:nvPr>
            <p:ph type="title"/>
          </p:nvPr>
        </p:nvSpPr>
        <p:spPr/>
        <p:txBody>
          <a:bodyPr/>
          <a:lstStyle/>
          <a:p>
            <a:r>
              <a:rPr lang="pl-PL"/>
              <a:t>Klasyfikacja metod</a:t>
            </a:r>
          </a:p>
        </p:txBody>
      </p:sp>
      <p:sp>
        <p:nvSpPr>
          <p:cNvPr id="178179" name="Rectangle 3"/>
          <p:cNvSpPr>
            <a:spLocks noGrp="1" noChangeArrowheads="1"/>
          </p:cNvSpPr>
          <p:nvPr>
            <p:ph type="body" idx="1"/>
          </p:nvPr>
        </p:nvSpPr>
        <p:spPr>
          <a:xfrm>
            <a:off x="468313" y="3860800"/>
            <a:ext cx="8229600" cy="2520950"/>
          </a:xfrm>
        </p:spPr>
        <p:txBody>
          <a:bodyPr/>
          <a:lstStyle/>
          <a:p>
            <a:pPr>
              <a:lnSpc>
                <a:spcPct val="90000"/>
              </a:lnSpc>
            </a:pPr>
            <a:r>
              <a:rPr lang="pl-PL" sz="2000"/>
              <a:t>Pierwsza grupa algorytmów konstruuje klastry sekwencyjnie wykorzystując cechy obiektów, druga konstruuje klastry wykorzystując jednocześnie wszystkie cechy (atrybuty) obiektów. </a:t>
            </a:r>
          </a:p>
          <a:p>
            <a:pPr>
              <a:lnSpc>
                <a:spcPct val="90000"/>
              </a:lnSpc>
            </a:pPr>
            <a:r>
              <a:rPr lang="pl-PL" sz="2000"/>
              <a:t>Metody hierarchiczne generują zagnieżdżoną sekwencję podziałów zbiorów obiektów w procesie grupowania</a:t>
            </a:r>
          </a:p>
          <a:p>
            <a:pPr>
              <a:lnSpc>
                <a:spcPct val="90000"/>
              </a:lnSpc>
            </a:pPr>
            <a:r>
              <a:rPr lang="pl-PL" sz="2000"/>
              <a:t>Metody z iteracyjno-optymalizacyjne generują tylko jeden podział (partycję) zbioru obiektów w dowolnym momencie procesu grupowania</a:t>
            </a:r>
          </a:p>
          <a:p>
            <a:pPr>
              <a:lnSpc>
                <a:spcPct val="90000"/>
              </a:lnSpc>
            </a:pPr>
            <a:endParaRPr lang="pl-PL" sz="2000"/>
          </a:p>
        </p:txBody>
      </p:sp>
      <p:pic>
        <p:nvPicPr>
          <p:cNvPr id="178180" name="Picture 4"/>
          <p:cNvPicPr>
            <a:picLocks noChangeAspect="1" noChangeArrowheads="1"/>
          </p:cNvPicPr>
          <p:nvPr/>
        </p:nvPicPr>
        <p:blipFill>
          <a:blip r:embed="rId2" cstate="print"/>
          <a:srcRect/>
          <a:stretch>
            <a:fillRect/>
          </a:stretch>
        </p:blipFill>
        <p:spPr bwMode="auto">
          <a:xfrm>
            <a:off x="1835150" y="1052513"/>
            <a:ext cx="5327650" cy="2606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ymbol zastępczy stopki 3"/>
          <p:cNvSpPr>
            <a:spLocks noGrp="1"/>
          </p:cNvSpPr>
          <p:nvPr>
            <p:ph type="ftr" sz="quarter" idx="10"/>
          </p:nvPr>
        </p:nvSpPr>
        <p:spPr>
          <a:noFill/>
        </p:spPr>
        <p:txBody>
          <a:bodyPr/>
          <a:lstStyle/>
          <a:p>
            <a:r>
              <a:rPr lang="pl-PL"/>
              <a:t>KISIM, WIMiIP, AGH</a:t>
            </a:r>
          </a:p>
        </p:txBody>
      </p:sp>
      <p:sp>
        <p:nvSpPr>
          <p:cNvPr id="55299" name="Rectangle 2"/>
          <p:cNvSpPr>
            <a:spLocks noGrp="1" noChangeArrowheads="1"/>
          </p:cNvSpPr>
          <p:nvPr>
            <p:ph type="title"/>
          </p:nvPr>
        </p:nvSpPr>
        <p:spPr/>
        <p:txBody>
          <a:bodyPr/>
          <a:lstStyle/>
          <a:p>
            <a:pPr eaLnBrk="1" hangingPunct="1"/>
            <a:r>
              <a:rPr lang="pl-PL"/>
              <a:t>Metody grupowania hierarchicznego </a:t>
            </a:r>
          </a:p>
        </p:txBody>
      </p:sp>
      <p:sp>
        <p:nvSpPr>
          <p:cNvPr id="55300" name="Rectangle 3"/>
          <p:cNvSpPr>
            <a:spLocks noGrp="1" noChangeArrowheads="1"/>
          </p:cNvSpPr>
          <p:nvPr>
            <p:ph type="body" idx="1"/>
          </p:nvPr>
        </p:nvSpPr>
        <p:spPr>
          <a:xfrm>
            <a:off x="2411413" y="1125538"/>
            <a:ext cx="6286500" cy="5327650"/>
          </a:xfrm>
        </p:spPr>
        <p:txBody>
          <a:bodyPr/>
          <a:lstStyle/>
          <a:p>
            <a:pPr eaLnBrk="1" hangingPunct="1">
              <a:lnSpc>
                <a:spcPct val="80000"/>
              </a:lnSpc>
            </a:pPr>
            <a:r>
              <a:rPr lang="pl-PL" sz="2400" dirty="0"/>
              <a:t>Metoda grupowania hierarchicznego polega na sekwencyjnym grupowaniu obiektów - drzewo </a:t>
            </a:r>
            <a:r>
              <a:rPr lang="pl-PL" sz="2400" dirty="0" err="1"/>
              <a:t>klastrów</a:t>
            </a:r>
            <a:r>
              <a:rPr lang="pl-PL" sz="2400" dirty="0"/>
              <a:t> (tzw. </a:t>
            </a:r>
            <a:r>
              <a:rPr lang="pl-PL" sz="2400" i="1" dirty="0">
                <a:solidFill>
                  <a:srgbClr val="006699"/>
                </a:solidFill>
              </a:rPr>
              <a:t>dendrogram</a:t>
            </a:r>
            <a:r>
              <a:rPr lang="pl-PL" sz="2400" dirty="0"/>
              <a:t>)</a:t>
            </a:r>
          </a:p>
          <a:p>
            <a:pPr eaLnBrk="1" hangingPunct="1">
              <a:lnSpc>
                <a:spcPct val="80000"/>
              </a:lnSpc>
            </a:pPr>
            <a:r>
              <a:rPr lang="pl-PL" sz="2400" dirty="0"/>
              <a:t>Początkowo, wszystkie obiekty A, B, ... G należą do </a:t>
            </a:r>
            <a:r>
              <a:rPr lang="pl-PL" sz="2400" dirty="0">
                <a:solidFill>
                  <a:srgbClr val="006699"/>
                </a:solidFill>
              </a:rPr>
              <a:t>osobnych </a:t>
            </a:r>
            <a:r>
              <a:rPr lang="pl-PL" sz="2400" dirty="0" err="1">
                <a:solidFill>
                  <a:srgbClr val="006699"/>
                </a:solidFill>
              </a:rPr>
              <a:t>klastrów</a:t>
            </a:r>
            <a:r>
              <a:rPr lang="pl-PL" sz="2400" dirty="0"/>
              <a:t>. Następnie, w kolejnych krokach, </a:t>
            </a:r>
            <a:r>
              <a:rPr lang="pl-PL" sz="2400" dirty="0" err="1">
                <a:solidFill>
                  <a:srgbClr val="006699"/>
                </a:solidFill>
              </a:rPr>
              <a:t>klastry</a:t>
            </a:r>
            <a:r>
              <a:rPr lang="pl-PL" sz="2400" dirty="0">
                <a:solidFill>
                  <a:srgbClr val="006699"/>
                </a:solidFill>
              </a:rPr>
              <a:t> są łączone</a:t>
            </a:r>
            <a:r>
              <a:rPr lang="pl-PL" sz="2400" dirty="0"/>
              <a:t> w większe </a:t>
            </a:r>
            <a:r>
              <a:rPr lang="pl-PL" sz="2400" dirty="0" err="1"/>
              <a:t>klastry</a:t>
            </a:r>
            <a:r>
              <a:rPr lang="pl-PL" sz="2400" dirty="0"/>
              <a:t> (łączymy B i C, D i E, oraz F i G, następnie, A łączymy z </a:t>
            </a:r>
            <a:r>
              <a:rPr lang="pl-PL" sz="2400" dirty="0" err="1"/>
              <a:t>klastrem</a:t>
            </a:r>
            <a:r>
              <a:rPr lang="pl-PL" sz="2400" dirty="0"/>
              <a:t> zawierającym obiekty B i C, itd.). </a:t>
            </a:r>
          </a:p>
          <a:p>
            <a:pPr eaLnBrk="1" hangingPunct="1">
              <a:lnSpc>
                <a:spcPct val="80000"/>
              </a:lnSpc>
            </a:pPr>
            <a:r>
              <a:rPr lang="pl-PL" sz="2400" dirty="0"/>
              <a:t>Proces łączenia </a:t>
            </a:r>
            <a:r>
              <a:rPr lang="pl-PL" sz="2400" dirty="0" err="1"/>
              <a:t>klastrów</a:t>
            </a:r>
            <a:r>
              <a:rPr lang="pl-PL" sz="2400" dirty="0"/>
              <a:t> jest kontynuowany tak długo, aż liczba uzyskanych </a:t>
            </a:r>
            <a:r>
              <a:rPr lang="pl-PL" sz="2400" dirty="0" err="1"/>
              <a:t>klastrów</a:t>
            </a:r>
            <a:r>
              <a:rPr lang="pl-PL" sz="2400" dirty="0"/>
              <a:t> nie osiągnie </a:t>
            </a:r>
            <a:r>
              <a:rPr lang="pl-PL" sz="2400" dirty="0">
                <a:solidFill>
                  <a:srgbClr val="006699"/>
                </a:solidFill>
              </a:rPr>
              <a:t>zadanej liczby </a:t>
            </a:r>
            <a:r>
              <a:rPr lang="pl-PL" sz="2400" dirty="0" err="1">
                <a:solidFill>
                  <a:srgbClr val="006699"/>
                </a:solidFill>
              </a:rPr>
              <a:t>klastrów</a:t>
            </a:r>
            <a:r>
              <a:rPr lang="pl-PL" sz="2400" dirty="0"/>
              <a:t>. Graficznie, na dendrogramie, warunek stopu (tj. zadana liczba </a:t>
            </a:r>
            <a:r>
              <a:rPr lang="pl-PL" sz="2400" dirty="0" err="1"/>
              <a:t>klastrów</a:t>
            </a:r>
            <a:r>
              <a:rPr lang="pl-PL" sz="2400" dirty="0"/>
              <a:t>) przedstawia linia pozioma przecinająca dendrogram.</a:t>
            </a:r>
          </a:p>
          <a:p>
            <a:pPr eaLnBrk="1" hangingPunct="1">
              <a:lnSpc>
                <a:spcPct val="80000"/>
              </a:lnSpc>
            </a:pPr>
            <a:r>
              <a:rPr lang="pl-PL" sz="2400" dirty="0">
                <a:solidFill>
                  <a:schemeClr val="bg2"/>
                </a:solidFill>
              </a:rPr>
              <a:t>C1</a:t>
            </a:r>
            <a:r>
              <a:rPr lang="pl-PL" sz="2400" dirty="0"/>
              <a:t>={A, B, C}, </a:t>
            </a:r>
            <a:r>
              <a:rPr lang="pl-PL" sz="2400" dirty="0">
                <a:solidFill>
                  <a:schemeClr val="bg2"/>
                </a:solidFill>
              </a:rPr>
              <a:t>C2</a:t>
            </a:r>
            <a:r>
              <a:rPr lang="pl-PL" sz="2400" dirty="0"/>
              <a:t>={D, E} oraz </a:t>
            </a:r>
            <a:r>
              <a:rPr lang="pl-PL" sz="2400" dirty="0">
                <a:solidFill>
                  <a:schemeClr val="bg2"/>
                </a:solidFill>
              </a:rPr>
              <a:t>C3</a:t>
            </a:r>
            <a:r>
              <a:rPr lang="pl-PL" sz="2400" dirty="0"/>
              <a:t>={F, G}.</a:t>
            </a:r>
          </a:p>
        </p:txBody>
      </p:sp>
      <p:pic>
        <p:nvPicPr>
          <p:cNvPr id="55301" name="Picture 4"/>
          <p:cNvPicPr>
            <a:picLocks noChangeAspect="1" noChangeArrowheads="1"/>
          </p:cNvPicPr>
          <p:nvPr/>
        </p:nvPicPr>
        <p:blipFill>
          <a:blip r:embed="rId2" cstate="print"/>
          <a:srcRect/>
          <a:stretch>
            <a:fillRect/>
          </a:stretch>
        </p:blipFill>
        <p:spPr bwMode="auto">
          <a:xfrm>
            <a:off x="179388" y="1196975"/>
            <a:ext cx="1860550" cy="2376488"/>
          </a:xfrm>
          <a:prstGeom prst="rect">
            <a:avLst/>
          </a:prstGeom>
          <a:noFill/>
          <a:ln w="9525">
            <a:noFill/>
            <a:miter lim="800000"/>
            <a:headEnd/>
            <a:tailEnd/>
          </a:ln>
        </p:spPr>
      </p:pic>
      <p:pic>
        <p:nvPicPr>
          <p:cNvPr id="55302" name="Picture 5"/>
          <p:cNvPicPr>
            <a:picLocks noChangeAspect="1" noChangeArrowheads="1"/>
          </p:cNvPicPr>
          <p:nvPr/>
        </p:nvPicPr>
        <p:blipFill>
          <a:blip r:embed="rId3" cstate="print"/>
          <a:srcRect/>
          <a:stretch>
            <a:fillRect/>
          </a:stretch>
        </p:blipFill>
        <p:spPr bwMode="auto">
          <a:xfrm>
            <a:off x="179388" y="3644900"/>
            <a:ext cx="2016125" cy="2592388"/>
          </a:xfrm>
          <a:prstGeom prst="rect">
            <a:avLst/>
          </a:prstGeom>
          <a:noFill/>
          <a:ln w="9525">
            <a:noFill/>
            <a:miter lim="800000"/>
            <a:headEnd/>
            <a:tailEnd/>
          </a:ln>
        </p:spPr>
      </p:pic>
      <p:sp>
        <p:nvSpPr>
          <p:cNvPr id="55303" name="Rectangle 6"/>
          <p:cNvSpPr>
            <a:spLocks noChangeArrowheads="1"/>
          </p:cNvSpPr>
          <p:nvPr/>
        </p:nvSpPr>
        <p:spPr bwMode="auto">
          <a:xfrm>
            <a:off x="1331913" y="1312863"/>
            <a:ext cx="301625" cy="228600"/>
          </a:xfrm>
          <a:prstGeom prst="rect">
            <a:avLst/>
          </a:prstGeom>
          <a:noFill/>
          <a:ln w="9525">
            <a:noFill/>
            <a:miter lim="800000"/>
            <a:headEnd/>
            <a:tailEnd/>
          </a:ln>
        </p:spPr>
        <p:txBody>
          <a:bodyPr wrap="none">
            <a:spAutoFit/>
          </a:bodyPr>
          <a:lstStyle/>
          <a:p>
            <a:r>
              <a:rPr lang="pl-PL" sz="900">
                <a:solidFill>
                  <a:schemeClr val="bg2"/>
                </a:solidFill>
              </a:rPr>
              <a:t>C3</a:t>
            </a:r>
          </a:p>
        </p:txBody>
      </p:sp>
      <p:sp>
        <p:nvSpPr>
          <p:cNvPr id="55304" name="Rectangle 7"/>
          <p:cNvSpPr>
            <a:spLocks noChangeArrowheads="1"/>
          </p:cNvSpPr>
          <p:nvPr/>
        </p:nvSpPr>
        <p:spPr bwMode="auto">
          <a:xfrm>
            <a:off x="1619250" y="2097088"/>
            <a:ext cx="301625" cy="228600"/>
          </a:xfrm>
          <a:prstGeom prst="rect">
            <a:avLst/>
          </a:prstGeom>
          <a:noFill/>
          <a:ln w="9525">
            <a:noFill/>
            <a:miter lim="800000"/>
            <a:headEnd/>
            <a:tailEnd/>
          </a:ln>
        </p:spPr>
        <p:txBody>
          <a:bodyPr wrap="none">
            <a:spAutoFit/>
          </a:bodyPr>
          <a:lstStyle/>
          <a:p>
            <a:r>
              <a:rPr lang="pl-PL" sz="900">
                <a:solidFill>
                  <a:schemeClr val="bg2"/>
                </a:solidFill>
              </a:rPr>
              <a:t>C2</a:t>
            </a:r>
          </a:p>
        </p:txBody>
      </p:sp>
      <p:sp>
        <p:nvSpPr>
          <p:cNvPr id="55305" name="Rectangle 8"/>
          <p:cNvSpPr>
            <a:spLocks noChangeArrowheads="1"/>
          </p:cNvSpPr>
          <p:nvPr/>
        </p:nvSpPr>
        <p:spPr bwMode="auto">
          <a:xfrm>
            <a:off x="250825" y="2024063"/>
            <a:ext cx="301625" cy="228600"/>
          </a:xfrm>
          <a:prstGeom prst="rect">
            <a:avLst/>
          </a:prstGeom>
          <a:noFill/>
          <a:ln w="9525">
            <a:noFill/>
            <a:miter lim="800000"/>
            <a:headEnd/>
            <a:tailEnd/>
          </a:ln>
        </p:spPr>
        <p:txBody>
          <a:bodyPr wrap="none">
            <a:spAutoFit/>
          </a:bodyPr>
          <a:lstStyle/>
          <a:p>
            <a:r>
              <a:rPr lang="pl-PL" sz="900">
                <a:solidFill>
                  <a:schemeClr val="bg2"/>
                </a:solidFill>
              </a:rPr>
              <a:t>C1</a:t>
            </a:r>
          </a:p>
        </p:txBody>
      </p:sp>
      <p:sp>
        <p:nvSpPr>
          <p:cNvPr id="55306" name="Rectangle 9"/>
          <p:cNvSpPr>
            <a:spLocks noChangeArrowheads="1"/>
          </p:cNvSpPr>
          <p:nvPr/>
        </p:nvSpPr>
        <p:spPr bwMode="auto">
          <a:xfrm>
            <a:off x="1763713" y="4076700"/>
            <a:ext cx="301625" cy="228600"/>
          </a:xfrm>
          <a:prstGeom prst="rect">
            <a:avLst/>
          </a:prstGeom>
          <a:noFill/>
          <a:ln w="9525">
            <a:noFill/>
            <a:miter lim="800000"/>
            <a:headEnd/>
            <a:tailEnd/>
          </a:ln>
        </p:spPr>
        <p:txBody>
          <a:bodyPr wrap="none">
            <a:spAutoFit/>
          </a:bodyPr>
          <a:lstStyle/>
          <a:p>
            <a:r>
              <a:rPr lang="pl-PL" sz="900">
                <a:solidFill>
                  <a:schemeClr val="bg2"/>
                </a:solidFill>
              </a:rPr>
              <a:t>C3</a:t>
            </a:r>
          </a:p>
        </p:txBody>
      </p:sp>
      <p:sp>
        <p:nvSpPr>
          <p:cNvPr id="55307" name="Rectangle 10"/>
          <p:cNvSpPr>
            <a:spLocks noChangeArrowheads="1"/>
          </p:cNvSpPr>
          <p:nvPr/>
        </p:nvSpPr>
        <p:spPr bwMode="auto">
          <a:xfrm>
            <a:off x="1042988" y="4076700"/>
            <a:ext cx="301625" cy="228600"/>
          </a:xfrm>
          <a:prstGeom prst="rect">
            <a:avLst/>
          </a:prstGeom>
          <a:noFill/>
          <a:ln w="9525">
            <a:noFill/>
            <a:miter lim="800000"/>
            <a:headEnd/>
            <a:tailEnd/>
          </a:ln>
        </p:spPr>
        <p:txBody>
          <a:bodyPr wrap="none">
            <a:spAutoFit/>
          </a:bodyPr>
          <a:lstStyle/>
          <a:p>
            <a:r>
              <a:rPr lang="pl-PL" sz="900">
                <a:solidFill>
                  <a:schemeClr val="bg2"/>
                </a:solidFill>
              </a:rPr>
              <a:t>C2</a:t>
            </a:r>
          </a:p>
        </p:txBody>
      </p:sp>
      <p:sp>
        <p:nvSpPr>
          <p:cNvPr id="55308" name="Rectangle 11"/>
          <p:cNvSpPr>
            <a:spLocks noChangeArrowheads="1"/>
          </p:cNvSpPr>
          <p:nvPr/>
        </p:nvSpPr>
        <p:spPr bwMode="auto">
          <a:xfrm>
            <a:off x="323850" y="4076700"/>
            <a:ext cx="301625" cy="228600"/>
          </a:xfrm>
          <a:prstGeom prst="rect">
            <a:avLst/>
          </a:prstGeom>
          <a:noFill/>
          <a:ln w="9525">
            <a:noFill/>
            <a:miter lim="800000"/>
            <a:headEnd/>
            <a:tailEnd/>
          </a:ln>
        </p:spPr>
        <p:txBody>
          <a:bodyPr wrap="none">
            <a:spAutoFit/>
          </a:bodyPr>
          <a:lstStyle/>
          <a:p>
            <a:r>
              <a:rPr lang="pl-PL" sz="900">
                <a:solidFill>
                  <a:schemeClr val="bg2"/>
                </a:solidFill>
              </a:rPr>
              <a:t>C1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180226" name="Rectangle 2"/>
          <p:cNvSpPr>
            <a:spLocks noGrp="1" noChangeArrowheads="1"/>
          </p:cNvSpPr>
          <p:nvPr>
            <p:ph type="title"/>
          </p:nvPr>
        </p:nvSpPr>
        <p:spPr/>
        <p:txBody>
          <a:bodyPr/>
          <a:lstStyle/>
          <a:p>
            <a:r>
              <a:rPr lang="pl-PL"/>
              <a:t>Metody grupowania hierarchicznego (2)</a:t>
            </a:r>
          </a:p>
        </p:txBody>
      </p:sp>
      <p:sp>
        <p:nvSpPr>
          <p:cNvPr id="180227" name="Rectangle 3"/>
          <p:cNvSpPr>
            <a:spLocks noGrp="1" noChangeArrowheads="1"/>
          </p:cNvSpPr>
          <p:nvPr>
            <p:ph type="body" idx="1"/>
          </p:nvPr>
        </p:nvSpPr>
        <p:spPr/>
        <p:txBody>
          <a:bodyPr/>
          <a:lstStyle/>
          <a:p>
            <a:r>
              <a:rPr lang="pl-PL" i="1">
                <a:solidFill>
                  <a:schemeClr val="bg2"/>
                </a:solidFill>
              </a:rPr>
              <a:t>Podejście podziałowe (top-down):</a:t>
            </a:r>
            <a:r>
              <a:rPr lang="pl-PL"/>
              <a:t> </a:t>
            </a:r>
          </a:p>
          <a:p>
            <a:r>
              <a:rPr lang="pl-PL"/>
              <a:t>początkowo, wszystkie obiekty przypisujemy do jednego klastra; następnie, w kolejnych iteracjach, klaster jest dzielony na mniejsze klastry, które z kolei dzielone są na kolejne mniejsze klastry</a:t>
            </a:r>
          </a:p>
          <a:p>
            <a:r>
              <a:rPr lang="pl-PL" i="1">
                <a:solidFill>
                  <a:schemeClr val="bg2"/>
                </a:solidFill>
              </a:rPr>
              <a:t>Podejście aglomeracyjne (bottom-up):</a:t>
            </a:r>
            <a:r>
              <a:rPr lang="pl-PL"/>
              <a:t> </a:t>
            </a:r>
          </a:p>
          <a:p>
            <a:r>
              <a:rPr lang="pl-PL"/>
              <a:t>początkowo, każdy obiekt stanowi osobny klaster, następnie, w kolejnych iteracjach, klastry są łączone w większe klastry aż do osiągnięcia zadanej liczby klastrów.</a:t>
            </a:r>
            <a:endParaRPr lang="pl-PL"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182274" name="Rectangle 2"/>
          <p:cNvSpPr>
            <a:spLocks noGrp="1" noChangeArrowheads="1"/>
          </p:cNvSpPr>
          <p:nvPr>
            <p:ph type="title"/>
          </p:nvPr>
        </p:nvSpPr>
        <p:spPr/>
        <p:txBody>
          <a:bodyPr/>
          <a:lstStyle/>
          <a:p>
            <a:r>
              <a:rPr lang="pl-PL" sz="2400"/>
              <a:t>Hierarchiczny aglomeracyjny algorytm grupowania</a:t>
            </a:r>
          </a:p>
        </p:txBody>
      </p:sp>
      <p:sp>
        <p:nvSpPr>
          <p:cNvPr id="182275" name="Rectangle 3"/>
          <p:cNvSpPr>
            <a:spLocks noGrp="1" noChangeArrowheads="1"/>
          </p:cNvSpPr>
          <p:nvPr>
            <p:ph type="body" idx="1"/>
          </p:nvPr>
        </p:nvSpPr>
        <p:spPr/>
        <p:txBody>
          <a:bodyPr/>
          <a:lstStyle/>
          <a:p>
            <a:pPr marL="533400" indent="-533400">
              <a:buFont typeface="Georgia" pitchFamily="18" charset="0"/>
              <a:buAutoNum type="arabicPeriod"/>
            </a:pPr>
            <a:r>
              <a:rPr lang="pl-PL"/>
              <a:t>Umieść każdy obiekt w osobnym klastrze. Skonstruuj macierz przyległości zawierającą odległości pomiędzy każdą parą klastrów</a:t>
            </a:r>
          </a:p>
          <a:p>
            <a:pPr marL="533400" indent="-533400">
              <a:buFont typeface="Georgia" pitchFamily="18" charset="0"/>
              <a:buAutoNum type="arabicPeriod"/>
            </a:pPr>
            <a:r>
              <a:rPr lang="pl-PL"/>
              <a:t>Korzystając z macierzy przyległości znajdź najbliższą parę klastrów. Połącz znalezione klastry tworząc nowy klaster. Uaktualnij macierz przyległości po operacji połączenia</a:t>
            </a:r>
          </a:p>
          <a:p>
            <a:pPr marL="533400" indent="-533400">
              <a:buFont typeface="Georgia" pitchFamily="18" charset="0"/>
              <a:buAutoNum type="arabicPeriod"/>
            </a:pPr>
            <a:r>
              <a:rPr lang="pl-PL"/>
              <a:t>Jeżeli wszystkie obiekty należą do jednego klastra, zakończ procedurę grupowania, w przeciwnym razie przejdź do kroku 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3"/>
          <p:cNvSpPr>
            <a:spLocks noGrp="1"/>
          </p:cNvSpPr>
          <p:nvPr>
            <p:ph type="ftr" sz="quarter" idx="10"/>
          </p:nvPr>
        </p:nvSpPr>
        <p:spPr/>
        <p:txBody>
          <a:bodyPr/>
          <a:lstStyle/>
          <a:p>
            <a:r>
              <a:rPr lang="pl-PL"/>
              <a:t>KISIM, WIMiIP, AGH</a:t>
            </a:r>
          </a:p>
        </p:txBody>
      </p:sp>
      <p:sp>
        <p:nvSpPr>
          <p:cNvPr id="189442" name="Rectangle 2"/>
          <p:cNvSpPr>
            <a:spLocks noGrp="1" noChangeArrowheads="1"/>
          </p:cNvSpPr>
          <p:nvPr>
            <p:ph type="title"/>
          </p:nvPr>
        </p:nvSpPr>
        <p:spPr/>
        <p:txBody>
          <a:bodyPr/>
          <a:lstStyle/>
          <a:p>
            <a:r>
              <a:rPr lang="pl-PL"/>
              <a:t>Metody iteracyjno–optymalizacyjne (1)</a:t>
            </a:r>
          </a:p>
        </p:txBody>
      </p:sp>
      <p:sp>
        <p:nvSpPr>
          <p:cNvPr id="189443" name="Rectangle 3"/>
          <p:cNvSpPr>
            <a:spLocks noGrp="1" noChangeArrowheads="1"/>
          </p:cNvSpPr>
          <p:nvPr>
            <p:ph type="body" idx="1"/>
          </p:nvPr>
        </p:nvSpPr>
        <p:spPr>
          <a:xfrm>
            <a:off x="468313" y="1268413"/>
            <a:ext cx="8229600" cy="3889375"/>
          </a:xfrm>
        </p:spPr>
        <p:txBody>
          <a:bodyPr/>
          <a:lstStyle/>
          <a:p>
            <a:r>
              <a:rPr lang="pl-PL" sz="2400"/>
              <a:t>Dane k - ustalona liczba klastrów, iteracyjno-optymalizacyjne metody grupowania tworzą jeden podział zbioru obiektów (partycję) w miejsce hierarchicznej struktury podziałów</a:t>
            </a:r>
          </a:p>
          <a:p>
            <a:r>
              <a:rPr lang="pl-PL" sz="2400"/>
              <a:t>Tworzony jest podział początkowy (zbiór klastrów k), a następnie, stosując technikę iteracyjnej realokacji obiektów pomiędzy klastrami, podział ten jest modyfikowany w taki sposób, aby uzyskać poprawę podziału zbioru obiektów pomiędzy klastry</a:t>
            </a:r>
          </a:p>
        </p:txBody>
      </p:sp>
      <p:pic>
        <p:nvPicPr>
          <p:cNvPr id="189444" name="Picture 4"/>
          <p:cNvPicPr>
            <a:picLocks noChangeAspect="1" noChangeArrowheads="1"/>
          </p:cNvPicPr>
          <p:nvPr/>
        </p:nvPicPr>
        <p:blipFill>
          <a:blip r:embed="rId2" cstate="print"/>
          <a:srcRect/>
          <a:stretch>
            <a:fillRect/>
          </a:stretch>
        </p:blipFill>
        <p:spPr bwMode="auto">
          <a:xfrm>
            <a:off x="1692275" y="5157788"/>
            <a:ext cx="6088063" cy="949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190466" name="Rectangle 2"/>
          <p:cNvSpPr>
            <a:spLocks noGrp="1" noChangeArrowheads="1"/>
          </p:cNvSpPr>
          <p:nvPr>
            <p:ph type="title"/>
          </p:nvPr>
        </p:nvSpPr>
        <p:spPr/>
        <p:txBody>
          <a:bodyPr/>
          <a:lstStyle/>
          <a:p>
            <a:r>
              <a:rPr lang="pl-PL"/>
              <a:t>Metody iteracyjno–optymalizacyjne (2)</a:t>
            </a:r>
          </a:p>
        </p:txBody>
      </p:sp>
      <p:sp>
        <p:nvSpPr>
          <p:cNvPr id="190467" name="Rectangle 3"/>
          <p:cNvSpPr>
            <a:spLocks noGrp="1" noChangeArrowheads="1"/>
          </p:cNvSpPr>
          <p:nvPr>
            <p:ph type="body" idx="1"/>
          </p:nvPr>
        </p:nvSpPr>
        <p:spPr/>
        <p:txBody>
          <a:bodyPr/>
          <a:lstStyle/>
          <a:p>
            <a:r>
              <a:rPr lang="pl-PL" sz="2400"/>
              <a:t>Metody iteracyjno-optymalizacyjne realokują obiekty pomiędzy klastrami optymalizując funkcję kryterialną zdefiniowaną lokalnie (na podzbiorze obiektów) lub globalnie (na całym zbiorze obiektów)</a:t>
            </a:r>
          </a:p>
          <a:p>
            <a:r>
              <a:rPr lang="pl-PL" sz="2400"/>
              <a:t>Przeszukanie całej przestrzeni wszystkich możliwych podziałów zbioru obiektów pomiędzy k klastrów jest, praktycznie, nie realizowalne</a:t>
            </a:r>
          </a:p>
          <a:p>
            <a:r>
              <a:rPr lang="pl-PL" sz="2400"/>
              <a:t>W praktyce, algorytm grupowanie jest uruchamiany kilkakrotnie, dla różnych podziałów początkowych, a następnie, najlepszy z uzyskanych podziałów jest przyjmowany jako wynik procesu grupowania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ymbol zastępczy stopki 3"/>
          <p:cNvSpPr>
            <a:spLocks noGrp="1"/>
          </p:cNvSpPr>
          <p:nvPr>
            <p:ph type="ftr" sz="quarter" idx="10"/>
          </p:nvPr>
        </p:nvSpPr>
        <p:spPr>
          <a:noFill/>
        </p:spPr>
        <p:txBody>
          <a:bodyPr/>
          <a:lstStyle/>
          <a:p>
            <a:r>
              <a:rPr lang="pl-PL"/>
              <a:t>KISIM, WIMiIP, AGH</a:t>
            </a:r>
          </a:p>
        </p:txBody>
      </p:sp>
      <p:sp>
        <p:nvSpPr>
          <p:cNvPr id="40963" name="Rectangle 2"/>
          <p:cNvSpPr>
            <a:spLocks noGrp="1" noChangeArrowheads="1"/>
          </p:cNvSpPr>
          <p:nvPr>
            <p:ph type="title"/>
          </p:nvPr>
        </p:nvSpPr>
        <p:spPr/>
        <p:txBody>
          <a:bodyPr/>
          <a:lstStyle/>
          <a:p>
            <a:pPr eaLnBrk="1" hangingPunct="1"/>
            <a:r>
              <a:rPr lang="pl-PL"/>
              <a:t>Algorytm K-means</a:t>
            </a:r>
          </a:p>
        </p:txBody>
      </p:sp>
      <p:sp>
        <p:nvSpPr>
          <p:cNvPr id="40964" name="Rectangle 3"/>
          <p:cNvSpPr>
            <a:spLocks noGrp="1" noChangeArrowheads="1"/>
          </p:cNvSpPr>
          <p:nvPr>
            <p:ph type="body" idx="1"/>
          </p:nvPr>
        </p:nvSpPr>
        <p:spPr/>
        <p:txBody>
          <a:bodyPr/>
          <a:lstStyle/>
          <a:p>
            <a:pPr eaLnBrk="1" hangingPunct="1">
              <a:lnSpc>
                <a:spcPct val="90000"/>
              </a:lnSpc>
            </a:pPr>
            <a:r>
              <a:rPr lang="pl-PL"/>
              <a:t>idea algorytmu </a:t>
            </a:r>
            <a:r>
              <a:rPr lang="pl-PL" i="1">
                <a:solidFill>
                  <a:srgbClr val="006699"/>
                </a:solidFill>
              </a:rPr>
              <a:t>K-means (k-średnich)</a:t>
            </a:r>
            <a:r>
              <a:rPr lang="pl-PL"/>
              <a:t> - rozpoczyna się od losowo wybranego grupowania punktów, następnie ponownie przypisuje się punkty tak, aby otrzymać największy wzrost (spadek) w funkcji oceny, po czym przelicza się zaktualizowane skupienia, po raz kolejny przypisuje się punkty i tak dalej aż do momentu, w którym nie ma już żadnych zmian w funkcji oceny lub w składzie skupień. </a:t>
            </a:r>
          </a:p>
          <a:p>
            <a:pPr eaLnBrk="1" hangingPunct="1">
              <a:lnSpc>
                <a:spcPct val="90000"/>
              </a:lnSpc>
            </a:pPr>
            <a:r>
              <a:rPr lang="pl-PL"/>
              <a:t>To zachłanne podejście ma tę zaletę, że jest proste i gwarantuje otrzymanie co najmniej lokalnego maksimum (minimum) funkcji oceny. </a:t>
            </a:r>
          </a:p>
          <a:p>
            <a:pPr eaLnBrk="1" hangingPunct="1">
              <a:lnSpc>
                <a:spcPct val="90000"/>
              </a:lnSpc>
            </a:pPr>
            <a:r>
              <a:rPr lang="pl-PL"/>
              <a:t>Osiągnięcie „optimum" globalnego podziału obiektów wymaga przeanalizowania wszystkich możliwych podziałów zbioru n obiektów pomiędzy k klastrów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124930" name="Rectangle 2"/>
          <p:cNvSpPr>
            <a:spLocks noGrp="1" noChangeArrowheads="1"/>
          </p:cNvSpPr>
          <p:nvPr>
            <p:ph type="title"/>
          </p:nvPr>
        </p:nvSpPr>
        <p:spPr/>
        <p:txBody>
          <a:bodyPr/>
          <a:lstStyle/>
          <a:p>
            <a:r>
              <a:rPr lang="pl-PL"/>
              <a:t>Typy zapytań do repozytoriów danych</a:t>
            </a:r>
          </a:p>
        </p:txBody>
      </p:sp>
      <p:sp>
        <p:nvSpPr>
          <p:cNvPr id="124931" name="Rectangle 3"/>
          <p:cNvSpPr>
            <a:spLocks noGrp="1" noChangeArrowheads="1"/>
          </p:cNvSpPr>
          <p:nvPr>
            <p:ph type="body" idx="1"/>
          </p:nvPr>
        </p:nvSpPr>
        <p:spPr>
          <a:xfrm>
            <a:off x="468313" y="4365625"/>
            <a:ext cx="8229600" cy="2016125"/>
          </a:xfrm>
        </p:spPr>
        <p:txBody>
          <a:bodyPr/>
          <a:lstStyle/>
          <a:p>
            <a:pPr>
              <a:lnSpc>
                <a:spcPct val="90000"/>
              </a:lnSpc>
            </a:pPr>
            <a:r>
              <a:rPr lang="pl-PL"/>
              <a:t>Niestety, analiza porównawcza zagregowanych danych, która jest podstawa modelu OLAP, operuje na zbyt szczegółowym poziomie abstrakcji i nie pozwala na formułowanie bardziej ogólnych zapytań.</a:t>
            </a:r>
          </a:p>
        </p:txBody>
      </p:sp>
      <p:pic>
        <p:nvPicPr>
          <p:cNvPr id="124932" name="Picture 4"/>
          <p:cNvPicPr>
            <a:picLocks noChangeAspect="1" noChangeArrowheads="1"/>
          </p:cNvPicPr>
          <p:nvPr/>
        </p:nvPicPr>
        <p:blipFill>
          <a:blip r:embed="rId2" cstate="print"/>
          <a:srcRect/>
          <a:stretch>
            <a:fillRect/>
          </a:stretch>
        </p:blipFill>
        <p:spPr bwMode="auto">
          <a:xfrm>
            <a:off x="827584" y="1556792"/>
            <a:ext cx="4753223" cy="232435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24933" name="Rectangle 5"/>
          <p:cNvSpPr>
            <a:spLocks noChangeArrowheads="1"/>
          </p:cNvSpPr>
          <p:nvPr/>
        </p:nvSpPr>
        <p:spPr bwMode="auto">
          <a:xfrm>
            <a:off x="6012160" y="1628800"/>
            <a:ext cx="2757637" cy="20890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a:lnSpc>
                <a:spcPct val="80000"/>
              </a:lnSpc>
              <a:spcBef>
                <a:spcPct val="50000"/>
              </a:spcBef>
              <a:buSzPct val="70000"/>
              <a:buFont typeface="Georgia" pitchFamily="18" charset="0"/>
              <a:buNone/>
            </a:pPr>
            <a:r>
              <a:rPr lang="pl-PL" sz="2000" dirty="0">
                <a:solidFill>
                  <a:schemeClr val="tx1"/>
                </a:solidFill>
                <a:latin typeface="Calibri" pitchFamily="34" charset="0"/>
              </a:rPr>
              <a:t>OLAP można interpretować jako rozszerzenie standardu SQL o możliwość efektywnego przetwarzania złożonych zapytań zawierających agregaty.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ymbol zastępczy stopki 3"/>
          <p:cNvSpPr>
            <a:spLocks noGrp="1"/>
          </p:cNvSpPr>
          <p:nvPr>
            <p:ph type="ftr" sz="quarter" idx="10"/>
          </p:nvPr>
        </p:nvSpPr>
        <p:spPr>
          <a:noFill/>
        </p:spPr>
        <p:txBody>
          <a:bodyPr/>
          <a:lstStyle/>
          <a:p>
            <a:r>
              <a:rPr lang="pl-PL"/>
              <a:t>KISIM, WIMiIP, AGH</a:t>
            </a:r>
          </a:p>
        </p:txBody>
      </p:sp>
      <p:sp>
        <p:nvSpPr>
          <p:cNvPr id="43011" name="Rectangle 2"/>
          <p:cNvSpPr>
            <a:spLocks noGrp="1" noChangeArrowheads="1"/>
          </p:cNvSpPr>
          <p:nvPr>
            <p:ph type="title"/>
          </p:nvPr>
        </p:nvSpPr>
        <p:spPr/>
        <p:txBody>
          <a:bodyPr/>
          <a:lstStyle/>
          <a:p>
            <a:pPr eaLnBrk="1" hangingPunct="1"/>
            <a:r>
              <a:rPr lang="pl-PL"/>
              <a:t>krok 1</a:t>
            </a:r>
          </a:p>
        </p:txBody>
      </p:sp>
      <p:sp>
        <p:nvSpPr>
          <p:cNvPr id="43012" name="Rectangle 3"/>
          <p:cNvSpPr>
            <a:spLocks noGrp="1" noChangeArrowheads="1"/>
          </p:cNvSpPr>
          <p:nvPr>
            <p:ph type="body" idx="1"/>
          </p:nvPr>
        </p:nvSpPr>
        <p:spPr>
          <a:xfrm>
            <a:off x="468313" y="1268413"/>
            <a:ext cx="6264275" cy="1008062"/>
          </a:xfrm>
        </p:spPr>
        <p:txBody>
          <a:bodyPr/>
          <a:lstStyle/>
          <a:p>
            <a:pPr eaLnBrk="1" hangingPunct="1">
              <a:buFont typeface="Georgia" pitchFamily="18" charset="0"/>
              <a:buNone/>
            </a:pPr>
            <a:r>
              <a:rPr lang="pl-PL"/>
              <a:t>Założenie: k = 3</a:t>
            </a:r>
          </a:p>
          <a:p>
            <a:pPr eaLnBrk="1" hangingPunct="1">
              <a:buFont typeface="Georgia" pitchFamily="18" charset="0"/>
              <a:buNone/>
            </a:pPr>
            <a:r>
              <a:rPr lang="pl-PL"/>
              <a:t>wybierz 3 początkowe środki klastrów (losowo)</a:t>
            </a:r>
          </a:p>
        </p:txBody>
      </p:sp>
      <p:pic>
        <p:nvPicPr>
          <p:cNvPr id="43013" name="Picture 4"/>
          <p:cNvPicPr>
            <a:picLocks noChangeAspect="1" noChangeArrowheads="1"/>
          </p:cNvPicPr>
          <p:nvPr/>
        </p:nvPicPr>
        <p:blipFill>
          <a:blip r:embed="rId2" cstate="print"/>
          <a:srcRect/>
          <a:stretch>
            <a:fillRect/>
          </a:stretch>
        </p:blipFill>
        <p:spPr bwMode="auto">
          <a:xfrm>
            <a:off x="1979613" y="2708275"/>
            <a:ext cx="4648200" cy="3495675"/>
          </a:xfrm>
          <a:prstGeom prst="rect">
            <a:avLst/>
          </a:prstGeom>
          <a:noFill/>
          <a:ln w="9525">
            <a:noFill/>
            <a:miter lim="800000"/>
            <a:headEnd/>
            <a:tailEnd/>
          </a:ln>
        </p:spPr>
      </p:pic>
      <p:sp>
        <p:nvSpPr>
          <p:cNvPr id="43014" name="Oval 5"/>
          <p:cNvSpPr>
            <a:spLocks noChangeArrowheads="1"/>
          </p:cNvSpPr>
          <p:nvPr/>
        </p:nvSpPr>
        <p:spPr bwMode="auto">
          <a:xfrm>
            <a:off x="3779838" y="3357563"/>
            <a:ext cx="287337" cy="287337"/>
          </a:xfrm>
          <a:prstGeom prst="ellipse">
            <a:avLst/>
          </a:prstGeom>
          <a:solidFill>
            <a:srgbClr val="006699">
              <a:alpha val="20000"/>
            </a:srgbClr>
          </a:solidFill>
          <a:ln w="9525">
            <a:noFill/>
            <a:round/>
            <a:headEnd/>
            <a:tailEnd/>
          </a:ln>
        </p:spPr>
        <p:txBody>
          <a:bodyPr wrap="none" anchor="ctr"/>
          <a:lstStyle/>
          <a:p>
            <a:endParaRPr lang="pl-PL"/>
          </a:p>
        </p:txBody>
      </p:sp>
      <p:sp>
        <p:nvSpPr>
          <p:cNvPr id="43015" name="Oval 6"/>
          <p:cNvSpPr>
            <a:spLocks noChangeArrowheads="1"/>
          </p:cNvSpPr>
          <p:nvPr/>
        </p:nvSpPr>
        <p:spPr bwMode="auto">
          <a:xfrm>
            <a:off x="3276600" y="4149725"/>
            <a:ext cx="287338" cy="287338"/>
          </a:xfrm>
          <a:prstGeom prst="ellipse">
            <a:avLst/>
          </a:prstGeom>
          <a:solidFill>
            <a:srgbClr val="006699">
              <a:alpha val="20000"/>
            </a:srgbClr>
          </a:solidFill>
          <a:ln w="9525">
            <a:noFill/>
            <a:round/>
            <a:headEnd/>
            <a:tailEnd/>
          </a:ln>
        </p:spPr>
        <p:txBody>
          <a:bodyPr wrap="none" anchor="ctr"/>
          <a:lstStyle/>
          <a:p>
            <a:endParaRPr lang="pl-PL"/>
          </a:p>
        </p:txBody>
      </p:sp>
      <p:sp>
        <p:nvSpPr>
          <p:cNvPr id="43016" name="Oval 7"/>
          <p:cNvSpPr>
            <a:spLocks noChangeArrowheads="1"/>
          </p:cNvSpPr>
          <p:nvPr/>
        </p:nvSpPr>
        <p:spPr bwMode="auto">
          <a:xfrm>
            <a:off x="4716463" y="5229225"/>
            <a:ext cx="287337" cy="287338"/>
          </a:xfrm>
          <a:prstGeom prst="ellipse">
            <a:avLst/>
          </a:prstGeom>
          <a:solidFill>
            <a:srgbClr val="006699">
              <a:alpha val="20000"/>
            </a:srgbClr>
          </a:solidFill>
          <a:ln w="9525">
            <a:noFill/>
            <a:round/>
            <a:headEnd/>
            <a:tailEnd/>
          </a:ln>
        </p:spPr>
        <p:txBody>
          <a:bodyPr wrap="none" anchor="ctr"/>
          <a:lstStyle/>
          <a:p>
            <a:endParaRPr lang="pl-PL"/>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ymbol zastępczy stopki 3"/>
          <p:cNvSpPr>
            <a:spLocks noGrp="1"/>
          </p:cNvSpPr>
          <p:nvPr>
            <p:ph type="ftr" sz="quarter" idx="10"/>
          </p:nvPr>
        </p:nvSpPr>
        <p:spPr>
          <a:noFill/>
        </p:spPr>
        <p:txBody>
          <a:bodyPr/>
          <a:lstStyle/>
          <a:p>
            <a:r>
              <a:rPr lang="pl-PL"/>
              <a:t>KISIM, WIMiIP, AGH</a:t>
            </a:r>
          </a:p>
        </p:txBody>
      </p:sp>
      <p:sp>
        <p:nvSpPr>
          <p:cNvPr id="44035" name="Rectangle 2"/>
          <p:cNvSpPr>
            <a:spLocks noGrp="1" noChangeArrowheads="1"/>
          </p:cNvSpPr>
          <p:nvPr>
            <p:ph type="title"/>
          </p:nvPr>
        </p:nvSpPr>
        <p:spPr/>
        <p:txBody>
          <a:bodyPr/>
          <a:lstStyle/>
          <a:p>
            <a:pPr eaLnBrk="1" hangingPunct="1"/>
            <a:r>
              <a:rPr lang="pl-PL"/>
              <a:t>krok 2</a:t>
            </a:r>
          </a:p>
        </p:txBody>
      </p:sp>
      <p:sp>
        <p:nvSpPr>
          <p:cNvPr id="44036" name="Rectangle 3"/>
          <p:cNvSpPr>
            <a:spLocks noGrp="1" noChangeArrowheads="1"/>
          </p:cNvSpPr>
          <p:nvPr>
            <p:ph type="body" idx="1"/>
          </p:nvPr>
        </p:nvSpPr>
        <p:spPr/>
        <p:txBody>
          <a:bodyPr/>
          <a:lstStyle/>
          <a:p>
            <a:pPr eaLnBrk="1" hangingPunct="1"/>
            <a:r>
              <a:rPr lang="pl-PL"/>
              <a:t>Przydziel każdy obiekt do klastra w oparciu o najmniejszą odległość obiektu od środka klastra</a:t>
            </a:r>
          </a:p>
        </p:txBody>
      </p:sp>
      <p:pic>
        <p:nvPicPr>
          <p:cNvPr id="44037" name="Picture 5"/>
          <p:cNvPicPr>
            <a:picLocks noChangeAspect="1" noChangeArrowheads="1"/>
          </p:cNvPicPr>
          <p:nvPr/>
        </p:nvPicPr>
        <p:blipFill>
          <a:blip r:embed="rId2" cstate="print"/>
          <a:srcRect/>
          <a:stretch>
            <a:fillRect/>
          </a:stretch>
        </p:blipFill>
        <p:spPr bwMode="auto">
          <a:xfrm>
            <a:off x="1979613" y="2565400"/>
            <a:ext cx="4657725" cy="3476625"/>
          </a:xfrm>
          <a:prstGeom prst="rect">
            <a:avLst/>
          </a:prstGeom>
          <a:noFill/>
          <a:ln w="9525">
            <a:noFill/>
            <a:miter lim="800000"/>
            <a:headEnd/>
            <a:tailEnd/>
          </a:ln>
        </p:spPr>
      </p:pic>
      <p:sp>
        <p:nvSpPr>
          <p:cNvPr id="44038" name="Oval 6"/>
          <p:cNvSpPr>
            <a:spLocks noChangeArrowheads="1"/>
          </p:cNvSpPr>
          <p:nvPr/>
        </p:nvSpPr>
        <p:spPr bwMode="auto">
          <a:xfrm>
            <a:off x="2771775" y="2781300"/>
            <a:ext cx="3671888" cy="1368425"/>
          </a:xfrm>
          <a:prstGeom prst="ellipse">
            <a:avLst/>
          </a:prstGeom>
          <a:solidFill>
            <a:srgbClr val="006699">
              <a:alpha val="20000"/>
            </a:srgbClr>
          </a:solidFill>
          <a:ln w="9525">
            <a:noFill/>
            <a:round/>
            <a:headEnd/>
            <a:tailEnd/>
          </a:ln>
        </p:spPr>
        <p:txBody>
          <a:bodyPr wrap="none" anchor="ctr"/>
          <a:lstStyle/>
          <a:p>
            <a:endParaRPr lang="pl-PL"/>
          </a:p>
        </p:txBody>
      </p:sp>
      <p:sp>
        <p:nvSpPr>
          <p:cNvPr id="44039" name="Oval 7"/>
          <p:cNvSpPr>
            <a:spLocks noChangeArrowheads="1"/>
          </p:cNvSpPr>
          <p:nvPr/>
        </p:nvSpPr>
        <p:spPr bwMode="auto">
          <a:xfrm>
            <a:off x="2411413" y="4005263"/>
            <a:ext cx="1873250" cy="1511300"/>
          </a:xfrm>
          <a:prstGeom prst="ellipse">
            <a:avLst/>
          </a:prstGeom>
          <a:solidFill>
            <a:srgbClr val="339966">
              <a:alpha val="20000"/>
            </a:srgbClr>
          </a:solidFill>
          <a:ln w="9525">
            <a:noFill/>
            <a:round/>
            <a:headEnd/>
            <a:tailEnd/>
          </a:ln>
        </p:spPr>
        <p:txBody>
          <a:bodyPr wrap="none" anchor="ctr"/>
          <a:lstStyle/>
          <a:p>
            <a:endParaRPr lang="pl-PL"/>
          </a:p>
        </p:txBody>
      </p:sp>
      <p:sp>
        <p:nvSpPr>
          <p:cNvPr id="44040" name="Oval 8"/>
          <p:cNvSpPr>
            <a:spLocks noChangeArrowheads="1"/>
          </p:cNvSpPr>
          <p:nvPr/>
        </p:nvSpPr>
        <p:spPr bwMode="auto">
          <a:xfrm>
            <a:off x="4284663" y="4149725"/>
            <a:ext cx="2016125" cy="1727200"/>
          </a:xfrm>
          <a:prstGeom prst="ellipse">
            <a:avLst/>
          </a:prstGeom>
          <a:solidFill>
            <a:srgbClr val="99CC00">
              <a:alpha val="20000"/>
            </a:srgbClr>
          </a:solidFill>
          <a:ln w="9525">
            <a:noFill/>
            <a:round/>
            <a:headEnd/>
            <a:tailEnd/>
          </a:ln>
        </p:spPr>
        <p:txBody>
          <a:bodyPr wrap="none" anchor="ctr"/>
          <a:lstStyle/>
          <a:p>
            <a:endParaRPr lang="pl-PL"/>
          </a:p>
        </p:txBody>
      </p:sp>
      <p:sp>
        <p:nvSpPr>
          <p:cNvPr id="44041" name="Line 9"/>
          <p:cNvSpPr>
            <a:spLocks noChangeShapeType="1"/>
          </p:cNvSpPr>
          <p:nvPr/>
        </p:nvSpPr>
        <p:spPr bwMode="auto">
          <a:xfrm>
            <a:off x="2987675" y="3284538"/>
            <a:ext cx="936625" cy="144462"/>
          </a:xfrm>
          <a:prstGeom prst="line">
            <a:avLst/>
          </a:prstGeom>
          <a:noFill/>
          <a:ln w="9525">
            <a:solidFill>
              <a:srgbClr val="CC3300"/>
            </a:solidFill>
            <a:round/>
            <a:headEnd/>
            <a:tailEnd/>
          </a:ln>
        </p:spPr>
        <p:txBody>
          <a:bodyPr/>
          <a:lstStyle/>
          <a:p>
            <a:endParaRPr lang="pl-PL"/>
          </a:p>
        </p:txBody>
      </p:sp>
      <p:sp>
        <p:nvSpPr>
          <p:cNvPr id="44042" name="Line 10"/>
          <p:cNvSpPr>
            <a:spLocks noChangeShapeType="1"/>
          </p:cNvSpPr>
          <p:nvPr/>
        </p:nvSpPr>
        <p:spPr bwMode="auto">
          <a:xfrm flipV="1">
            <a:off x="4140200" y="3068638"/>
            <a:ext cx="719138" cy="288925"/>
          </a:xfrm>
          <a:prstGeom prst="line">
            <a:avLst/>
          </a:prstGeom>
          <a:noFill/>
          <a:ln w="9525">
            <a:solidFill>
              <a:srgbClr val="CC3300"/>
            </a:solidFill>
            <a:round/>
            <a:headEnd/>
            <a:tailEnd/>
          </a:ln>
        </p:spPr>
        <p:txBody>
          <a:bodyPr/>
          <a:lstStyle/>
          <a:p>
            <a:endParaRPr lang="pl-PL"/>
          </a:p>
        </p:txBody>
      </p:sp>
      <p:sp>
        <p:nvSpPr>
          <p:cNvPr id="44043" name="Line 11"/>
          <p:cNvSpPr>
            <a:spLocks noChangeShapeType="1"/>
          </p:cNvSpPr>
          <p:nvPr/>
        </p:nvSpPr>
        <p:spPr bwMode="auto">
          <a:xfrm>
            <a:off x="4067175" y="3500438"/>
            <a:ext cx="1009650" cy="576262"/>
          </a:xfrm>
          <a:prstGeom prst="line">
            <a:avLst/>
          </a:prstGeom>
          <a:noFill/>
          <a:ln w="9525">
            <a:solidFill>
              <a:srgbClr val="CC3300"/>
            </a:solidFill>
            <a:round/>
            <a:headEnd/>
            <a:tailEnd/>
          </a:ln>
        </p:spPr>
        <p:txBody>
          <a:bodyPr/>
          <a:lstStyle/>
          <a:p>
            <a:endParaRPr lang="pl-PL"/>
          </a:p>
        </p:txBody>
      </p:sp>
      <p:sp>
        <p:nvSpPr>
          <p:cNvPr id="44044" name="Line 12"/>
          <p:cNvSpPr>
            <a:spLocks noChangeShapeType="1"/>
          </p:cNvSpPr>
          <p:nvPr/>
        </p:nvSpPr>
        <p:spPr bwMode="auto">
          <a:xfrm>
            <a:off x="4140200" y="3429000"/>
            <a:ext cx="1368425" cy="144463"/>
          </a:xfrm>
          <a:prstGeom prst="line">
            <a:avLst/>
          </a:prstGeom>
          <a:noFill/>
          <a:ln w="9525">
            <a:solidFill>
              <a:srgbClr val="CC3300"/>
            </a:solidFill>
            <a:round/>
            <a:headEnd/>
            <a:tailEnd/>
          </a:ln>
        </p:spPr>
        <p:txBody>
          <a:bodyPr/>
          <a:lstStyle/>
          <a:p>
            <a:endParaRPr lang="pl-PL"/>
          </a:p>
        </p:txBody>
      </p:sp>
      <p:sp>
        <p:nvSpPr>
          <p:cNvPr id="44045" name="Line 13"/>
          <p:cNvSpPr>
            <a:spLocks noChangeShapeType="1"/>
          </p:cNvSpPr>
          <p:nvPr/>
        </p:nvSpPr>
        <p:spPr bwMode="auto">
          <a:xfrm>
            <a:off x="3563938" y="4221163"/>
            <a:ext cx="503237" cy="215900"/>
          </a:xfrm>
          <a:prstGeom prst="line">
            <a:avLst/>
          </a:prstGeom>
          <a:noFill/>
          <a:ln w="9525">
            <a:solidFill>
              <a:srgbClr val="CC3300"/>
            </a:solidFill>
            <a:round/>
            <a:headEnd/>
            <a:tailEnd/>
          </a:ln>
        </p:spPr>
        <p:txBody>
          <a:bodyPr/>
          <a:lstStyle/>
          <a:p>
            <a:endParaRPr lang="pl-PL"/>
          </a:p>
        </p:txBody>
      </p:sp>
      <p:sp>
        <p:nvSpPr>
          <p:cNvPr id="44046" name="Line 14"/>
          <p:cNvSpPr>
            <a:spLocks noChangeShapeType="1"/>
          </p:cNvSpPr>
          <p:nvPr/>
        </p:nvSpPr>
        <p:spPr bwMode="auto">
          <a:xfrm flipV="1">
            <a:off x="2916238" y="4221163"/>
            <a:ext cx="504825" cy="71437"/>
          </a:xfrm>
          <a:prstGeom prst="line">
            <a:avLst/>
          </a:prstGeom>
          <a:noFill/>
          <a:ln w="9525">
            <a:solidFill>
              <a:srgbClr val="CC3300"/>
            </a:solidFill>
            <a:round/>
            <a:headEnd/>
            <a:tailEnd/>
          </a:ln>
        </p:spPr>
        <p:txBody>
          <a:bodyPr/>
          <a:lstStyle/>
          <a:p>
            <a:endParaRPr lang="pl-PL"/>
          </a:p>
        </p:txBody>
      </p:sp>
      <p:sp>
        <p:nvSpPr>
          <p:cNvPr id="44047" name="Line 15"/>
          <p:cNvSpPr>
            <a:spLocks noChangeShapeType="1"/>
          </p:cNvSpPr>
          <p:nvPr/>
        </p:nvSpPr>
        <p:spPr bwMode="auto">
          <a:xfrm flipH="1">
            <a:off x="2987675" y="4292600"/>
            <a:ext cx="431800" cy="576263"/>
          </a:xfrm>
          <a:prstGeom prst="line">
            <a:avLst/>
          </a:prstGeom>
          <a:noFill/>
          <a:ln w="9525">
            <a:solidFill>
              <a:srgbClr val="CC3300"/>
            </a:solidFill>
            <a:round/>
            <a:headEnd/>
            <a:tailEnd/>
          </a:ln>
        </p:spPr>
        <p:txBody>
          <a:bodyPr/>
          <a:lstStyle/>
          <a:p>
            <a:endParaRPr lang="pl-PL"/>
          </a:p>
        </p:txBody>
      </p:sp>
      <p:sp>
        <p:nvSpPr>
          <p:cNvPr id="44048" name="Line 16"/>
          <p:cNvSpPr>
            <a:spLocks noChangeShapeType="1"/>
          </p:cNvSpPr>
          <p:nvPr/>
        </p:nvSpPr>
        <p:spPr bwMode="auto">
          <a:xfrm flipH="1" flipV="1">
            <a:off x="4500563" y="4797425"/>
            <a:ext cx="71437" cy="503238"/>
          </a:xfrm>
          <a:prstGeom prst="line">
            <a:avLst/>
          </a:prstGeom>
          <a:noFill/>
          <a:ln w="9525">
            <a:solidFill>
              <a:srgbClr val="CC3300"/>
            </a:solidFill>
            <a:round/>
            <a:headEnd/>
            <a:tailEnd/>
          </a:ln>
        </p:spPr>
        <p:txBody>
          <a:bodyPr/>
          <a:lstStyle/>
          <a:p>
            <a:endParaRPr lang="pl-PL"/>
          </a:p>
        </p:txBody>
      </p:sp>
      <p:sp>
        <p:nvSpPr>
          <p:cNvPr id="44049" name="Line 17"/>
          <p:cNvSpPr>
            <a:spLocks noChangeShapeType="1"/>
          </p:cNvSpPr>
          <p:nvPr/>
        </p:nvSpPr>
        <p:spPr bwMode="auto">
          <a:xfrm flipV="1">
            <a:off x="4716463" y="4437063"/>
            <a:ext cx="287337" cy="863600"/>
          </a:xfrm>
          <a:prstGeom prst="line">
            <a:avLst/>
          </a:prstGeom>
          <a:noFill/>
          <a:ln w="9525">
            <a:solidFill>
              <a:srgbClr val="CC3300"/>
            </a:solidFill>
            <a:round/>
            <a:headEnd/>
            <a:tailEnd/>
          </a:ln>
        </p:spPr>
        <p:txBody>
          <a:bodyPr/>
          <a:lstStyle/>
          <a:p>
            <a:endParaRPr lang="pl-PL"/>
          </a:p>
        </p:txBody>
      </p:sp>
      <p:sp>
        <p:nvSpPr>
          <p:cNvPr id="44050" name="Line 18"/>
          <p:cNvSpPr>
            <a:spLocks noChangeShapeType="1"/>
          </p:cNvSpPr>
          <p:nvPr/>
        </p:nvSpPr>
        <p:spPr bwMode="auto">
          <a:xfrm>
            <a:off x="4716463" y="5300663"/>
            <a:ext cx="1368425" cy="144462"/>
          </a:xfrm>
          <a:prstGeom prst="line">
            <a:avLst/>
          </a:prstGeom>
          <a:noFill/>
          <a:ln w="9525">
            <a:solidFill>
              <a:srgbClr val="CC3300"/>
            </a:solidFill>
            <a:round/>
            <a:headEnd/>
            <a:tailEnd/>
          </a:ln>
        </p:spPr>
        <p:txBody>
          <a:bodyPr/>
          <a:lstStyle/>
          <a:p>
            <a:endParaRPr lang="pl-PL"/>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ymbol zastępczy stopki 3"/>
          <p:cNvSpPr>
            <a:spLocks noGrp="1"/>
          </p:cNvSpPr>
          <p:nvPr>
            <p:ph type="ftr" sz="quarter" idx="10"/>
          </p:nvPr>
        </p:nvSpPr>
        <p:spPr>
          <a:noFill/>
        </p:spPr>
        <p:txBody>
          <a:bodyPr/>
          <a:lstStyle/>
          <a:p>
            <a:r>
              <a:rPr lang="pl-PL"/>
              <a:t>KISIM, WIMiIP, AGH</a:t>
            </a:r>
          </a:p>
        </p:txBody>
      </p:sp>
      <p:sp>
        <p:nvSpPr>
          <p:cNvPr id="45059" name="Rectangle 2"/>
          <p:cNvSpPr>
            <a:spLocks noGrp="1" noChangeArrowheads="1"/>
          </p:cNvSpPr>
          <p:nvPr>
            <p:ph type="title"/>
          </p:nvPr>
        </p:nvSpPr>
        <p:spPr/>
        <p:txBody>
          <a:bodyPr/>
          <a:lstStyle/>
          <a:p>
            <a:pPr eaLnBrk="1" hangingPunct="1"/>
            <a:r>
              <a:rPr lang="pl-PL"/>
              <a:t>krok 3</a:t>
            </a:r>
          </a:p>
        </p:txBody>
      </p:sp>
      <p:sp>
        <p:nvSpPr>
          <p:cNvPr id="45060" name="Rectangle 3"/>
          <p:cNvSpPr>
            <a:spLocks noGrp="1" noChangeArrowheads="1"/>
          </p:cNvSpPr>
          <p:nvPr>
            <p:ph type="body" idx="1"/>
          </p:nvPr>
        </p:nvSpPr>
        <p:spPr/>
        <p:txBody>
          <a:bodyPr/>
          <a:lstStyle/>
          <a:p>
            <a:pPr eaLnBrk="1" hangingPunct="1"/>
            <a:r>
              <a:rPr lang="pl-PL"/>
              <a:t>Uaktualnij środki (średnie) wszystkich klastrów</a:t>
            </a:r>
          </a:p>
        </p:txBody>
      </p:sp>
      <p:pic>
        <p:nvPicPr>
          <p:cNvPr id="45061" name="Picture 4"/>
          <p:cNvPicPr>
            <a:picLocks noChangeAspect="1" noChangeArrowheads="1"/>
          </p:cNvPicPr>
          <p:nvPr/>
        </p:nvPicPr>
        <p:blipFill>
          <a:blip r:embed="rId2" cstate="print"/>
          <a:srcRect/>
          <a:stretch>
            <a:fillRect/>
          </a:stretch>
        </p:blipFill>
        <p:spPr bwMode="auto">
          <a:xfrm>
            <a:off x="1835150" y="2205038"/>
            <a:ext cx="4591050" cy="3343275"/>
          </a:xfrm>
          <a:prstGeom prst="rect">
            <a:avLst/>
          </a:prstGeom>
          <a:noFill/>
          <a:ln w="9525">
            <a:noFill/>
            <a:miter lim="800000"/>
            <a:headEnd/>
            <a:tailEnd/>
          </a:ln>
        </p:spPr>
      </p:pic>
      <p:sp>
        <p:nvSpPr>
          <p:cNvPr id="45062" name="Oval 5"/>
          <p:cNvSpPr>
            <a:spLocks noChangeArrowheads="1"/>
          </p:cNvSpPr>
          <p:nvPr/>
        </p:nvSpPr>
        <p:spPr bwMode="auto">
          <a:xfrm>
            <a:off x="2555875" y="2276475"/>
            <a:ext cx="3671888" cy="1368425"/>
          </a:xfrm>
          <a:prstGeom prst="ellipse">
            <a:avLst/>
          </a:prstGeom>
          <a:solidFill>
            <a:srgbClr val="006699">
              <a:alpha val="20000"/>
            </a:srgbClr>
          </a:solidFill>
          <a:ln w="9525">
            <a:noFill/>
            <a:round/>
            <a:headEnd/>
            <a:tailEnd/>
          </a:ln>
        </p:spPr>
        <p:txBody>
          <a:bodyPr wrap="none" anchor="ctr"/>
          <a:lstStyle/>
          <a:p>
            <a:endParaRPr lang="pl-PL"/>
          </a:p>
        </p:txBody>
      </p:sp>
      <p:sp>
        <p:nvSpPr>
          <p:cNvPr id="45063" name="Oval 6"/>
          <p:cNvSpPr>
            <a:spLocks noChangeArrowheads="1"/>
          </p:cNvSpPr>
          <p:nvPr/>
        </p:nvSpPr>
        <p:spPr bwMode="auto">
          <a:xfrm>
            <a:off x="2266950" y="3573463"/>
            <a:ext cx="1873250" cy="1511300"/>
          </a:xfrm>
          <a:prstGeom prst="ellipse">
            <a:avLst/>
          </a:prstGeom>
          <a:solidFill>
            <a:srgbClr val="339966">
              <a:alpha val="20000"/>
            </a:srgbClr>
          </a:solidFill>
          <a:ln w="9525">
            <a:noFill/>
            <a:round/>
            <a:headEnd/>
            <a:tailEnd/>
          </a:ln>
        </p:spPr>
        <p:txBody>
          <a:bodyPr wrap="none" anchor="ctr"/>
          <a:lstStyle/>
          <a:p>
            <a:endParaRPr lang="pl-PL"/>
          </a:p>
        </p:txBody>
      </p:sp>
      <p:sp>
        <p:nvSpPr>
          <p:cNvPr id="45064" name="Oval 7"/>
          <p:cNvSpPr>
            <a:spLocks noChangeArrowheads="1"/>
          </p:cNvSpPr>
          <p:nvPr/>
        </p:nvSpPr>
        <p:spPr bwMode="auto">
          <a:xfrm>
            <a:off x="4140200" y="3717925"/>
            <a:ext cx="2016125" cy="1727200"/>
          </a:xfrm>
          <a:prstGeom prst="ellipse">
            <a:avLst/>
          </a:prstGeom>
          <a:solidFill>
            <a:srgbClr val="99CC00">
              <a:alpha val="20000"/>
            </a:srgbClr>
          </a:solidFill>
          <a:ln w="9525">
            <a:noFill/>
            <a:round/>
            <a:headEnd/>
            <a:tailEnd/>
          </a:ln>
        </p:spPr>
        <p:txBody>
          <a:bodyPr wrap="none" anchor="ctr"/>
          <a:lstStyle/>
          <a:p>
            <a:endParaRPr lang="pl-PL"/>
          </a:p>
        </p:txBody>
      </p:sp>
      <p:sp>
        <p:nvSpPr>
          <p:cNvPr id="45065" name="Line 18"/>
          <p:cNvSpPr>
            <a:spLocks noChangeShapeType="1"/>
          </p:cNvSpPr>
          <p:nvPr/>
        </p:nvSpPr>
        <p:spPr bwMode="auto">
          <a:xfrm>
            <a:off x="3924300" y="2924175"/>
            <a:ext cx="1079500" cy="0"/>
          </a:xfrm>
          <a:prstGeom prst="line">
            <a:avLst/>
          </a:prstGeom>
          <a:noFill/>
          <a:ln w="57150">
            <a:solidFill>
              <a:srgbClr val="CC3300"/>
            </a:solidFill>
            <a:round/>
            <a:headEnd/>
            <a:tailEnd type="triangle" w="med" len="med"/>
          </a:ln>
        </p:spPr>
        <p:txBody>
          <a:bodyPr/>
          <a:lstStyle/>
          <a:p>
            <a:endParaRPr lang="pl-PL"/>
          </a:p>
        </p:txBody>
      </p:sp>
      <p:sp>
        <p:nvSpPr>
          <p:cNvPr id="45066" name="Line 19"/>
          <p:cNvSpPr>
            <a:spLocks noChangeShapeType="1"/>
          </p:cNvSpPr>
          <p:nvPr/>
        </p:nvSpPr>
        <p:spPr bwMode="auto">
          <a:xfrm flipH="1">
            <a:off x="3059113" y="3716338"/>
            <a:ext cx="217487" cy="576262"/>
          </a:xfrm>
          <a:prstGeom prst="line">
            <a:avLst/>
          </a:prstGeom>
          <a:noFill/>
          <a:ln w="57150">
            <a:solidFill>
              <a:srgbClr val="CC3300"/>
            </a:solidFill>
            <a:round/>
            <a:headEnd/>
            <a:tailEnd type="triangle" w="med" len="med"/>
          </a:ln>
        </p:spPr>
        <p:txBody>
          <a:bodyPr/>
          <a:lstStyle/>
          <a:p>
            <a:endParaRPr lang="pl-PL"/>
          </a:p>
        </p:txBody>
      </p:sp>
      <p:sp>
        <p:nvSpPr>
          <p:cNvPr id="45067" name="Line 20"/>
          <p:cNvSpPr>
            <a:spLocks noChangeShapeType="1"/>
          </p:cNvSpPr>
          <p:nvPr/>
        </p:nvSpPr>
        <p:spPr bwMode="auto">
          <a:xfrm flipV="1">
            <a:off x="4787900" y="4149725"/>
            <a:ext cx="360363" cy="574675"/>
          </a:xfrm>
          <a:prstGeom prst="line">
            <a:avLst/>
          </a:prstGeom>
          <a:noFill/>
          <a:ln w="57150">
            <a:solidFill>
              <a:srgbClr val="CC3300"/>
            </a:solidFill>
            <a:round/>
            <a:headEnd/>
            <a:tailEnd type="triangle" w="med" len="med"/>
          </a:ln>
        </p:spPr>
        <p:txBody>
          <a:bodyPr/>
          <a:lstStyle/>
          <a:p>
            <a:endParaRPr lang="pl-PL"/>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ymbol zastępczy stopki 3"/>
          <p:cNvSpPr>
            <a:spLocks noGrp="1"/>
          </p:cNvSpPr>
          <p:nvPr>
            <p:ph type="ftr" sz="quarter" idx="10"/>
          </p:nvPr>
        </p:nvSpPr>
        <p:spPr>
          <a:noFill/>
        </p:spPr>
        <p:txBody>
          <a:bodyPr/>
          <a:lstStyle/>
          <a:p>
            <a:r>
              <a:rPr lang="pl-PL"/>
              <a:t>KISIM, WIMiIP, AGH</a:t>
            </a:r>
          </a:p>
        </p:txBody>
      </p:sp>
      <p:sp>
        <p:nvSpPr>
          <p:cNvPr id="46083" name="Rectangle 2"/>
          <p:cNvSpPr>
            <a:spLocks noGrp="1" noChangeArrowheads="1"/>
          </p:cNvSpPr>
          <p:nvPr>
            <p:ph type="title"/>
          </p:nvPr>
        </p:nvSpPr>
        <p:spPr/>
        <p:txBody>
          <a:bodyPr/>
          <a:lstStyle/>
          <a:p>
            <a:pPr eaLnBrk="1" hangingPunct="1"/>
            <a:r>
              <a:rPr lang="pl-PL"/>
              <a:t>krok 4</a:t>
            </a:r>
          </a:p>
        </p:txBody>
      </p:sp>
      <p:sp>
        <p:nvSpPr>
          <p:cNvPr id="46084" name="Rectangle 3"/>
          <p:cNvSpPr>
            <a:spLocks noGrp="1" noChangeArrowheads="1"/>
          </p:cNvSpPr>
          <p:nvPr>
            <p:ph type="body" idx="1"/>
          </p:nvPr>
        </p:nvSpPr>
        <p:spPr/>
        <p:txBody>
          <a:bodyPr/>
          <a:lstStyle/>
          <a:p>
            <a:pPr eaLnBrk="1" hangingPunct="1"/>
            <a:r>
              <a:rPr lang="pl-PL"/>
              <a:t>Realokuj obiekty do najbliższych klastrów</a:t>
            </a:r>
          </a:p>
        </p:txBody>
      </p:sp>
      <p:pic>
        <p:nvPicPr>
          <p:cNvPr id="46085" name="Picture 4"/>
          <p:cNvPicPr>
            <a:picLocks noChangeAspect="1" noChangeArrowheads="1"/>
          </p:cNvPicPr>
          <p:nvPr/>
        </p:nvPicPr>
        <p:blipFill>
          <a:blip r:embed="rId2" cstate="print"/>
          <a:srcRect/>
          <a:stretch>
            <a:fillRect/>
          </a:stretch>
        </p:blipFill>
        <p:spPr bwMode="auto">
          <a:xfrm>
            <a:off x="2195513" y="2060575"/>
            <a:ext cx="4600575" cy="3400425"/>
          </a:xfrm>
          <a:prstGeom prst="rect">
            <a:avLst/>
          </a:prstGeom>
          <a:noFill/>
          <a:ln w="9525">
            <a:noFill/>
            <a:miter lim="800000"/>
            <a:headEnd/>
            <a:tailEnd/>
          </a:ln>
        </p:spPr>
      </p:pic>
      <p:sp>
        <p:nvSpPr>
          <p:cNvPr id="420869" name="Oval 5"/>
          <p:cNvSpPr>
            <a:spLocks noChangeArrowheads="1"/>
          </p:cNvSpPr>
          <p:nvPr/>
        </p:nvSpPr>
        <p:spPr bwMode="auto">
          <a:xfrm rot="1413977">
            <a:off x="4784725" y="2290763"/>
            <a:ext cx="1584325" cy="935037"/>
          </a:xfrm>
          <a:prstGeom prst="ellipse">
            <a:avLst/>
          </a:prstGeom>
          <a:solidFill>
            <a:srgbClr val="006699">
              <a:alpha val="20000"/>
            </a:srgbClr>
          </a:solidFill>
          <a:ln w="9525">
            <a:noFill/>
            <a:round/>
            <a:headEnd/>
            <a:tailEnd/>
          </a:ln>
        </p:spPr>
        <p:txBody>
          <a:bodyPr wrap="none" anchor="ctr"/>
          <a:lstStyle/>
          <a:p>
            <a:endParaRPr lang="pl-PL"/>
          </a:p>
        </p:txBody>
      </p:sp>
      <p:sp>
        <p:nvSpPr>
          <p:cNvPr id="420870" name="Oval 6"/>
          <p:cNvSpPr>
            <a:spLocks noChangeArrowheads="1"/>
          </p:cNvSpPr>
          <p:nvPr/>
        </p:nvSpPr>
        <p:spPr bwMode="auto">
          <a:xfrm rot="-127088">
            <a:off x="2408238" y="2565400"/>
            <a:ext cx="1150937" cy="2376488"/>
          </a:xfrm>
          <a:prstGeom prst="ellipse">
            <a:avLst/>
          </a:prstGeom>
          <a:solidFill>
            <a:srgbClr val="339966">
              <a:alpha val="20000"/>
            </a:srgbClr>
          </a:solidFill>
          <a:ln w="9525">
            <a:noFill/>
            <a:round/>
            <a:headEnd/>
            <a:tailEnd/>
          </a:ln>
        </p:spPr>
        <p:txBody>
          <a:bodyPr wrap="none" anchor="ctr"/>
          <a:lstStyle/>
          <a:p>
            <a:endParaRPr lang="pl-PL"/>
          </a:p>
        </p:txBody>
      </p:sp>
      <p:sp>
        <p:nvSpPr>
          <p:cNvPr id="420871" name="Oval 7"/>
          <p:cNvSpPr>
            <a:spLocks noChangeArrowheads="1"/>
          </p:cNvSpPr>
          <p:nvPr/>
        </p:nvSpPr>
        <p:spPr bwMode="auto">
          <a:xfrm rot="1076279">
            <a:off x="4106863" y="3481388"/>
            <a:ext cx="2351087" cy="1368425"/>
          </a:xfrm>
          <a:prstGeom prst="ellipse">
            <a:avLst/>
          </a:prstGeom>
          <a:solidFill>
            <a:srgbClr val="99CC00">
              <a:alpha val="20000"/>
            </a:srgbClr>
          </a:solidFill>
          <a:ln w="9525">
            <a:noFill/>
            <a:round/>
            <a:headEnd/>
            <a:tailEnd/>
          </a:ln>
        </p:spPr>
        <p:txBody>
          <a:bodyPr wrap="none" anchor="ctr"/>
          <a:lstStyle/>
          <a:p>
            <a:endParaRPr lang="pl-PL"/>
          </a:p>
        </p:txBody>
      </p:sp>
      <p:sp>
        <p:nvSpPr>
          <p:cNvPr id="420881" name="Line 17"/>
          <p:cNvSpPr>
            <a:spLocks noChangeShapeType="1"/>
          </p:cNvSpPr>
          <p:nvPr/>
        </p:nvSpPr>
        <p:spPr bwMode="auto">
          <a:xfrm flipH="1" flipV="1">
            <a:off x="5148263" y="3500438"/>
            <a:ext cx="215900" cy="433387"/>
          </a:xfrm>
          <a:prstGeom prst="line">
            <a:avLst/>
          </a:prstGeom>
          <a:noFill/>
          <a:ln w="9525">
            <a:solidFill>
              <a:srgbClr val="CC3300"/>
            </a:solidFill>
            <a:round/>
            <a:headEnd/>
            <a:tailEnd/>
          </a:ln>
        </p:spPr>
        <p:txBody>
          <a:bodyPr/>
          <a:lstStyle/>
          <a:p>
            <a:endParaRPr lang="pl-PL"/>
          </a:p>
        </p:txBody>
      </p:sp>
      <p:sp>
        <p:nvSpPr>
          <p:cNvPr id="420882" name="Line 18"/>
          <p:cNvSpPr>
            <a:spLocks noChangeShapeType="1"/>
          </p:cNvSpPr>
          <p:nvPr/>
        </p:nvSpPr>
        <p:spPr bwMode="auto">
          <a:xfrm>
            <a:off x="2987675" y="2708275"/>
            <a:ext cx="360363" cy="1441450"/>
          </a:xfrm>
          <a:prstGeom prst="line">
            <a:avLst/>
          </a:prstGeom>
          <a:noFill/>
          <a:ln w="9525">
            <a:solidFill>
              <a:srgbClr val="CC3300"/>
            </a:solidFill>
            <a:round/>
            <a:headEnd/>
            <a:tailEnd/>
          </a:ln>
        </p:spPr>
        <p:txBody>
          <a:bodyPr/>
          <a:lstStyle/>
          <a:p>
            <a:endParaRPr lang="pl-PL"/>
          </a:p>
        </p:txBody>
      </p:sp>
      <p:sp>
        <p:nvSpPr>
          <p:cNvPr id="420885" name="Oval 21"/>
          <p:cNvSpPr>
            <a:spLocks noChangeArrowheads="1"/>
          </p:cNvSpPr>
          <p:nvPr/>
        </p:nvSpPr>
        <p:spPr bwMode="auto">
          <a:xfrm>
            <a:off x="2484438" y="3429000"/>
            <a:ext cx="1800225" cy="1511300"/>
          </a:xfrm>
          <a:prstGeom prst="ellipse">
            <a:avLst/>
          </a:prstGeom>
          <a:solidFill>
            <a:srgbClr val="339966">
              <a:alpha val="20000"/>
            </a:srgbClr>
          </a:solidFill>
          <a:ln w="9525">
            <a:noFill/>
            <a:round/>
            <a:headEnd/>
            <a:tailEnd/>
          </a:ln>
        </p:spPr>
        <p:txBody>
          <a:bodyPr wrap="none" anchor="ctr"/>
          <a:lstStyle/>
          <a:p>
            <a:endParaRPr lang="pl-PL"/>
          </a:p>
        </p:txBody>
      </p:sp>
      <p:sp>
        <p:nvSpPr>
          <p:cNvPr id="420883" name="Line 19"/>
          <p:cNvSpPr>
            <a:spLocks noChangeShapeType="1"/>
          </p:cNvSpPr>
          <p:nvPr/>
        </p:nvSpPr>
        <p:spPr bwMode="auto">
          <a:xfrm>
            <a:off x="4211638" y="3860800"/>
            <a:ext cx="1081087" cy="144463"/>
          </a:xfrm>
          <a:prstGeom prst="line">
            <a:avLst/>
          </a:prstGeom>
          <a:noFill/>
          <a:ln w="9525">
            <a:solidFill>
              <a:srgbClr val="CC3300"/>
            </a:solidFill>
            <a:round/>
            <a:headEnd/>
            <a:tailEnd/>
          </a:ln>
        </p:spPr>
        <p:txBody>
          <a:bodyPr/>
          <a:lstStyle/>
          <a:p>
            <a:endParaRPr lang="pl-PL"/>
          </a:p>
        </p:txBody>
      </p:sp>
      <p:sp>
        <p:nvSpPr>
          <p:cNvPr id="420884" name="Oval 20"/>
          <p:cNvSpPr>
            <a:spLocks noChangeArrowheads="1"/>
          </p:cNvSpPr>
          <p:nvPr/>
        </p:nvSpPr>
        <p:spPr bwMode="auto">
          <a:xfrm rot="359337">
            <a:off x="2919413" y="2060575"/>
            <a:ext cx="3384550" cy="1441450"/>
          </a:xfrm>
          <a:prstGeom prst="ellipse">
            <a:avLst/>
          </a:prstGeom>
          <a:solidFill>
            <a:srgbClr val="006699">
              <a:alpha val="20000"/>
            </a:srgbClr>
          </a:solidFill>
          <a:ln w="9525">
            <a:noFill/>
            <a:round/>
            <a:headEnd/>
            <a:tailEnd/>
          </a:ln>
        </p:spPr>
        <p:txBody>
          <a:bodyPr wrap="none" anchor="ctr"/>
          <a:lstStyle/>
          <a:p>
            <a:endParaRPr lang="pl-PL"/>
          </a:p>
        </p:txBody>
      </p:sp>
      <p:sp>
        <p:nvSpPr>
          <p:cNvPr id="420886" name="Oval 22"/>
          <p:cNvSpPr>
            <a:spLocks noChangeArrowheads="1"/>
          </p:cNvSpPr>
          <p:nvPr/>
        </p:nvSpPr>
        <p:spPr bwMode="auto">
          <a:xfrm rot="1470325">
            <a:off x="4500563" y="3717925"/>
            <a:ext cx="1943100" cy="1223963"/>
          </a:xfrm>
          <a:prstGeom prst="ellipse">
            <a:avLst/>
          </a:prstGeom>
          <a:solidFill>
            <a:srgbClr val="99CC00">
              <a:alpha val="20000"/>
            </a:srgbClr>
          </a:solidFill>
          <a:ln w="9525">
            <a:noFill/>
            <a:round/>
            <a:headEnd/>
            <a:tailEnd/>
          </a:ln>
        </p:spPr>
        <p:txBody>
          <a:bodyPr wrap="none" anchor="ctr"/>
          <a:lstStyle/>
          <a:p>
            <a:endParaRPr lang="pl-P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420884"/>
                                        </p:tgtEl>
                                      </p:cBhvr>
                                    </p:animEffect>
                                    <p:set>
                                      <p:cBhvr>
                                        <p:cTn id="7" dur="1" fill="hold">
                                          <p:stCondLst>
                                            <p:cond delay="499"/>
                                          </p:stCondLst>
                                        </p:cTn>
                                        <p:tgtEl>
                                          <p:spTgt spid="420884"/>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420885"/>
                                        </p:tgtEl>
                                      </p:cBhvr>
                                    </p:animEffect>
                                    <p:set>
                                      <p:cBhvr>
                                        <p:cTn id="10" dur="1" fill="hold">
                                          <p:stCondLst>
                                            <p:cond delay="499"/>
                                          </p:stCondLst>
                                        </p:cTn>
                                        <p:tgtEl>
                                          <p:spTgt spid="420885"/>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420886"/>
                                        </p:tgtEl>
                                      </p:cBhvr>
                                    </p:animEffect>
                                    <p:set>
                                      <p:cBhvr>
                                        <p:cTn id="13" dur="1" fill="hold">
                                          <p:stCondLst>
                                            <p:cond delay="499"/>
                                          </p:stCondLst>
                                        </p:cTn>
                                        <p:tgtEl>
                                          <p:spTgt spid="420886"/>
                                        </p:tgtEl>
                                        <p:attrNameLst>
                                          <p:attrName>style.visibility</p:attrName>
                                        </p:attrNameLst>
                                      </p:cBhvr>
                                      <p:to>
                                        <p:strVal val="hidden"/>
                                      </p:to>
                                    </p:set>
                                  </p:childTnLst>
                                </p:cTn>
                              </p:par>
                              <p:par>
                                <p:cTn id="14" presetID="22" presetClass="entr" presetSubtype="4" fill="hold" grpId="0" nodeType="withEffect">
                                  <p:stCondLst>
                                    <p:cond delay="0"/>
                                  </p:stCondLst>
                                  <p:childTnLst>
                                    <p:set>
                                      <p:cBhvr>
                                        <p:cTn id="15" dur="1" fill="hold">
                                          <p:stCondLst>
                                            <p:cond delay="0"/>
                                          </p:stCondLst>
                                        </p:cTn>
                                        <p:tgtEl>
                                          <p:spTgt spid="420869"/>
                                        </p:tgtEl>
                                        <p:attrNameLst>
                                          <p:attrName>style.visibility</p:attrName>
                                        </p:attrNameLst>
                                      </p:cBhvr>
                                      <p:to>
                                        <p:strVal val="visible"/>
                                      </p:to>
                                    </p:set>
                                    <p:animEffect transition="in" filter="wipe(down)">
                                      <p:cBhvr>
                                        <p:cTn id="16" dur="500"/>
                                        <p:tgtEl>
                                          <p:spTgt spid="42086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20870"/>
                                        </p:tgtEl>
                                        <p:attrNameLst>
                                          <p:attrName>style.visibility</p:attrName>
                                        </p:attrNameLst>
                                      </p:cBhvr>
                                      <p:to>
                                        <p:strVal val="visible"/>
                                      </p:to>
                                    </p:set>
                                    <p:animEffect transition="in" filter="wipe(down)">
                                      <p:cBhvr>
                                        <p:cTn id="19" dur="500"/>
                                        <p:tgtEl>
                                          <p:spTgt spid="42087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20871"/>
                                        </p:tgtEl>
                                        <p:attrNameLst>
                                          <p:attrName>style.visibility</p:attrName>
                                        </p:attrNameLst>
                                      </p:cBhvr>
                                      <p:to>
                                        <p:strVal val="visible"/>
                                      </p:to>
                                    </p:set>
                                    <p:animEffect transition="in" filter="wipe(down)">
                                      <p:cBhvr>
                                        <p:cTn id="22" dur="500"/>
                                        <p:tgtEl>
                                          <p:spTgt spid="42087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0881"/>
                                        </p:tgtEl>
                                        <p:attrNameLst>
                                          <p:attrName>style.visibility</p:attrName>
                                        </p:attrNameLst>
                                      </p:cBhvr>
                                      <p:to>
                                        <p:strVal val="visible"/>
                                      </p:to>
                                    </p:set>
                                    <p:animEffect transition="in" filter="wipe(down)">
                                      <p:cBhvr>
                                        <p:cTn id="25" dur="500"/>
                                        <p:tgtEl>
                                          <p:spTgt spid="42088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20882"/>
                                        </p:tgtEl>
                                        <p:attrNameLst>
                                          <p:attrName>style.visibility</p:attrName>
                                        </p:attrNameLst>
                                      </p:cBhvr>
                                      <p:to>
                                        <p:strVal val="visible"/>
                                      </p:to>
                                    </p:set>
                                    <p:animEffect transition="in" filter="wipe(down)">
                                      <p:cBhvr>
                                        <p:cTn id="28" dur="500"/>
                                        <p:tgtEl>
                                          <p:spTgt spid="42088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20883"/>
                                        </p:tgtEl>
                                        <p:attrNameLst>
                                          <p:attrName>style.visibility</p:attrName>
                                        </p:attrNameLst>
                                      </p:cBhvr>
                                      <p:to>
                                        <p:strVal val="visible"/>
                                      </p:to>
                                    </p:set>
                                    <p:animEffect transition="in" filter="wipe(down)">
                                      <p:cBhvr>
                                        <p:cTn id="31" dur="500"/>
                                        <p:tgtEl>
                                          <p:spTgt spid="420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animBg="1"/>
      <p:bldP spid="420870" grpId="0" animBg="1"/>
      <p:bldP spid="420871" grpId="0" animBg="1"/>
      <p:bldP spid="420881" grpId="0" animBg="1"/>
      <p:bldP spid="420882" grpId="0" animBg="1"/>
      <p:bldP spid="420885" grpId="0" animBg="1"/>
      <p:bldP spid="420883" grpId="0" animBg="1"/>
      <p:bldP spid="420884" grpId="0" animBg="1"/>
      <p:bldP spid="42088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ymbol zastępczy stopki 3"/>
          <p:cNvSpPr>
            <a:spLocks noGrp="1"/>
          </p:cNvSpPr>
          <p:nvPr>
            <p:ph type="ftr" sz="quarter" idx="10"/>
          </p:nvPr>
        </p:nvSpPr>
        <p:spPr>
          <a:noFill/>
        </p:spPr>
        <p:txBody>
          <a:bodyPr/>
          <a:lstStyle/>
          <a:p>
            <a:r>
              <a:rPr lang="pl-PL"/>
              <a:t>KISIM, WIMiIP, AGH</a:t>
            </a:r>
          </a:p>
        </p:txBody>
      </p:sp>
      <p:sp>
        <p:nvSpPr>
          <p:cNvPr id="47107" name="Rectangle 2"/>
          <p:cNvSpPr>
            <a:spLocks noGrp="1" noChangeArrowheads="1"/>
          </p:cNvSpPr>
          <p:nvPr>
            <p:ph type="title"/>
          </p:nvPr>
        </p:nvSpPr>
        <p:spPr/>
        <p:txBody>
          <a:bodyPr/>
          <a:lstStyle/>
          <a:p>
            <a:pPr eaLnBrk="1" hangingPunct="1"/>
            <a:r>
              <a:rPr lang="pl-PL"/>
              <a:t>krok 4b</a:t>
            </a:r>
          </a:p>
        </p:txBody>
      </p:sp>
      <p:sp>
        <p:nvSpPr>
          <p:cNvPr id="47108" name="Rectangle 3"/>
          <p:cNvSpPr>
            <a:spLocks noGrp="1" noChangeArrowheads="1"/>
          </p:cNvSpPr>
          <p:nvPr>
            <p:ph type="body" idx="1"/>
          </p:nvPr>
        </p:nvSpPr>
        <p:spPr/>
        <p:txBody>
          <a:bodyPr/>
          <a:lstStyle/>
          <a:p>
            <a:pPr eaLnBrk="1" hangingPunct="1">
              <a:lnSpc>
                <a:spcPct val="80000"/>
              </a:lnSpc>
            </a:pPr>
            <a:r>
              <a:rPr lang="pl-PL" sz="2800"/>
              <a:t>Oblicz nowe średnie klastrów…</a:t>
            </a:r>
          </a:p>
          <a:p>
            <a:pPr eaLnBrk="1" hangingPunct="1">
              <a:lnSpc>
                <a:spcPct val="80000"/>
              </a:lnSpc>
            </a:pPr>
            <a:endParaRPr lang="pl-PL" sz="2000"/>
          </a:p>
          <a:p>
            <a:pPr eaLnBrk="1" hangingPunct="1">
              <a:lnSpc>
                <a:spcPct val="80000"/>
              </a:lnSpc>
            </a:pPr>
            <a:endParaRPr lang="pl-PL" sz="2000"/>
          </a:p>
          <a:p>
            <a:pPr eaLnBrk="1" hangingPunct="1">
              <a:lnSpc>
                <a:spcPct val="80000"/>
              </a:lnSpc>
            </a:pPr>
            <a:endParaRPr lang="pl-PL" sz="2000"/>
          </a:p>
          <a:p>
            <a:pPr eaLnBrk="1" hangingPunct="1">
              <a:lnSpc>
                <a:spcPct val="80000"/>
              </a:lnSpc>
            </a:pPr>
            <a:endParaRPr lang="pl-PL" sz="2000"/>
          </a:p>
          <a:p>
            <a:pPr eaLnBrk="1" hangingPunct="1">
              <a:lnSpc>
                <a:spcPct val="80000"/>
              </a:lnSpc>
            </a:pPr>
            <a:endParaRPr lang="pl-PL" sz="2000"/>
          </a:p>
          <a:p>
            <a:pPr eaLnBrk="1" hangingPunct="1">
              <a:lnSpc>
                <a:spcPct val="80000"/>
              </a:lnSpc>
            </a:pPr>
            <a:endParaRPr lang="pl-PL" sz="2000"/>
          </a:p>
          <a:p>
            <a:pPr eaLnBrk="1" hangingPunct="1">
              <a:lnSpc>
                <a:spcPct val="80000"/>
              </a:lnSpc>
            </a:pPr>
            <a:endParaRPr lang="pl-PL" sz="2000"/>
          </a:p>
          <a:p>
            <a:pPr eaLnBrk="1" hangingPunct="1">
              <a:lnSpc>
                <a:spcPct val="80000"/>
              </a:lnSpc>
            </a:pPr>
            <a:endParaRPr lang="pl-PL" sz="2000"/>
          </a:p>
          <a:p>
            <a:pPr eaLnBrk="1" hangingPunct="1">
              <a:lnSpc>
                <a:spcPct val="80000"/>
              </a:lnSpc>
            </a:pPr>
            <a:endParaRPr lang="pl-PL" sz="2000"/>
          </a:p>
          <a:p>
            <a:pPr eaLnBrk="1" hangingPunct="1">
              <a:lnSpc>
                <a:spcPct val="80000"/>
              </a:lnSpc>
              <a:buFont typeface="Georgia" pitchFamily="18" charset="0"/>
              <a:buNone/>
            </a:pPr>
            <a:r>
              <a:rPr lang="pl-PL" sz="2000"/>
              <a:t>… i wracamy do kroku realokacji obiektów. Dla każdego obiektu następuje weryfikacja, czy obiekt ten podlega realokacji. Jeżeli  żaden z obiektów nie wymaga realokacji następuje zakończenie działania algorytmu. </a:t>
            </a:r>
          </a:p>
        </p:txBody>
      </p:sp>
      <p:grpSp>
        <p:nvGrpSpPr>
          <p:cNvPr id="2" name="Group 11"/>
          <p:cNvGrpSpPr>
            <a:grpSpLocks/>
          </p:cNvGrpSpPr>
          <p:nvPr/>
        </p:nvGrpSpPr>
        <p:grpSpPr bwMode="auto">
          <a:xfrm>
            <a:off x="4067175" y="1773238"/>
            <a:ext cx="4581525" cy="3324225"/>
            <a:chOff x="1156" y="1117"/>
            <a:chExt cx="2886" cy="2094"/>
          </a:xfrm>
        </p:grpSpPr>
        <p:pic>
          <p:nvPicPr>
            <p:cNvPr id="47113" name="Picture 4"/>
            <p:cNvPicPr>
              <a:picLocks noChangeAspect="1" noChangeArrowheads="1"/>
            </p:cNvPicPr>
            <p:nvPr/>
          </p:nvPicPr>
          <p:blipFill>
            <a:blip r:embed="rId2" cstate="print"/>
            <a:srcRect/>
            <a:stretch>
              <a:fillRect/>
            </a:stretch>
          </p:blipFill>
          <p:spPr bwMode="auto">
            <a:xfrm>
              <a:off x="1156" y="1117"/>
              <a:ext cx="2886" cy="2094"/>
            </a:xfrm>
            <a:prstGeom prst="rect">
              <a:avLst/>
            </a:prstGeom>
            <a:noFill/>
            <a:ln w="9525">
              <a:noFill/>
              <a:miter lim="800000"/>
              <a:headEnd/>
              <a:tailEnd/>
            </a:ln>
          </p:spPr>
        </p:pic>
        <p:sp>
          <p:nvSpPr>
            <p:cNvPr id="47114" name="Oval 5"/>
            <p:cNvSpPr>
              <a:spLocks noChangeArrowheads="1"/>
            </p:cNvSpPr>
            <p:nvPr/>
          </p:nvSpPr>
          <p:spPr bwMode="auto">
            <a:xfrm rot="1524797">
              <a:off x="2861" y="1227"/>
              <a:ext cx="998" cy="499"/>
            </a:xfrm>
            <a:prstGeom prst="ellipse">
              <a:avLst/>
            </a:prstGeom>
            <a:solidFill>
              <a:srgbClr val="006699">
                <a:alpha val="20000"/>
              </a:srgbClr>
            </a:solidFill>
            <a:ln w="9525">
              <a:noFill/>
              <a:round/>
              <a:headEnd/>
              <a:tailEnd/>
            </a:ln>
          </p:spPr>
          <p:txBody>
            <a:bodyPr wrap="none" anchor="ctr"/>
            <a:lstStyle/>
            <a:p>
              <a:endParaRPr lang="pl-PL"/>
            </a:p>
          </p:txBody>
        </p:sp>
        <p:sp>
          <p:nvSpPr>
            <p:cNvPr id="47115" name="Oval 6"/>
            <p:cNvSpPr>
              <a:spLocks noChangeArrowheads="1"/>
            </p:cNvSpPr>
            <p:nvPr/>
          </p:nvSpPr>
          <p:spPr bwMode="auto">
            <a:xfrm>
              <a:off x="1429" y="1343"/>
              <a:ext cx="680" cy="1497"/>
            </a:xfrm>
            <a:prstGeom prst="ellipse">
              <a:avLst/>
            </a:prstGeom>
            <a:solidFill>
              <a:srgbClr val="339966">
                <a:alpha val="20000"/>
              </a:srgbClr>
            </a:solidFill>
            <a:ln w="9525">
              <a:noFill/>
              <a:round/>
              <a:headEnd/>
              <a:tailEnd/>
            </a:ln>
          </p:spPr>
          <p:txBody>
            <a:bodyPr wrap="none" anchor="ctr"/>
            <a:lstStyle/>
            <a:p>
              <a:endParaRPr lang="pl-PL"/>
            </a:p>
          </p:txBody>
        </p:sp>
        <p:sp>
          <p:nvSpPr>
            <p:cNvPr id="47116" name="Oval 7"/>
            <p:cNvSpPr>
              <a:spLocks noChangeArrowheads="1"/>
            </p:cNvSpPr>
            <p:nvPr/>
          </p:nvSpPr>
          <p:spPr bwMode="auto">
            <a:xfrm rot="1728732">
              <a:off x="2333" y="1988"/>
              <a:ext cx="1542" cy="862"/>
            </a:xfrm>
            <a:prstGeom prst="ellipse">
              <a:avLst/>
            </a:prstGeom>
            <a:solidFill>
              <a:srgbClr val="99CC00">
                <a:alpha val="20000"/>
              </a:srgbClr>
            </a:solidFill>
            <a:ln w="9525">
              <a:noFill/>
              <a:round/>
              <a:headEnd/>
              <a:tailEnd/>
            </a:ln>
          </p:spPr>
          <p:txBody>
            <a:bodyPr wrap="none" anchor="ctr"/>
            <a:lstStyle/>
            <a:p>
              <a:endParaRPr lang="pl-PL"/>
            </a:p>
          </p:txBody>
        </p:sp>
        <p:sp>
          <p:nvSpPr>
            <p:cNvPr id="47117" name="Line 8"/>
            <p:cNvSpPr>
              <a:spLocks noChangeShapeType="1"/>
            </p:cNvSpPr>
            <p:nvPr/>
          </p:nvSpPr>
          <p:spPr bwMode="auto">
            <a:xfrm rot="-1106097">
              <a:off x="3205" y="1477"/>
              <a:ext cx="181" cy="46"/>
            </a:xfrm>
            <a:prstGeom prst="line">
              <a:avLst/>
            </a:prstGeom>
            <a:noFill/>
            <a:ln w="57150">
              <a:solidFill>
                <a:srgbClr val="CC3300"/>
              </a:solidFill>
              <a:round/>
              <a:headEnd/>
              <a:tailEnd type="triangle" w="med" len="med"/>
            </a:ln>
          </p:spPr>
          <p:txBody>
            <a:bodyPr/>
            <a:lstStyle/>
            <a:p>
              <a:endParaRPr lang="pl-PL"/>
            </a:p>
          </p:txBody>
        </p:sp>
        <p:sp>
          <p:nvSpPr>
            <p:cNvPr id="47118" name="Line 9"/>
            <p:cNvSpPr>
              <a:spLocks noChangeShapeType="1"/>
            </p:cNvSpPr>
            <p:nvPr/>
          </p:nvSpPr>
          <p:spPr bwMode="auto">
            <a:xfrm flipH="1" flipV="1">
              <a:off x="1701" y="2296"/>
              <a:ext cx="181" cy="136"/>
            </a:xfrm>
            <a:prstGeom prst="line">
              <a:avLst/>
            </a:prstGeom>
            <a:noFill/>
            <a:ln w="57150">
              <a:solidFill>
                <a:srgbClr val="CC3300"/>
              </a:solidFill>
              <a:round/>
              <a:headEnd/>
              <a:tailEnd type="triangle" w="med" len="med"/>
            </a:ln>
          </p:spPr>
          <p:txBody>
            <a:bodyPr/>
            <a:lstStyle/>
            <a:p>
              <a:endParaRPr lang="pl-PL"/>
            </a:p>
          </p:txBody>
        </p:sp>
        <p:sp>
          <p:nvSpPr>
            <p:cNvPr id="47119" name="Line 10"/>
            <p:cNvSpPr>
              <a:spLocks noChangeShapeType="1"/>
            </p:cNvSpPr>
            <p:nvPr/>
          </p:nvSpPr>
          <p:spPr bwMode="auto">
            <a:xfrm flipH="1">
              <a:off x="3107" y="2341"/>
              <a:ext cx="45" cy="227"/>
            </a:xfrm>
            <a:prstGeom prst="line">
              <a:avLst/>
            </a:prstGeom>
            <a:noFill/>
            <a:ln w="57150">
              <a:solidFill>
                <a:srgbClr val="CC3300"/>
              </a:solidFill>
              <a:round/>
              <a:headEnd/>
              <a:tailEnd type="triangle" w="med" len="med"/>
            </a:ln>
          </p:spPr>
          <p:txBody>
            <a:bodyPr/>
            <a:lstStyle/>
            <a:p>
              <a:endParaRPr lang="pl-PL"/>
            </a:p>
          </p:txBody>
        </p:sp>
      </p:grpSp>
      <p:sp>
        <p:nvSpPr>
          <p:cNvPr id="47110" name="Line 12"/>
          <p:cNvSpPr>
            <a:spLocks noChangeShapeType="1"/>
          </p:cNvSpPr>
          <p:nvPr/>
        </p:nvSpPr>
        <p:spPr bwMode="auto">
          <a:xfrm>
            <a:off x="3779838" y="2133600"/>
            <a:ext cx="1150937" cy="71438"/>
          </a:xfrm>
          <a:prstGeom prst="line">
            <a:avLst/>
          </a:prstGeom>
          <a:noFill/>
          <a:ln w="9525">
            <a:solidFill>
              <a:srgbClr val="CC3300"/>
            </a:solidFill>
            <a:round/>
            <a:headEnd/>
            <a:tailEnd type="triangle" w="med" len="med"/>
          </a:ln>
        </p:spPr>
        <p:txBody>
          <a:bodyPr/>
          <a:lstStyle/>
          <a:p>
            <a:endParaRPr lang="pl-PL"/>
          </a:p>
        </p:txBody>
      </p:sp>
      <p:sp>
        <p:nvSpPr>
          <p:cNvPr id="47111" name="Rectangle 13"/>
          <p:cNvSpPr>
            <a:spLocks noChangeArrowheads="1"/>
          </p:cNvSpPr>
          <p:nvPr/>
        </p:nvSpPr>
        <p:spPr bwMode="auto">
          <a:xfrm>
            <a:off x="2987675" y="1844675"/>
            <a:ext cx="1223963" cy="915988"/>
          </a:xfrm>
          <a:prstGeom prst="rect">
            <a:avLst/>
          </a:prstGeom>
          <a:noFill/>
          <a:ln w="9525">
            <a:noFill/>
            <a:miter lim="800000"/>
            <a:headEnd/>
            <a:tailEnd/>
          </a:ln>
        </p:spPr>
        <p:txBody>
          <a:bodyPr>
            <a:spAutoFit/>
          </a:bodyPr>
          <a:lstStyle/>
          <a:p>
            <a:r>
              <a:rPr lang="pl-PL"/>
              <a:t>punkt </a:t>
            </a:r>
          </a:p>
          <a:p>
            <a:r>
              <a:rPr lang="pl-PL"/>
              <a:t>osobliwy</a:t>
            </a:r>
          </a:p>
          <a:p>
            <a:r>
              <a:rPr lang="pl-PL"/>
              <a:t>(</a:t>
            </a:r>
            <a:r>
              <a:rPr lang="pl-PL" i="1"/>
              <a:t>outlier</a:t>
            </a:r>
            <a:r>
              <a:rPr lang="pl-PL"/>
              <a:t>)</a:t>
            </a:r>
          </a:p>
        </p:txBody>
      </p:sp>
      <p:sp>
        <p:nvSpPr>
          <p:cNvPr id="47112" name="Rectangle 14"/>
          <p:cNvSpPr>
            <a:spLocks noChangeArrowheads="1"/>
          </p:cNvSpPr>
          <p:nvPr/>
        </p:nvSpPr>
        <p:spPr bwMode="auto">
          <a:xfrm>
            <a:off x="250825" y="2420938"/>
            <a:ext cx="2555875" cy="2289175"/>
          </a:xfrm>
          <a:prstGeom prst="rect">
            <a:avLst/>
          </a:prstGeom>
          <a:noFill/>
          <a:ln w="9525">
            <a:noFill/>
            <a:miter lim="800000"/>
            <a:headEnd/>
            <a:tailEnd/>
          </a:ln>
        </p:spPr>
        <p:txBody>
          <a:bodyPr>
            <a:spAutoFit/>
          </a:bodyPr>
          <a:lstStyle/>
          <a:p>
            <a:r>
              <a:rPr lang="pl-PL"/>
              <a:t>Algorytm bardzo czuły na dane zaszumione lub dane zawierające punkty osobliwe, gdyż punkty takie w istotny sposób wpływają na średnie klastrów powodując ich zniekształcenie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subTitle" idx="1"/>
          </p:nvPr>
        </p:nvSpPr>
        <p:spPr>
          <a:xfrm>
            <a:off x="1403350" y="2924175"/>
            <a:ext cx="6840538" cy="1584325"/>
          </a:xfrm>
        </p:spPr>
        <p:txBody>
          <a:bodyPr/>
          <a:lstStyle/>
          <a:p>
            <a:r>
              <a:rPr lang="pl-PL"/>
              <a:t>Metody eksploracji: </a:t>
            </a:r>
          </a:p>
          <a:p>
            <a:r>
              <a:rPr lang="pl-PL"/>
              <a:t>odkrywanie charakterystyk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144386" name="Rectangle 2"/>
          <p:cNvSpPr>
            <a:spLocks noGrp="1" noChangeArrowheads="1"/>
          </p:cNvSpPr>
          <p:nvPr>
            <p:ph type="title"/>
          </p:nvPr>
        </p:nvSpPr>
        <p:spPr/>
        <p:txBody>
          <a:bodyPr/>
          <a:lstStyle/>
          <a:p>
            <a:r>
              <a:rPr lang="pl-PL"/>
              <a:t>Odkrywanie charakterystyk</a:t>
            </a:r>
          </a:p>
        </p:txBody>
      </p:sp>
      <p:pic>
        <p:nvPicPr>
          <p:cNvPr id="144388" name="Picture 4"/>
          <p:cNvPicPr>
            <a:picLocks noChangeAspect="1" noChangeArrowheads="1"/>
          </p:cNvPicPr>
          <p:nvPr/>
        </p:nvPicPr>
        <p:blipFill>
          <a:blip r:embed="rId2" cstate="print"/>
          <a:srcRect/>
          <a:stretch>
            <a:fillRect/>
          </a:stretch>
        </p:blipFill>
        <p:spPr bwMode="auto">
          <a:xfrm>
            <a:off x="179388" y="1196975"/>
            <a:ext cx="5040312" cy="3062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4389" name="Rectangle 5"/>
          <p:cNvSpPr>
            <a:spLocks noChangeArrowheads="1"/>
          </p:cNvSpPr>
          <p:nvPr/>
        </p:nvSpPr>
        <p:spPr bwMode="auto">
          <a:xfrm>
            <a:off x="5724525" y="1268413"/>
            <a:ext cx="2973388" cy="5113337"/>
          </a:xfrm>
          <a:prstGeom prst="rect">
            <a:avLst/>
          </a:prstGeom>
          <a:noFill/>
          <a:ln w="9525">
            <a:noFill/>
            <a:miter lim="800000"/>
            <a:headEnd/>
            <a:tailEnd/>
          </a:ln>
          <a:effectLst/>
        </p:spPr>
        <p:txBody>
          <a:bodyPr/>
          <a:lstStyle/>
          <a:p>
            <a:pPr>
              <a:lnSpc>
                <a:spcPct val="80000"/>
              </a:lnSpc>
              <a:spcBef>
                <a:spcPct val="50000"/>
              </a:spcBef>
              <a:buSzPct val="70000"/>
              <a:buFont typeface="Georgia" pitchFamily="18" charset="0"/>
              <a:buNone/>
            </a:pPr>
            <a:r>
              <a:rPr lang="pl-PL" sz="2800">
                <a:latin typeface="Georgia" pitchFamily="18" charset="0"/>
              </a:rPr>
              <a:t>Metoda ta polega na znajdowaniu </a:t>
            </a:r>
            <a:r>
              <a:rPr lang="pl-PL" sz="2800" i="1">
                <a:solidFill>
                  <a:schemeClr val="bg2"/>
                </a:solidFill>
                <a:latin typeface="Georgia" pitchFamily="18" charset="0"/>
              </a:rPr>
              <a:t>zwięzłych opisów</a:t>
            </a:r>
            <a:r>
              <a:rPr lang="pl-PL" sz="2800">
                <a:latin typeface="Georgia" pitchFamily="18" charset="0"/>
              </a:rPr>
              <a:t> (charakterystyk) podanego zbioru danych, czy też znajdowaniu </a:t>
            </a:r>
            <a:r>
              <a:rPr lang="pl-PL" sz="2800" i="1">
                <a:solidFill>
                  <a:schemeClr val="bg2"/>
                </a:solidFill>
                <a:latin typeface="Georgia" pitchFamily="18" charset="0"/>
              </a:rPr>
              <a:t>zależności funkcyjnych</a:t>
            </a:r>
            <a:r>
              <a:rPr lang="pl-PL" sz="2800">
                <a:latin typeface="Georgia" pitchFamily="18" charset="0"/>
              </a:rPr>
              <a:t> pomiędzy zmiennymi opisującymi zbiór danych. </a:t>
            </a:r>
          </a:p>
        </p:txBody>
      </p:sp>
      <p:sp>
        <p:nvSpPr>
          <p:cNvPr id="144390" name="Rectangle 6"/>
          <p:cNvSpPr>
            <a:spLocks noChangeArrowheads="1"/>
          </p:cNvSpPr>
          <p:nvPr/>
        </p:nvSpPr>
        <p:spPr bwMode="auto">
          <a:xfrm>
            <a:off x="179388" y="4365625"/>
            <a:ext cx="4897437" cy="2014538"/>
          </a:xfrm>
          <a:prstGeom prst="rect">
            <a:avLst/>
          </a:prstGeom>
          <a:noFill/>
          <a:ln w="9525">
            <a:noFill/>
            <a:miter lim="800000"/>
            <a:headEnd/>
            <a:tailEnd/>
          </a:ln>
          <a:effectLst/>
        </p:spPr>
        <p:txBody>
          <a:bodyPr anchor="ctr">
            <a:spAutoFit/>
          </a:bodyPr>
          <a:lstStyle/>
          <a:p>
            <a:r>
              <a:rPr lang="pl-PL">
                <a:latin typeface="Georgia" pitchFamily="18" charset="0"/>
              </a:rPr>
              <a:t>zastosowania odkrywania charakterystyk:</a:t>
            </a:r>
          </a:p>
          <a:p>
            <a:pPr marL="533400" lvl="1" indent="-174625">
              <a:buFontTx/>
              <a:buChar char="•"/>
            </a:pPr>
            <a:r>
              <a:rPr lang="pl-PL">
                <a:latin typeface="Georgia" pitchFamily="18" charset="0"/>
              </a:rPr>
              <a:t>znajdowanie zależności funkcyjnych pomiędzy zmiennymi, </a:t>
            </a:r>
          </a:p>
          <a:p>
            <a:pPr marL="533400" lvl="1" indent="-174625">
              <a:buFontTx/>
              <a:buChar char="•"/>
            </a:pPr>
            <a:r>
              <a:rPr lang="pl-PL">
                <a:latin typeface="Georgia" pitchFamily="18" charset="0"/>
              </a:rPr>
              <a:t>określanie profilu klienta, czyli jego zbiór cech charakterystycznych, </a:t>
            </a:r>
          </a:p>
          <a:p>
            <a:pPr marL="533400" lvl="1" indent="-174625">
              <a:buFontTx/>
              <a:buChar char="•"/>
            </a:pPr>
            <a:r>
              <a:rPr lang="pl-PL">
                <a:latin typeface="Georgia" pitchFamily="18" charset="0"/>
              </a:rPr>
              <a:t>znajdowanie charakterystyki pacjenta związanego z odpowiednią terapią</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subTitle" idx="1"/>
          </p:nvPr>
        </p:nvSpPr>
        <p:spPr>
          <a:xfrm>
            <a:off x="1403350" y="2924175"/>
            <a:ext cx="6840538" cy="1584325"/>
          </a:xfrm>
        </p:spPr>
        <p:txBody>
          <a:bodyPr/>
          <a:lstStyle/>
          <a:p>
            <a:r>
              <a:rPr lang="pl-PL"/>
              <a:t>Metody eksploracji: </a:t>
            </a:r>
          </a:p>
          <a:p>
            <a:r>
              <a:rPr lang="pl-PL"/>
              <a:t>odkrywanie asocjacji</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141314" name="Rectangle 2"/>
          <p:cNvSpPr>
            <a:spLocks noGrp="1" noChangeArrowheads="1"/>
          </p:cNvSpPr>
          <p:nvPr>
            <p:ph type="title"/>
          </p:nvPr>
        </p:nvSpPr>
        <p:spPr/>
        <p:txBody>
          <a:bodyPr/>
          <a:lstStyle/>
          <a:p>
            <a:r>
              <a:rPr lang="pl-PL"/>
              <a:t>Odkrywanie asocjacji</a:t>
            </a:r>
          </a:p>
        </p:txBody>
      </p:sp>
      <p:sp>
        <p:nvSpPr>
          <p:cNvPr id="141315" name="Rectangle 3"/>
          <p:cNvSpPr>
            <a:spLocks noGrp="1" noChangeArrowheads="1"/>
          </p:cNvSpPr>
          <p:nvPr>
            <p:ph type="body" idx="1"/>
          </p:nvPr>
        </p:nvSpPr>
        <p:spPr>
          <a:xfrm>
            <a:off x="5292725" y="1268413"/>
            <a:ext cx="3405188" cy="5113337"/>
          </a:xfrm>
        </p:spPr>
        <p:txBody>
          <a:bodyPr/>
          <a:lstStyle/>
          <a:p>
            <a:pPr>
              <a:lnSpc>
                <a:spcPct val="80000"/>
              </a:lnSpc>
            </a:pPr>
            <a:r>
              <a:rPr lang="pl-PL" sz="2400"/>
              <a:t>Celem procesu odkrywania asocjacji jest znalezienie interesujących </a:t>
            </a:r>
            <a:r>
              <a:rPr lang="pl-PL" sz="2400" i="1">
                <a:solidFill>
                  <a:schemeClr val="bg2"/>
                </a:solidFill>
              </a:rPr>
              <a:t>zależności lub korelacji</a:t>
            </a:r>
            <a:r>
              <a:rPr lang="pl-PL" sz="2400"/>
              <a:t>, nazywanych ogólnie asocjacjami, pomiędzy danymi w dużych zbiorach danych. </a:t>
            </a:r>
          </a:p>
          <a:p>
            <a:pPr>
              <a:lnSpc>
                <a:spcPct val="80000"/>
              </a:lnSpc>
            </a:pPr>
            <a:r>
              <a:rPr lang="pl-PL" sz="2400"/>
              <a:t>Wynikiem procesu odkrywania asocjacji jest </a:t>
            </a:r>
            <a:r>
              <a:rPr lang="pl-PL" sz="2400" i="1">
                <a:solidFill>
                  <a:schemeClr val="bg2"/>
                </a:solidFill>
              </a:rPr>
              <a:t>zbiór reguł asocjacyjnych</a:t>
            </a:r>
            <a:r>
              <a:rPr lang="pl-PL" sz="2400"/>
              <a:t> opisujących znalezione zależności lub korelacje między danymi. </a:t>
            </a:r>
          </a:p>
        </p:txBody>
      </p:sp>
      <p:pic>
        <p:nvPicPr>
          <p:cNvPr id="141316" name="Picture 4"/>
          <p:cNvPicPr>
            <a:picLocks noChangeAspect="1" noChangeArrowheads="1"/>
          </p:cNvPicPr>
          <p:nvPr/>
        </p:nvPicPr>
        <p:blipFill>
          <a:blip r:embed="rId2" cstate="print"/>
          <a:srcRect/>
          <a:stretch>
            <a:fillRect/>
          </a:stretch>
        </p:blipFill>
        <p:spPr bwMode="auto">
          <a:xfrm>
            <a:off x="107950" y="1196975"/>
            <a:ext cx="5129213" cy="31067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1317" name="Rectangle 5"/>
          <p:cNvSpPr>
            <a:spLocks noChangeArrowheads="1"/>
          </p:cNvSpPr>
          <p:nvPr/>
        </p:nvSpPr>
        <p:spPr bwMode="auto">
          <a:xfrm>
            <a:off x="179388" y="4640263"/>
            <a:ext cx="4897437" cy="1465262"/>
          </a:xfrm>
          <a:prstGeom prst="rect">
            <a:avLst/>
          </a:prstGeom>
          <a:noFill/>
          <a:ln w="9525">
            <a:noFill/>
            <a:miter lim="800000"/>
            <a:headEnd/>
            <a:tailEnd/>
          </a:ln>
          <a:effectLst/>
        </p:spPr>
        <p:txBody>
          <a:bodyPr anchor="ctr">
            <a:spAutoFit/>
          </a:bodyPr>
          <a:lstStyle/>
          <a:p>
            <a:r>
              <a:rPr lang="pl-PL">
                <a:latin typeface="Georgia" pitchFamily="18" charset="0"/>
              </a:rPr>
              <a:t>zastosowania odkrytych asocjacji:</a:t>
            </a:r>
          </a:p>
          <a:p>
            <a:pPr marL="533400" lvl="1" indent="-174625">
              <a:buFontTx/>
              <a:buChar char="•"/>
            </a:pPr>
            <a:r>
              <a:rPr lang="pl-PL">
                <a:latin typeface="Georgia" pitchFamily="18" charset="0"/>
              </a:rPr>
              <a:t>planowanie kampanii promocyjnych</a:t>
            </a:r>
          </a:p>
          <a:p>
            <a:pPr marL="533400" lvl="1" indent="-174625">
              <a:buFontTx/>
              <a:buChar char="•"/>
            </a:pPr>
            <a:r>
              <a:rPr lang="pl-PL">
                <a:latin typeface="Georgia" pitchFamily="18" charset="0"/>
              </a:rPr>
              <a:t>rozmieszczenie stoisk w supermarketach</a:t>
            </a:r>
          </a:p>
          <a:p>
            <a:pPr marL="533400" lvl="1" indent="-174625">
              <a:buFontTx/>
              <a:buChar char="•"/>
            </a:pPr>
            <a:r>
              <a:rPr lang="pl-PL">
                <a:latin typeface="Georgia" pitchFamily="18" charset="0"/>
              </a:rPr>
              <a:t>planowanie programów lojalnościowych </a:t>
            </a:r>
          </a:p>
          <a:p>
            <a:pPr marL="533400" lvl="1" indent="-174625">
              <a:buFontTx/>
              <a:buChar char="•"/>
            </a:pPr>
            <a:r>
              <a:rPr lang="pl-PL">
                <a:latin typeface="Georgia" pitchFamily="18" charset="0"/>
              </a:rPr>
              <a:t>opracowania koncepcji katalogu</a:t>
            </a:r>
            <a:endParaRPr lang="pl-PL"/>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subTitle" idx="1"/>
          </p:nvPr>
        </p:nvSpPr>
        <p:spPr>
          <a:xfrm>
            <a:off x="1403350" y="3213100"/>
            <a:ext cx="6400800" cy="1441450"/>
          </a:xfrm>
        </p:spPr>
        <p:txBody>
          <a:bodyPr/>
          <a:lstStyle/>
          <a:p>
            <a:r>
              <a:rPr lang="pl-PL"/>
              <a:t>Metody eksploracji: </a:t>
            </a:r>
          </a:p>
          <a:p>
            <a:r>
              <a:rPr lang="pl-PL"/>
              <a:t>odkrywanie wzorców sekwencji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3"/>
          <p:cNvSpPr>
            <a:spLocks noGrp="1"/>
          </p:cNvSpPr>
          <p:nvPr>
            <p:ph type="ftr" sz="quarter" idx="10"/>
          </p:nvPr>
        </p:nvSpPr>
        <p:spPr/>
        <p:txBody>
          <a:bodyPr/>
          <a:lstStyle/>
          <a:p>
            <a:r>
              <a:rPr lang="pl-PL"/>
              <a:t>KISIM, WIMiIP, AGH</a:t>
            </a:r>
          </a:p>
        </p:txBody>
      </p:sp>
      <p:sp>
        <p:nvSpPr>
          <p:cNvPr id="125954" name="Rectangle 2"/>
          <p:cNvSpPr>
            <a:spLocks noGrp="1" noChangeArrowheads="1"/>
          </p:cNvSpPr>
          <p:nvPr>
            <p:ph type="title"/>
          </p:nvPr>
        </p:nvSpPr>
        <p:spPr/>
        <p:txBody>
          <a:bodyPr/>
          <a:lstStyle/>
          <a:p>
            <a:r>
              <a:rPr lang="pl-PL"/>
              <a:t>Zapytania eksploracyjne </a:t>
            </a:r>
          </a:p>
        </p:txBody>
      </p:sp>
      <p:sp>
        <p:nvSpPr>
          <p:cNvPr id="125955" name="Rectangle 3"/>
          <p:cNvSpPr>
            <a:spLocks noGrp="1" noChangeArrowheads="1"/>
          </p:cNvSpPr>
          <p:nvPr>
            <p:ph type="body" idx="1"/>
          </p:nvPr>
        </p:nvSpPr>
        <p:spPr>
          <a:xfrm>
            <a:off x="468313" y="3500438"/>
            <a:ext cx="8229600" cy="2881312"/>
          </a:xfrm>
        </p:spPr>
        <p:txBody>
          <a:bodyPr/>
          <a:lstStyle/>
          <a:p>
            <a:r>
              <a:rPr lang="pl-PL" dirty="0"/>
              <a:t>Eksploracja danych umożliwia analizę danych dla problemów, które, ze względu na swój </a:t>
            </a:r>
            <a:r>
              <a:rPr lang="pl-PL" i="1" dirty="0">
                <a:solidFill>
                  <a:schemeClr val="bg2">
                    <a:lumMod val="50000"/>
                  </a:schemeClr>
                </a:solidFill>
              </a:rPr>
              <a:t>rozmiar</a:t>
            </a:r>
            <a:r>
              <a:rPr lang="pl-PL" dirty="0"/>
              <a:t>, są trudne do przeprowadzenia przez użytkownika, oraz tych problemów, dla których </a:t>
            </a:r>
            <a:r>
              <a:rPr lang="pl-PL" i="1" dirty="0">
                <a:solidFill>
                  <a:schemeClr val="bg2">
                    <a:lumMod val="50000"/>
                  </a:schemeClr>
                </a:solidFill>
              </a:rPr>
              <a:t>nie dysponujemy pełną </a:t>
            </a:r>
            <a:r>
              <a:rPr lang="pl-PL" dirty="0"/>
              <a:t>wiedzą o przedmiocie analizy, co uniemożliwia sterowanie procesem analizy danych.</a:t>
            </a:r>
          </a:p>
        </p:txBody>
      </p:sp>
      <p:pic>
        <p:nvPicPr>
          <p:cNvPr id="125956" name="Picture 4"/>
          <p:cNvPicPr>
            <a:picLocks noChangeAspect="1" noChangeArrowheads="1"/>
          </p:cNvPicPr>
          <p:nvPr/>
        </p:nvPicPr>
        <p:blipFill>
          <a:blip r:embed="rId2" cstate="print"/>
          <a:srcRect/>
          <a:stretch>
            <a:fillRect/>
          </a:stretch>
        </p:blipFill>
        <p:spPr bwMode="auto">
          <a:xfrm>
            <a:off x="1475656" y="1124744"/>
            <a:ext cx="5755218" cy="216024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142338" name="Rectangle 2"/>
          <p:cNvSpPr>
            <a:spLocks noGrp="1" noChangeArrowheads="1"/>
          </p:cNvSpPr>
          <p:nvPr>
            <p:ph type="title"/>
          </p:nvPr>
        </p:nvSpPr>
        <p:spPr/>
        <p:txBody>
          <a:bodyPr/>
          <a:lstStyle/>
          <a:p>
            <a:r>
              <a:rPr lang="pl-PL"/>
              <a:t>Odkrywanie wzorców sekwencji (1)</a:t>
            </a:r>
          </a:p>
        </p:txBody>
      </p:sp>
      <p:sp>
        <p:nvSpPr>
          <p:cNvPr id="142339" name="Rectangle 3"/>
          <p:cNvSpPr>
            <a:spLocks noGrp="1" noChangeArrowheads="1"/>
          </p:cNvSpPr>
          <p:nvPr>
            <p:ph type="body" idx="1"/>
          </p:nvPr>
        </p:nvSpPr>
        <p:spPr>
          <a:xfrm>
            <a:off x="5076825" y="1268413"/>
            <a:ext cx="3959225" cy="5113337"/>
          </a:xfrm>
        </p:spPr>
        <p:txBody>
          <a:bodyPr/>
          <a:lstStyle/>
          <a:p>
            <a:pPr>
              <a:lnSpc>
                <a:spcPct val="80000"/>
              </a:lnSpc>
            </a:pPr>
            <a:r>
              <a:rPr lang="pl-PL" sz="2400"/>
              <a:t>Analiza bazy danych zawierającej informacje o zdarzeniach, które wystąpiły w określonym przedziale czasu, w celu znalezienia </a:t>
            </a:r>
            <a:r>
              <a:rPr lang="pl-PL" sz="2400">
                <a:solidFill>
                  <a:schemeClr val="bg2"/>
                </a:solidFill>
              </a:rPr>
              <a:t>zależności pomiędzy występowaniem określonych zdarzeń w czasie</a:t>
            </a:r>
            <a:r>
              <a:rPr lang="pl-PL" sz="2400"/>
              <a:t>. </a:t>
            </a:r>
          </a:p>
          <a:p>
            <a:pPr>
              <a:lnSpc>
                <a:spcPct val="80000"/>
              </a:lnSpc>
            </a:pPr>
            <a:r>
              <a:rPr lang="pl-PL" sz="2400"/>
              <a:t>Zauważmy, że zdarzenia wchodzące w skład wzorca sekwencji nie muszą występować bezpośrednio jedno po drugim - </a:t>
            </a:r>
            <a:r>
              <a:rPr lang="pl-PL" sz="2400">
                <a:solidFill>
                  <a:schemeClr val="bg2"/>
                </a:solidFill>
              </a:rPr>
              <a:t>mogą być przedzielone</a:t>
            </a:r>
            <a:r>
              <a:rPr lang="pl-PL" sz="2400"/>
              <a:t> wystąpieniem innych zdarzeń. </a:t>
            </a:r>
          </a:p>
        </p:txBody>
      </p:sp>
      <p:pic>
        <p:nvPicPr>
          <p:cNvPr id="142340" name="Picture 4"/>
          <p:cNvPicPr>
            <a:picLocks noChangeAspect="1" noChangeArrowheads="1"/>
          </p:cNvPicPr>
          <p:nvPr/>
        </p:nvPicPr>
        <p:blipFill>
          <a:blip r:embed="rId2" cstate="print"/>
          <a:srcRect/>
          <a:stretch>
            <a:fillRect/>
          </a:stretch>
        </p:blipFill>
        <p:spPr bwMode="auto">
          <a:xfrm>
            <a:off x="179388" y="1196975"/>
            <a:ext cx="4752975" cy="2827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2341" name="Rectangle 5"/>
          <p:cNvSpPr>
            <a:spLocks noChangeArrowheads="1"/>
          </p:cNvSpPr>
          <p:nvPr/>
        </p:nvSpPr>
        <p:spPr bwMode="auto">
          <a:xfrm>
            <a:off x="179388" y="4365625"/>
            <a:ext cx="4897437" cy="2014538"/>
          </a:xfrm>
          <a:prstGeom prst="rect">
            <a:avLst/>
          </a:prstGeom>
          <a:noFill/>
          <a:ln w="9525">
            <a:noFill/>
            <a:miter lim="800000"/>
            <a:headEnd/>
            <a:tailEnd/>
          </a:ln>
          <a:effectLst/>
        </p:spPr>
        <p:txBody>
          <a:bodyPr anchor="ctr">
            <a:spAutoFit/>
          </a:bodyPr>
          <a:lstStyle/>
          <a:p>
            <a:r>
              <a:rPr lang="pl-PL">
                <a:latin typeface="Georgia" pitchFamily="18" charset="0"/>
              </a:rPr>
              <a:t>Przykłady odkrytych wzorców sekwencji:</a:t>
            </a:r>
          </a:p>
          <a:p>
            <a:pPr marL="533400" lvl="1" indent="-174625">
              <a:buFontTx/>
              <a:buChar char="•"/>
            </a:pPr>
            <a:r>
              <a:rPr lang="pl-PL">
                <a:latin typeface="Georgia" pitchFamily="18" charset="0"/>
              </a:rPr>
              <a:t>Klient, który wypożyczył tydzień temu film pod tytułem </a:t>
            </a:r>
            <a:r>
              <a:rPr lang="pl-PL" i="1">
                <a:latin typeface="Georgia" pitchFamily="18" charset="0"/>
              </a:rPr>
              <a:t>Gwiezdne wojny</a:t>
            </a:r>
            <a:r>
              <a:rPr lang="pl-PL">
                <a:latin typeface="Georgia" pitchFamily="18" charset="0"/>
              </a:rPr>
              <a:t>, w ciągu tygodnia wypożyczy </a:t>
            </a:r>
            <a:r>
              <a:rPr lang="pl-PL" i="1">
                <a:latin typeface="Georgia" pitchFamily="18" charset="0"/>
              </a:rPr>
              <a:t>Imperium kontratakuje, </a:t>
            </a:r>
            <a:r>
              <a:rPr lang="pl-PL">
                <a:latin typeface="Georgia" pitchFamily="18" charset="0"/>
              </a:rPr>
              <a:t>a następnie, w ciągu kolejnego tygodnia, wypożyczy </a:t>
            </a:r>
            <a:r>
              <a:rPr lang="pl-PL" i="1">
                <a:latin typeface="Georgia" pitchFamily="18" charset="0"/>
              </a:rPr>
              <a:t>Powrót Jedi</a:t>
            </a:r>
            <a:endParaRPr lang="pl-PL">
              <a:latin typeface="Georgia"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stopki 3"/>
          <p:cNvSpPr>
            <a:spLocks noGrp="1"/>
          </p:cNvSpPr>
          <p:nvPr>
            <p:ph type="ftr" sz="quarter" idx="10"/>
          </p:nvPr>
        </p:nvSpPr>
        <p:spPr/>
        <p:txBody>
          <a:bodyPr/>
          <a:lstStyle/>
          <a:p>
            <a:r>
              <a:rPr lang="pl-PL"/>
              <a:t>KISIM, WIMiIP, AGH</a:t>
            </a:r>
          </a:p>
        </p:txBody>
      </p:sp>
      <p:sp>
        <p:nvSpPr>
          <p:cNvPr id="143362" name="Rectangle 2"/>
          <p:cNvSpPr>
            <a:spLocks noGrp="1" noChangeArrowheads="1"/>
          </p:cNvSpPr>
          <p:nvPr>
            <p:ph type="title"/>
          </p:nvPr>
        </p:nvSpPr>
        <p:spPr/>
        <p:txBody>
          <a:bodyPr/>
          <a:lstStyle/>
          <a:p>
            <a:r>
              <a:rPr lang="pl-PL"/>
              <a:t>Odkrywanie wzorców sekwencji (2)</a:t>
            </a:r>
          </a:p>
        </p:txBody>
      </p:sp>
      <p:sp>
        <p:nvSpPr>
          <p:cNvPr id="143363" name="Rectangle 3"/>
          <p:cNvSpPr>
            <a:spLocks noGrp="1" noChangeArrowheads="1"/>
          </p:cNvSpPr>
          <p:nvPr>
            <p:ph type="body" idx="1"/>
          </p:nvPr>
        </p:nvSpPr>
        <p:spPr>
          <a:xfrm>
            <a:off x="468313" y="3933825"/>
            <a:ext cx="8229600" cy="2663825"/>
          </a:xfrm>
        </p:spPr>
        <p:txBody>
          <a:bodyPr/>
          <a:lstStyle/>
          <a:p>
            <a:r>
              <a:rPr lang="pl-PL" sz="2400"/>
              <a:t>Z każdym rekordem opisującym zakupy pojedynczego klienta jest związana, dodatkowo, informacja o kliencie (identyfikator klienta) i o dacie zakupów (etykieta czasowa rekordu). Na podstawie danych opisujących zakupy danego klienta, uporządkowanych zgodnie z wartościami etykiet czasowych można uzyskać </a:t>
            </a:r>
            <a:r>
              <a:rPr lang="pl-PL" sz="2400">
                <a:solidFill>
                  <a:schemeClr val="bg2"/>
                </a:solidFill>
              </a:rPr>
              <a:t>profil klienta</a:t>
            </a:r>
            <a:r>
              <a:rPr lang="pl-PL" sz="2400"/>
              <a:t> i próbować </a:t>
            </a:r>
            <a:r>
              <a:rPr lang="pl-PL" sz="2400">
                <a:solidFill>
                  <a:schemeClr val="bg2"/>
                </a:solidFill>
              </a:rPr>
              <a:t>przewidzieć jego zachowanie w czasie.</a:t>
            </a:r>
          </a:p>
        </p:txBody>
      </p:sp>
      <p:sp>
        <p:nvSpPr>
          <p:cNvPr id="143366" name="Rectangle 6"/>
          <p:cNvSpPr>
            <a:spLocks noChangeArrowheads="1"/>
          </p:cNvSpPr>
          <p:nvPr/>
        </p:nvSpPr>
        <p:spPr bwMode="auto">
          <a:xfrm>
            <a:off x="5219700" y="1484313"/>
            <a:ext cx="3455988" cy="2449512"/>
          </a:xfrm>
          <a:prstGeom prst="rect">
            <a:avLst/>
          </a:prstGeom>
          <a:noFill/>
          <a:ln w="9525">
            <a:noFill/>
            <a:miter lim="800000"/>
            <a:headEnd/>
            <a:tailEnd/>
          </a:ln>
          <a:effectLst/>
        </p:spPr>
        <p:txBody>
          <a:bodyPr/>
          <a:lstStyle/>
          <a:p>
            <a:pPr>
              <a:lnSpc>
                <a:spcPct val="80000"/>
              </a:lnSpc>
              <a:spcBef>
                <a:spcPct val="50000"/>
              </a:spcBef>
              <a:buSzPct val="70000"/>
              <a:buFont typeface="Georgia" pitchFamily="18" charset="0"/>
              <a:buNone/>
            </a:pPr>
            <a:r>
              <a:rPr lang="pl-PL" sz="2400">
                <a:latin typeface="Georgia" pitchFamily="18" charset="0"/>
              </a:rPr>
              <a:t>W przypadku analizy koszyka zakupów, metodę odkrywania wzorców sekwencji stosuje się w celu znalezienia typowych wzorców zachowań klientów w czasie. </a:t>
            </a:r>
            <a:endParaRPr lang="pl-PL" sz="2400">
              <a:solidFill>
                <a:schemeClr val="bg2"/>
              </a:solidFill>
              <a:latin typeface="Georgia" pitchFamily="18" charset="0"/>
            </a:endParaRPr>
          </a:p>
        </p:txBody>
      </p:sp>
      <p:grpSp>
        <p:nvGrpSpPr>
          <p:cNvPr id="143368" name="Group 8"/>
          <p:cNvGrpSpPr>
            <a:grpSpLocks/>
          </p:cNvGrpSpPr>
          <p:nvPr/>
        </p:nvGrpSpPr>
        <p:grpSpPr bwMode="auto">
          <a:xfrm>
            <a:off x="323850" y="1196975"/>
            <a:ext cx="4897438" cy="2563813"/>
            <a:chOff x="204" y="754"/>
            <a:chExt cx="3085" cy="1615"/>
          </a:xfrm>
        </p:grpSpPr>
        <p:sp>
          <p:nvSpPr>
            <p:cNvPr id="143365" name="Rectangle 5"/>
            <p:cNvSpPr>
              <a:spLocks noChangeArrowheads="1"/>
            </p:cNvSpPr>
            <p:nvPr/>
          </p:nvSpPr>
          <p:spPr bwMode="auto">
            <a:xfrm>
              <a:off x="204" y="754"/>
              <a:ext cx="3085" cy="1615"/>
            </a:xfrm>
            <a:prstGeom prst="rect">
              <a:avLst/>
            </a:prstGeom>
            <a:noFill/>
            <a:ln w="9525">
              <a:noFill/>
              <a:miter lim="800000"/>
              <a:headEnd/>
              <a:tailEnd/>
            </a:ln>
            <a:effectLst/>
          </p:spPr>
          <p:txBody>
            <a:bodyPr anchor="ctr">
              <a:spAutoFit/>
            </a:bodyPr>
            <a:lstStyle/>
            <a:p>
              <a:r>
                <a:rPr lang="pl-PL">
                  <a:latin typeface="Georgia" pitchFamily="18" charset="0"/>
                </a:rPr>
                <a:t>zastosowania odkrytych wzorców sekwencji:</a:t>
              </a:r>
            </a:p>
            <a:p>
              <a:pPr marL="533400" lvl="1" indent="-174625">
                <a:buFontTx/>
                <a:buChar char="•"/>
              </a:pPr>
              <a:r>
                <a:rPr lang="pl-PL">
                  <a:latin typeface="Georgia" pitchFamily="18" charset="0"/>
                </a:rPr>
                <a:t>analiza koszyka zakupów, </a:t>
              </a:r>
            </a:p>
            <a:p>
              <a:pPr marL="533400" lvl="1" indent="-174625">
                <a:buFontTx/>
                <a:buChar char="•"/>
              </a:pPr>
              <a:r>
                <a:rPr lang="pl-PL">
                  <a:latin typeface="Georgia" pitchFamily="18" charset="0"/>
                </a:rPr>
                <a:t>telekomunikacja, </a:t>
              </a:r>
            </a:p>
            <a:p>
              <a:pPr marL="533400" lvl="1" indent="-174625">
                <a:buFontTx/>
                <a:buChar char="•"/>
              </a:pPr>
              <a:r>
                <a:rPr lang="pl-PL">
                  <a:latin typeface="Georgia" pitchFamily="18" charset="0"/>
                </a:rPr>
                <a:t>medycyna (znajdowanie skutecznej terapii), </a:t>
              </a:r>
            </a:p>
            <a:p>
              <a:pPr marL="533400" lvl="1" indent="-174625">
                <a:buFontTx/>
                <a:buChar char="•"/>
              </a:pPr>
              <a:r>
                <a:rPr lang="pl-PL">
                  <a:latin typeface="Georgia" pitchFamily="18" charset="0"/>
                </a:rPr>
                <a:t>ubezpieczenia i bankowość, </a:t>
              </a:r>
            </a:p>
            <a:p>
              <a:pPr marL="533400" lvl="1" indent="-174625">
                <a:buFontTx/>
                <a:buChar char="•"/>
              </a:pPr>
              <a:r>
                <a:rPr lang="pl-PL">
                  <a:latin typeface="Georgia" pitchFamily="18" charset="0"/>
                </a:rPr>
                <a:t>planowanie inwestycji giełdowych, </a:t>
              </a:r>
            </a:p>
            <a:p>
              <a:pPr marL="533400" lvl="1" indent="-174625">
                <a:buFontTx/>
                <a:buChar char="•"/>
              </a:pPr>
              <a:r>
                <a:rPr lang="pl-PL">
                  <a:latin typeface="Georgia" pitchFamily="18" charset="0"/>
                </a:rPr>
                <a:t>przewidywanie sprzedaży, </a:t>
              </a:r>
            </a:p>
            <a:p>
              <a:pPr marL="533400" lvl="1" indent="-174625">
                <a:buFontTx/>
                <a:buChar char="•"/>
              </a:pPr>
              <a:r>
                <a:rPr lang="pl-PL">
                  <a:latin typeface="Georgia" pitchFamily="18" charset="0"/>
                </a:rPr>
                <a:t>WWW.</a:t>
              </a:r>
            </a:p>
          </p:txBody>
        </p:sp>
        <p:sp>
          <p:nvSpPr>
            <p:cNvPr id="143367" name="AutoShape 7"/>
            <p:cNvSpPr>
              <a:spLocks noChangeArrowheads="1"/>
            </p:cNvSpPr>
            <p:nvPr/>
          </p:nvSpPr>
          <p:spPr bwMode="auto">
            <a:xfrm>
              <a:off x="204" y="754"/>
              <a:ext cx="3039" cy="1587"/>
            </a:xfrm>
            <a:prstGeom prst="roundRect">
              <a:avLst>
                <a:gd name="adj" fmla="val 8884"/>
              </a:avLst>
            </a:prstGeom>
            <a:noFill/>
            <a:ln w="3175">
              <a:solidFill>
                <a:schemeClr val="tx1"/>
              </a:solidFill>
              <a:round/>
              <a:headEnd/>
              <a:tailEnd/>
            </a:ln>
            <a:effectLst/>
          </p:spPr>
          <p:txBody>
            <a:bodyPr wrap="none" anchor="ctr"/>
            <a:lstStyle/>
            <a:p>
              <a:endParaRPr lang="pl-PL"/>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subTitle" idx="1"/>
          </p:nvPr>
        </p:nvSpPr>
        <p:spPr>
          <a:xfrm>
            <a:off x="1403350" y="2924175"/>
            <a:ext cx="6840538" cy="1584325"/>
          </a:xfrm>
        </p:spPr>
        <p:txBody>
          <a:bodyPr/>
          <a:lstStyle/>
          <a:p>
            <a:r>
              <a:rPr lang="pl-PL"/>
              <a:t>Metody eksploracji: </a:t>
            </a:r>
          </a:p>
          <a:p>
            <a:r>
              <a:rPr lang="pl-PL"/>
              <a:t>eksploracja tekstu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3"/>
          <p:cNvSpPr>
            <a:spLocks noGrp="1"/>
          </p:cNvSpPr>
          <p:nvPr>
            <p:ph type="ftr" sz="quarter" idx="10"/>
          </p:nvPr>
        </p:nvSpPr>
        <p:spPr/>
        <p:txBody>
          <a:bodyPr/>
          <a:lstStyle/>
          <a:p>
            <a:r>
              <a:rPr lang="pl-PL"/>
              <a:t>KISIM, WIMiIP, AGH</a:t>
            </a:r>
          </a:p>
        </p:txBody>
      </p:sp>
      <p:sp>
        <p:nvSpPr>
          <p:cNvPr id="199682" name="Rectangle 2"/>
          <p:cNvSpPr>
            <a:spLocks noGrp="1" noChangeArrowheads="1"/>
          </p:cNvSpPr>
          <p:nvPr>
            <p:ph type="title"/>
          </p:nvPr>
        </p:nvSpPr>
        <p:spPr/>
        <p:txBody>
          <a:bodyPr/>
          <a:lstStyle/>
          <a:p>
            <a:r>
              <a:rPr lang="pl-PL"/>
              <a:t>Eksploracja tekstu (1)</a:t>
            </a:r>
          </a:p>
        </p:txBody>
      </p:sp>
      <p:pic>
        <p:nvPicPr>
          <p:cNvPr id="199684" name="Picture 4"/>
          <p:cNvPicPr>
            <a:picLocks noChangeAspect="1" noChangeArrowheads="1"/>
          </p:cNvPicPr>
          <p:nvPr/>
        </p:nvPicPr>
        <p:blipFill>
          <a:blip r:embed="rId2" cstate="print"/>
          <a:srcRect/>
          <a:stretch>
            <a:fillRect/>
          </a:stretch>
        </p:blipFill>
        <p:spPr bwMode="auto">
          <a:xfrm>
            <a:off x="179388" y="1125538"/>
            <a:ext cx="5040312" cy="1947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9685" name="Picture 5"/>
          <p:cNvPicPr>
            <a:picLocks noChangeAspect="1" noChangeArrowheads="1"/>
          </p:cNvPicPr>
          <p:nvPr/>
        </p:nvPicPr>
        <p:blipFill>
          <a:blip r:embed="rId3" cstate="print"/>
          <a:srcRect/>
          <a:stretch>
            <a:fillRect/>
          </a:stretch>
        </p:blipFill>
        <p:spPr bwMode="auto">
          <a:xfrm>
            <a:off x="3635375" y="3284538"/>
            <a:ext cx="5041900" cy="2879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3"/>
          <p:cNvSpPr>
            <a:spLocks noGrp="1"/>
          </p:cNvSpPr>
          <p:nvPr>
            <p:ph type="ftr" sz="quarter" idx="10"/>
          </p:nvPr>
        </p:nvSpPr>
        <p:spPr/>
        <p:txBody>
          <a:bodyPr/>
          <a:lstStyle/>
          <a:p>
            <a:r>
              <a:rPr lang="pl-PL"/>
              <a:t>KISIM, WIMiIP, AGH</a:t>
            </a:r>
          </a:p>
        </p:txBody>
      </p:sp>
      <p:sp>
        <p:nvSpPr>
          <p:cNvPr id="200706" name="Rectangle 2"/>
          <p:cNvSpPr>
            <a:spLocks noGrp="1" noChangeArrowheads="1"/>
          </p:cNvSpPr>
          <p:nvPr>
            <p:ph type="title"/>
          </p:nvPr>
        </p:nvSpPr>
        <p:spPr/>
        <p:txBody>
          <a:bodyPr/>
          <a:lstStyle/>
          <a:p>
            <a:r>
              <a:rPr lang="pl-PL"/>
              <a:t>Zadania eksploracji tekstu</a:t>
            </a:r>
          </a:p>
        </p:txBody>
      </p:sp>
      <p:sp>
        <p:nvSpPr>
          <p:cNvPr id="200707" name="Rectangle 3"/>
          <p:cNvSpPr>
            <a:spLocks noGrp="1" noChangeArrowheads="1"/>
          </p:cNvSpPr>
          <p:nvPr>
            <p:ph type="body" idx="1"/>
          </p:nvPr>
        </p:nvSpPr>
        <p:spPr>
          <a:xfrm>
            <a:off x="250825" y="4221163"/>
            <a:ext cx="8447088" cy="2160587"/>
          </a:xfrm>
        </p:spPr>
        <p:txBody>
          <a:bodyPr/>
          <a:lstStyle/>
          <a:p>
            <a:pPr>
              <a:lnSpc>
                <a:spcPct val="80000"/>
              </a:lnSpc>
            </a:pPr>
            <a:r>
              <a:rPr lang="pl-PL" sz="2400"/>
              <a:t>Wyszukiwanie informacji (ang. </a:t>
            </a:r>
            <a:r>
              <a:rPr lang="pl-PL" sz="2400" i="1">
                <a:solidFill>
                  <a:schemeClr val="bg2"/>
                </a:solidFill>
              </a:rPr>
              <a:t>Information Retrieval</a:t>
            </a:r>
            <a:r>
              <a:rPr lang="pl-PL" sz="2400"/>
              <a:t>) IR: </a:t>
            </a:r>
          </a:p>
          <a:p>
            <a:pPr lvl="1">
              <a:lnSpc>
                <a:spcPct val="80000"/>
              </a:lnSpc>
            </a:pPr>
            <a:r>
              <a:rPr lang="pl-PL" sz="2000"/>
              <a:t>dziedzina rozwijana równolegle do systemów baz danych</a:t>
            </a:r>
          </a:p>
          <a:p>
            <a:pPr lvl="1">
              <a:lnSpc>
                <a:spcPct val="80000"/>
              </a:lnSpc>
            </a:pPr>
            <a:r>
              <a:rPr lang="pl-PL" sz="2000"/>
              <a:t>Informacja zorganizowana w postaci zbioru dokumentów </a:t>
            </a:r>
          </a:p>
          <a:p>
            <a:pPr lvl="1">
              <a:lnSpc>
                <a:spcPct val="80000"/>
              </a:lnSpc>
            </a:pPr>
            <a:r>
              <a:rPr lang="pl-PL" sz="2000"/>
              <a:t>Wyszukiwanie informacji: lokalizacja relewantnych dokumentów w oparciu z zapytanie użytkownika (zbiór słów kluczowych) lub w oparciu o przykładowy dokument</a:t>
            </a:r>
          </a:p>
        </p:txBody>
      </p:sp>
      <p:pic>
        <p:nvPicPr>
          <p:cNvPr id="200709" name="Picture 5"/>
          <p:cNvPicPr>
            <a:picLocks noChangeAspect="1" noChangeArrowheads="1"/>
          </p:cNvPicPr>
          <p:nvPr/>
        </p:nvPicPr>
        <p:blipFill>
          <a:blip r:embed="rId2" cstate="print"/>
          <a:srcRect/>
          <a:stretch>
            <a:fillRect/>
          </a:stretch>
        </p:blipFill>
        <p:spPr bwMode="auto">
          <a:xfrm>
            <a:off x="179388" y="1052513"/>
            <a:ext cx="5976937" cy="2965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01730" name="Rectangle 2"/>
          <p:cNvSpPr>
            <a:spLocks noGrp="1" noChangeArrowheads="1"/>
          </p:cNvSpPr>
          <p:nvPr>
            <p:ph type="title"/>
          </p:nvPr>
        </p:nvSpPr>
        <p:spPr/>
        <p:txBody>
          <a:bodyPr/>
          <a:lstStyle/>
          <a:p>
            <a:r>
              <a:rPr lang="pl-PL"/>
              <a:t>Information Retrieval Systems</a:t>
            </a:r>
          </a:p>
        </p:txBody>
      </p:sp>
      <p:sp>
        <p:nvSpPr>
          <p:cNvPr id="201731" name="Rectangle 3"/>
          <p:cNvSpPr>
            <a:spLocks noGrp="1" noChangeArrowheads="1"/>
          </p:cNvSpPr>
          <p:nvPr>
            <p:ph type="body" idx="1"/>
          </p:nvPr>
        </p:nvSpPr>
        <p:spPr/>
        <p:txBody>
          <a:bodyPr/>
          <a:lstStyle/>
          <a:p>
            <a:pPr>
              <a:lnSpc>
                <a:spcPct val="80000"/>
              </a:lnSpc>
            </a:pPr>
            <a:r>
              <a:rPr lang="pl-PL" sz="2000"/>
              <a:t>Systemy IR są wykorzystywane do budowy: </a:t>
            </a:r>
          </a:p>
          <a:p>
            <a:pPr lvl="1">
              <a:lnSpc>
                <a:spcPct val="80000"/>
              </a:lnSpc>
            </a:pPr>
            <a:r>
              <a:rPr lang="pl-PL" sz="1800"/>
              <a:t>systemów bibliotecznych, </a:t>
            </a:r>
          </a:p>
          <a:p>
            <a:pPr lvl="1">
              <a:lnSpc>
                <a:spcPct val="80000"/>
              </a:lnSpc>
            </a:pPr>
            <a:r>
              <a:rPr lang="pl-PL" sz="1800"/>
              <a:t>systemów zarządzania dokumentami (DMS), </a:t>
            </a:r>
          </a:p>
          <a:p>
            <a:pPr lvl="1">
              <a:lnSpc>
                <a:spcPct val="80000"/>
              </a:lnSpc>
            </a:pPr>
            <a:r>
              <a:rPr lang="pl-PL" sz="1800"/>
              <a:t>systemów zarządzania zawartością (CMS). </a:t>
            </a:r>
          </a:p>
          <a:p>
            <a:pPr>
              <a:lnSpc>
                <a:spcPct val="80000"/>
              </a:lnSpc>
            </a:pPr>
            <a:r>
              <a:rPr lang="pl-PL" sz="2000"/>
              <a:t>Cechą charakterystyczną tych systemów jest specyficzna organizacja danych - w systemach IR dane (informacja) są zorganizowane w postaci zbioru dokumentów tekstowych. </a:t>
            </a:r>
          </a:p>
          <a:p>
            <a:pPr>
              <a:lnSpc>
                <a:spcPct val="80000"/>
              </a:lnSpc>
            </a:pPr>
            <a:r>
              <a:rPr lang="pl-PL" sz="2000"/>
              <a:t>Wyszukiwanie informacji w systemach IR polega na lokalizacji relewantnych (istotnych i ważnych) dokumentów w oparciu z zapytanie użytkownika. </a:t>
            </a:r>
          </a:p>
          <a:p>
            <a:pPr>
              <a:lnSpc>
                <a:spcPct val="80000"/>
              </a:lnSpc>
            </a:pPr>
            <a:r>
              <a:rPr lang="pl-PL" sz="2000"/>
              <a:t>Zapytanie może być zdefiniowane dwojako: </a:t>
            </a:r>
          </a:p>
          <a:p>
            <a:pPr lvl="1">
              <a:lnSpc>
                <a:spcPct val="80000"/>
              </a:lnSpc>
            </a:pPr>
            <a:r>
              <a:rPr lang="pl-PL" sz="1800"/>
              <a:t>w postaci zapytania składającego się ze słów kluczowych, opisujących poszukiwane dokumenty, lub </a:t>
            </a:r>
          </a:p>
          <a:p>
            <a:pPr lvl="1">
              <a:lnSpc>
                <a:spcPct val="80000"/>
              </a:lnSpc>
            </a:pPr>
            <a:r>
              <a:rPr lang="pl-PL" sz="1800"/>
              <a:t>w postaci przykładowego dokumentu, który charakteryzuje poszukiwane dokumenty.</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3"/>
          <p:cNvSpPr>
            <a:spLocks noGrp="1"/>
          </p:cNvSpPr>
          <p:nvPr>
            <p:ph type="ftr" sz="quarter" idx="10"/>
          </p:nvPr>
        </p:nvSpPr>
        <p:spPr/>
        <p:txBody>
          <a:bodyPr/>
          <a:lstStyle/>
          <a:p>
            <a:r>
              <a:rPr lang="pl-PL"/>
              <a:t>KISIM, WIMiIP, AGH</a:t>
            </a:r>
          </a:p>
        </p:txBody>
      </p:sp>
      <p:sp>
        <p:nvSpPr>
          <p:cNvPr id="202754" name="Rectangle 2"/>
          <p:cNvSpPr>
            <a:spLocks noGrp="1" noChangeArrowheads="1"/>
          </p:cNvSpPr>
          <p:nvPr>
            <p:ph type="title"/>
          </p:nvPr>
        </p:nvSpPr>
        <p:spPr/>
        <p:txBody>
          <a:bodyPr/>
          <a:lstStyle/>
          <a:p>
            <a:r>
              <a:rPr lang="pl-PL"/>
              <a:t>IR a systemy baz danych</a:t>
            </a:r>
          </a:p>
        </p:txBody>
      </p:sp>
      <p:sp>
        <p:nvSpPr>
          <p:cNvPr id="202755" name="Rectangle 3"/>
          <p:cNvSpPr>
            <a:spLocks noGrp="1" noChangeArrowheads="1"/>
          </p:cNvSpPr>
          <p:nvPr>
            <p:ph type="body" idx="1"/>
          </p:nvPr>
        </p:nvSpPr>
        <p:spPr>
          <a:xfrm>
            <a:off x="395288" y="1125538"/>
            <a:ext cx="8229600" cy="5113337"/>
          </a:xfrm>
        </p:spPr>
        <p:txBody>
          <a:bodyPr/>
          <a:lstStyle/>
          <a:p>
            <a:pPr marL="465138" lvl="1"/>
            <a:r>
              <a:rPr lang="pl-PL" sz="1800"/>
              <a:t>Systemy wyszukiwania informacji przypominają, systemy baz danych. Zapewniają możliwość przechowywania i wyszukiwania informacji, w tym wypadku dokumentów tekstowych. </a:t>
            </a:r>
          </a:p>
          <a:p>
            <a:pPr marL="465138" lvl="1"/>
            <a:r>
              <a:rPr lang="pl-PL" sz="1800"/>
              <a:t>Zbiór typów przechowywanych danych w systemach IR jest ograniczony - nie występują takie złożone typy danych jak: sekwencje, przebiegi czasowe, dźwięki, dane multimedialne, itp. </a:t>
            </a:r>
          </a:p>
          <a:p>
            <a:pPr marL="465138" lvl="1"/>
            <a:r>
              <a:rPr lang="pl-PL" sz="1800"/>
              <a:t>Systemy IR nie dysponują, najczęściej, narzędziami do modelowania pojęciowego rzeczywistości, takich jak schematy EER czy UML.</a:t>
            </a:r>
          </a:p>
          <a:p>
            <a:r>
              <a:rPr lang="pl-PL" sz="2000"/>
              <a:t>Różnice pomiędzy systemami IR a systemami baz danych:</a:t>
            </a:r>
          </a:p>
        </p:txBody>
      </p:sp>
      <p:pic>
        <p:nvPicPr>
          <p:cNvPr id="202756" name="Picture 4"/>
          <p:cNvPicPr>
            <a:picLocks noChangeAspect="1" noChangeArrowheads="1"/>
          </p:cNvPicPr>
          <p:nvPr/>
        </p:nvPicPr>
        <p:blipFill>
          <a:blip r:embed="rId2" cstate="print"/>
          <a:srcRect/>
          <a:stretch>
            <a:fillRect/>
          </a:stretch>
        </p:blipFill>
        <p:spPr bwMode="auto">
          <a:xfrm>
            <a:off x="1476375" y="4365625"/>
            <a:ext cx="6010275" cy="19923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stopki 3"/>
          <p:cNvSpPr>
            <a:spLocks noGrp="1"/>
          </p:cNvSpPr>
          <p:nvPr>
            <p:ph type="ftr" sz="quarter" idx="10"/>
          </p:nvPr>
        </p:nvSpPr>
        <p:spPr/>
        <p:txBody>
          <a:bodyPr/>
          <a:lstStyle/>
          <a:p>
            <a:r>
              <a:rPr lang="pl-PL"/>
              <a:t>KISIM, WIMiIP, AGH</a:t>
            </a:r>
          </a:p>
        </p:txBody>
      </p:sp>
      <p:sp>
        <p:nvSpPr>
          <p:cNvPr id="203778" name="Rectangle 2"/>
          <p:cNvSpPr>
            <a:spLocks noGrp="1" noChangeArrowheads="1"/>
          </p:cNvSpPr>
          <p:nvPr>
            <p:ph type="title"/>
          </p:nvPr>
        </p:nvSpPr>
        <p:spPr/>
        <p:txBody>
          <a:bodyPr/>
          <a:lstStyle/>
          <a:p>
            <a:r>
              <a:rPr lang="pl-PL" dirty="0"/>
              <a:t>Miary oceny wyszukiwania</a:t>
            </a:r>
          </a:p>
        </p:txBody>
      </p:sp>
      <p:sp>
        <p:nvSpPr>
          <p:cNvPr id="203779" name="Rectangle 3"/>
          <p:cNvSpPr>
            <a:spLocks noGrp="1" noChangeArrowheads="1"/>
          </p:cNvSpPr>
          <p:nvPr>
            <p:ph type="body" idx="1"/>
          </p:nvPr>
        </p:nvSpPr>
        <p:spPr>
          <a:xfrm>
            <a:off x="107950" y="1773238"/>
            <a:ext cx="2951163" cy="3095625"/>
          </a:xfrm>
        </p:spPr>
        <p:txBody>
          <a:bodyPr/>
          <a:lstStyle/>
          <a:p>
            <a:pPr>
              <a:lnSpc>
                <a:spcPct val="80000"/>
              </a:lnSpc>
            </a:pPr>
            <a:r>
              <a:rPr lang="pl-PL" sz="1800" i="1">
                <a:solidFill>
                  <a:schemeClr val="bg2"/>
                </a:solidFill>
              </a:rPr>
              <a:t>Precyzję</a:t>
            </a:r>
            <a:r>
              <a:rPr lang="pl-PL" sz="1800"/>
              <a:t> definiujemy jako procent wyszukanych dokumentów, które są relewantne z punktu widzenia zapytania (t.j., są to "poprawne" dokumenty).</a:t>
            </a:r>
          </a:p>
          <a:p>
            <a:pPr>
              <a:lnSpc>
                <a:spcPct val="80000"/>
              </a:lnSpc>
            </a:pPr>
            <a:r>
              <a:rPr lang="pl-PL" sz="1800"/>
              <a:t> </a:t>
            </a:r>
            <a:r>
              <a:rPr lang="pl-PL" sz="1800" i="1">
                <a:solidFill>
                  <a:schemeClr val="bg2"/>
                </a:solidFill>
              </a:rPr>
              <a:t>100% precyzja</a:t>
            </a:r>
            <a:r>
              <a:rPr lang="pl-PL" sz="1800"/>
              <a:t> oznacza, że zbiór wyszukanych dokumentów zawiera wyłącznie „poprawne" (tj. relewantne) dokumenty. </a:t>
            </a:r>
          </a:p>
        </p:txBody>
      </p:sp>
      <p:pic>
        <p:nvPicPr>
          <p:cNvPr id="203780" name="Picture 4"/>
          <p:cNvPicPr>
            <a:picLocks noChangeAspect="1" noChangeArrowheads="1"/>
          </p:cNvPicPr>
          <p:nvPr/>
        </p:nvPicPr>
        <p:blipFill>
          <a:blip r:embed="rId2" cstate="print"/>
          <a:srcRect/>
          <a:stretch>
            <a:fillRect/>
          </a:stretch>
        </p:blipFill>
        <p:spPr bwMode="auto">
          <a:xfrm>
            <a:off x="3708400" y="1052513"/>
            <a:ext cx="4537075" cy="1195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3781" name="Picture 5"/>
          <p:cNvPicPr>
            <a:picLocks noChangeAspect="1" noChangeArrowheads="1"/>
          </p:cNvPicPr>
          <p:nvPr/>
        </p:nvPicPr>
        <p:blipFill>
          <a:blip r:embed="rId3" cstate="print"/>
          <a:srcRect/>
          <a:stretch>
            <a:fillRect/>
          </a:stretch>
        </p:blipFill>
        <p:spPr bwMode="auto">
          <a:xfrm>
            <a:off x="3059113" y="2276475"/>
            <a:ext cx="5883275" cy="2501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3782" name="Rectangle 6"/>
          <p:cNvSpPr>
            <a:spLocks noChangeArrowheads="1"/>
          </p:cNvSpPr>
          <p:nvPr/>
        </p:nvSpPr>
        <p:spPr bwMode="auto">
          <a:xfrm>
            <a:off x="179388" y="5084763"/>
            <a:ext cx="8496300" cy="1439862"/>
          </a:xfrm>
          <a:prstGeom prst="rect">
            <a:avLst/>
          </a:prstGeom>
          <a:noFill/>
          <a:ln w="9525">
            <a:noFill/>
            <a:miter lim="800000"/>
            <a:headEnd/>
            <a:tailEnd/>
          </a:ln>
          <a:effectLst/>
        </p:spPr>
        <p:txBody>
          <a:bodyPr/>
          <a:lstStyle/>
          <a:p>
            <a:pPr>
              <a:lnSpc>
                <a:spcPct val="80000"/>
              </a:lnSpc>
              <a:spcBef>
                <a:spcPct val="50000"/>
              </a:spcBef>
              <a:buSzPct val="70000"/>
              <a:buFont typeface="Georgia" pitchFamily="18" charset="0"/>
              <a:buNone/>
            </a:pPr>
            <a:r>
              <a:rPr lang="pl-PL" i="1">
                <a:solidFill>
                  <a:schemeClr val="bg2"/>
                </a:solidFill>
                <a:latin typeface="Georgia" pitchFamily="18" charset="0"/>
              </a:rPr>
              <a:t>Zwrot</a:t>
            </a:r>
            <a:r>
              <a:rPr lang="pl-PL">
                <a:latin typeface="Georgia" pitchFamily="18" charset="0"/>
              </a:rPr>
              <a:t> definiujemy jako procent relewantnych dokumentów, które zostały wyszukane. </a:t>
            </a:r>
          </a:p>
          <a:p>
            <a:pPr>
              <a:lnSpc>
                <a:spcPct val="80000"/>
              </a:lnSpc>
              <a:spcBef>
                <a:spcPct val="50000"/>
              </a:spcBef>
              <a:buSzPct val="70000"/>
              <a:buFont typeface="Georgia" pitchFamily="18" charset="0"/>
              <a:buNone/>
            </a:pPr>
            <a:r>
              <a:rPr lang="pl-PL" i="1">
                <a:solidFill>
                  <a:schemeClr val="bg2"/>
                </a:solidFill>
                <a:latin typeface="Georgia" pitchFamily="18" charset="0"/>
              </a:rPr>
              <a:t>100% zwrot</a:t>
            </a:r>
            <a:r>
              <a:rPr lang="pl-PL">
                <a:latin typeface="Georgia" pitchFamily="18" charset="0"/>
              </a:rPr>
              <a:t> oznacza, że wyszukaliśmy wszystkie dokumenty relewantne z punktu widzenia zapytania. Oczywiście, określenie miary zwrotu wymaga znajomości całego zbioru „poprawnych" odpowiedzi.</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06850" name="Rectangle 2"/>
          <p:cNvSpPr>
            <a:spLocks noGrp="1" noChangeArrowheads="1"/>
          </p:cNvSpPr>
          <p:nvPr>
            <p:ph type="title"/>
          </p:nvPr>
        </p:nvSpPr>
        <p:spPr/>
        <p:txBody>
          <a:bodyPr/>
          <a:lstStyle/>
          <a:p>
            <a:r>
              <a:rPr lang="pl-PL"/>
              <a:t>Reprezentacja tekstu</a:t>
            </a:r>
          </a:p>
        </p:txBody>
      </p:sp>
      <p:sp>
        <p:nvSpPr>
          <p:cNvPr id="206851" name="Rectangle 3"/>
          <p:cNvSpPr>
            <a:spLocks noGrp="1" noChangeArrowheads="1"/>
          </p:cNvSpPr>
          <p:nvPr>
            <p:ph type="body" idx="1"/>
          </p:nvPr>
        </p:nvSpPr>
        <p:spPr>
          <a:xfrm>
            <a:off x="179388" y="1052513"/>
            <a:ext cx="8785225" cy="5472112"/>
          </a:xfrm>
        </p:spPr>
        <p:txBody>
          <a:bodyPr/>
          <a:lstStyle/>
          <a:p>
            <a:pPr>
              <a:lnSpc>
                <a:spcPct val="80000"/>
              </a:lnSpc>
            </a:pPr>
            <a:r>
              <a:rPr lang="pl-PL" sz="2000"/>
              <a:t>Problem ogólnej reprezentacji tekstu, która zapewniałaby zarówno:</a:t>
            </a:r>
          </a:p>
          <a:p>
            <a:pPr lvl="1">
              <a:lnSpc>
                <a:spcPct val="80000"/>
              </a:lnSpc>
            </a:pPr>
            <a:r>
              <a:rPr lang="pl-PL" sz="1800"/>
              <a:t>maksymalne </a:t>
            </a:r>
            <a:r>
              <a:rPr lang="pl-PL" sz="1800">
                <a:solidFill>
                  <a:schemeClr val="bg2"/>
                </a:solidFill>
              </a:rPr>
              <a:t>zachowanie zawartości semantycznej</a:t>
            </a:r>
            <a:r>
              <a:rPr lang="pl-PL" sz="1800"/>
              <a:t> dokumentu, </a:t>
            </a:r>
          </a:p>
          <a:p>
            <a:pPr lvl="1">
              <a:lnSpc>
                <a:spcPct val="80000"/>
              </a:lnSpc>
            </a:pPr>
            <a:r>
              <a:rPr lang="pl-PL" sz="1800"/>
              <a:t>jak i możliwość efektywnego </a:t>
            </a:r>
            <a:r>
              <a:rPr lang="pl-PL" sz="1800">
                <a:solidFill>
                  <a:schemeClr val="bg2"/>
                </a:solidFill>
              </a:rPr>
              <a:t>obliczenia „odległości"</a:t>
            </a:r>
            <a:r>
              <a:rPr lang="pl-PL" sz="1800"/>
              <a:t> (podobieństwa) pomiędzy dokumentami a zapytaniami formułowanymi przez użytkowników</a:t>
            </a:r>
          </a:p>
          <a:p>
            <a:pPr>
              <a:lnSpc>
                <a:spcPct val="80000"/>
              </a:lnSpc>
            </a:pPr>
            <a:r>
              <a:rPr lang="pl-PL" sz="2000"/>
              <a:t>Techniki przetwarzania języka naturalnego (tzw. NLP), które próbują explicite modelować i ekstrahować zawartość semantyczną dokumentu, nie są jak dotąd stosowane w aktualnie stosowanych systemach IR</a:t>
            </a:r>
          </a:p>
          <a:p>
            <a:pPr>
              <a:lnSpc>
                <a:spcPct val="80000"/>
              </a:lnSpc>
            </a:pPr>
            <a:r>
              <a:rPr lang="pl-PL" sz="2000"/>
              <a:t>Dwa podstawowe podejścia do reprezentacji tekstu i zapytań: </a:t>
            </a:r>
          </a:p>
          <a:p>
            <a:pPr lvl="1">
              <a:lnSpc>
                <a:spcPct val="80000"/>
              </a:lnSpc>
            </a:pPr>
            <a:r>
              <a:rPr lang="pl-PL" sz="1800"/>
              <a:t>Oparte o zbiór </a:t>
            </a:r>
            <a:r>
              <a:rPr lang="pl-PL" sz="1800">
                <a:solidFill>
                  <a:schemeClr val="bg2"/>
                </a:solidFill>
              </a:rPr>
              <a:t>słów kluczowych</a:t>
            </a:r>
            <a:r>
              <a:rPr lang="pl-PL" sz="1800"/>
              <a:t> </a:t>
            </a:r>
            <a:r>
              <a:rPr lang="pl-PL" sz="1800" i="1"/>
              <a:t>(ang. keyword-based retrieval)</a:t>
            </a:r>
          </a:p>
          <a:p>
            <a:pPr lvl="1">
              <a:lnSpc>
                <a:spcPct val="80000"/>
              </a:lnSpc>
            </a:pPr>
            <a:r>
              <a:rPr lang="pl-PL" sz="1800"/>
              <a:t>Oparte o reprezentację </a:t>
            </a:r>
            <a:r>
              <a:rPr lang="pl-PL" sz="1800">
                <a:solidFill>
                  <a:schemeClr val="bg2"/>
                </a:solidFill>
              </a:rPr>
              <a:t>wektorową </a:t>
            </a:r>
            <a:r>
              <a:rPr lang="pl-PL" sz="1800" i="1"/>
              <a:t>(ang. </a:t>
            </a:r>
            <a:r>
              <a:rPr lang="pl-PL" sz="1800"/>
              <a:t>similarity-based retrieval)</a:t>
            </a:r>
          </a:p>
          <a:p>
            <a:pPr>
              <a:lnSpc>
                <a:spcPct val="80000"/>
              </a:lnSpc>
            </a:pPr>
            <a:r>
              <a:rPr lang="pl-PL" sz="2000"/>
              <a:t>W chwili obecnej, większość systemów wyszukiwania informacji jak również systemów tekstowych baz danych opiera się na prostych technikach dopasowania i zliczania występowania </a:t>
            </a:r>
            <a:r>
              <a:rPr lang="pl-PL" sz="2000" i="1">
                <a:solidFill>
                  <a:schemeClr val="bg2"/>
                </a:solidFill>
              </a:rPr>
              <a:t>słów kluczowych</a:t>
            </a:r>
            <a:r>
              <a:rPr lang="pl-PL" sz="2000"/>
              <a:t> opisujących przechowywane dokumenty. </a:t>
            </a:r>
          </a:p>
          <a:p>
            <a:pPr>
              <a:lnSpc>
                <a:spcPct val="80000"/>
              </a:lnSpc>
            </a:pPr>
            <a:r>
              <a:rPr lang="pl-PL" sz="2000"/>
              <a:t>Przyjęcie określonej reprezentacji dokumentu tekstowego determinuje postać reprezentacji zapytania użytkownika.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204802" name="Rectangle 2"/>
          <p:cNvSpPr>
            <a:spLocks noGrp="1" noChangeArrowheads="1"/>
          </p:cNvSpPr>
          <p:nvPr>
            <p:ph type="title"/>
          </p:nvPr>
        </p:nvSpPr>
        <p:spPr/>
        <p:txBody>
          <a:bodyPr/>
          <a:lstStyle/>
          <a:p>
            <a:r>
              <a:rPr lang="pl-PL"/>
              <a:t>Problemy: synonimy i polisemia</a:t>
            </a:r>
          </a:p>
        </p:txBody>
      </p:sp>
      <p:sp>
        <p:nvSpPr>
          <p:cNvPr id="204803" name="Rectangle 3"/>
          <p:cNvSpPr>
            <a:spLocks noGrp="1" noChangeArrowheads="1"/>
          </p:cNvSpPr>
          <p:nvPr>
            <p:ph type="body" idx="1"/>
          </p:nvPr>
        </p:nvSpPr>
        <p:spPr/>
        <p:txBody>
          <a:bodyPr/>
          <a:lstStyle/>
          <a:p>
            <a:pPr>
              <a:lnSpc>
                <a:spcPct val="90000"/>
              </a:lnSpc>
            </a:pPr>
            <a:r>
              <a:rPr lang="pl-PL"/>
              <a:t>Podstawowe problemy związane z wyszukiwaniem w oparciu o zbiór słów kluczowych:</a:t>
            </a:r>
            <a:endParaRPr lang="pl-PL" b="1"/>
          </a:p>
          <a:p>
            <a:pPr>
              <a:lnSpc>
                <a:spcPct val="90000"/>
              </a:lnSpc>
            </a:pPr>
            <a:endParaRPr lang="pl-PL" sz="800" i="1">
              <a:solidFill>
                <a:schemeClr val="bg2"/>
              </a:solidFill>
            </a:endParaRPr>
          </a:p>
          <a:p>
            <a:pPr>
              <a:lnSpc>
                <a:spcPct val="90000"/>
              </a:lnSpc>
            </a:pPr>
            <a:r>
              <a:rPr lang="pl-PL" i="1">
                <a:solidFill>
                  <a:schemeClr val="bg2"/>
                </a:solidFill>
              </a:rPr>
              <a:t>Synonimy:</a:t>
            </a:r>
            <a:endParaRPr lang="pl-PL" b="1"/>
          </a:p>
          <a:p>
            <a:pPr>
              <a:lnSpc>
                <a:spcPct val="90000"/>
              </a:lnSpc>
            </a:pPr>
            <a:endParaRPr lang="pl-PL" sz="900" i="1">
              <a:solidFill>
                <a:schemeClr val="bg2"/>
              </a:solidFill>
            </a:endParaRPr>
          </a:p>
          <a:p>
            <a:pPr>
              <a:lnSpc>
                <a:spcPct val="90000"/>
              </a:lnSpc>
            </a:pPr>
            <a:endParaRPr lang="pl-PL" sz="900" i="1">
              <a:solidFill>
                <a:schemeClr val="bg2"/>
              </a:solidFill>
            </a:endParaRPr>
          </a:p>
          <a:p>
            <a:pPr>
              <a:lnSpc>
                <a:spcPct val="90000"/>
              </a:lnSpc>
            </a:pPr>
            <a:endParaRPr lang="pl-PL" sz="900" i="1">
              <a:solidFill>
                <a:schemeClr val="bg2"/>
              </a:solidFill>
            </a:endParaRPr>
          </a:p>
          <a:p>
            <a:pPr>
              <a:lnSpc>
                <a:spcPct val="90000"/>
              </a:lnSpc>
            </a:pPr>
            <a:r>
              <a:rPr lang="pl-PL" i="1">
                <a:solidFill>
                  <a:schemeClr val="bg2"/>
                </a:solidFill>
              </a:rPr>
              <a:t>Polisemia:</a:t>
            </a:r>
          </a:p>
          <a:p>
            <a:pPr>
              <a:lnSpc>
                <a:spcPct val="90000"/>
              </a:lnSpc>
            </a:pPr>
            <a:endParaRPr lang="pl-PL" sz="2000" b="1"/>
          </a:p>
          <a:p>
            <a:pPr>
              <a:lnSpc>
                <a:spcPct val="90000"/>
              </a:lnSpc>
            </a:pPr>
            <a:r>
              <a:rPr lang="pl-PL"/>
              <a:t>W jaki sposób definiować słowa kluczowe: liczba mnoga czy pojedyncza?</a:t>
            </a:r>
          </a:p>
          <a:p>
            <a:pPr>
              <a:lnSpc>
                <a:spcPct val="90000"/>
              </a:lnSpc>
            </a:pPr>
            <a:r>
              <a:rPr lang="pl-PL"/>
              <a:t>Problem odmiany słów w niektórych językach</a:t>
            </a:r>
          </a:p>
        </p:txBody>
      </p:sp>
      <p:pic>
        <p:nvPicPr>
          <p:cNvPr id="204804" name="Picture 4"/>
          <p:cNvPicPr>
            <a:picLocks noChangeAspect="1" noChangeArrowheads="1"/>
          </p:cNvPicPr>
          <p:nvPr/>
        </p:nvPicPr>
        <p:blipFill>
          <a:blip r:embed="rId2" cstate="print"/>
          <a:srcRect/>
          <a:stretch>
            <a:fillRect/>
          </a:stretch>
        </p:blipFill>
        <p:spPr bwMode="auto">
          <a:xfrm>
            <a:off x="2411413" y="2205038"/>
            <a:ext cx="6408737" cy="117157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204805" name="Picture 5"/>
          <p:cNvPicPr>
            <a:picLocks noChangeAspect="1" noChangeArrowheads="1"/>
          </p:cNvPicPr>
          <p:nvPr/>
        </p:nvPicPr>
        <p:blipFill>
          <a:blip r:embed="rId3" cstate="print"/>
          <a:srcRect/>
          <a:stretch>
            <a:fillRect/>
          </a:stretch>
        </p:blipFill>
        <p:spPr bwMode="auto">
          <a:xfrm>
            <a:off x="2411413" y="3500438"/>
            <a:ext cx="6481762" cy="78263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stopki 3"/>
          <p:cNvSpPr>
            <a:spLocks noGrp="1"/>
          </p:cNvSpPr>
          <p:nvPr>
            <p:ph type="ftr" sz="quarter" idx="10"/>
          </p:nvPr>
        </p:nvSpPr>
        <p:spPr/>
        <p:txBody>
          <a:bodyPr/>
          <a:lstStyle/>
          <a:p>
            <a:r>
              <a:rPr lang="pl-PL"/>
              <a:t>KISIM, WIMiIP, AGH</a:t>
            </a:r>
          </a:p>
        </p:txBody>
      </p:sp>
      <p:sp>
        <p:nvSpPr>
          <p:cNvPr id="126978" name="Rectangle 2"/>
          <p:cNvSpPr>
            <a:spLocks noGrp="1" noChangeArrowheads="1"/>
          </p:cNvSpPr>
          <p:nvPr>
            <p:ph type="title"/>
          </p:nvPr>
        </p:nvSpPr>
        <p:spPr/>
        <p:txBody>
          <a:bodyPr/>
          <a:lstStyle/>
          <a:p>
            <a:r>
              <a:rPr lang="pl-PL"/>
              <a:t>Proces odkrywania wiedzy </a:t>
            </a:r>
          </a:p>
        </p:txBody>
      </p:sp>
      <p:pic>
        <p:nvPicPr>
          <p:cNvPr id="126983" name="Picture 7"/>
          <p:cNvPicPr>
            <a:picLocks noChangeAspect="1" noChangeArrowheads="1"/>
          </p:cNvPicPr>
          <p:nvPr/>
        </p:nvPicPr>
        <p:blipFill>
          <a:blip r:embed="rId2" cstate="print"/>
          <a:srcRect/>
          <a:stretch>
            <a:fillRect/>
          </a:stretch>
        </p:blipFill>
        <p:spPr bwMode="auto">
          <a:xfrm>
            <a:off x="2484438" y="2781300"/>
            <a:ext cx="4602162" cy="1449388"/>
          </a:xfrm>
          <a:prstGeom prst="rect">
            <a:avLst/>
          </a:prstGeom>
          <a:noFill/>
          <a:ln w="9525">
            <a:noFill/>
            <a:miter lim="800000"/>
            <a:headEnd/>
            <a:tailEnd/>
          </a:ln>
          <a:effectLst/>
        </p:spPr>
      </p:pic>
      <p:pic>
        <p:nvPicPr>
          <p:cNvPr id="126984" name="Picture 8"/>
          <p:cNvPicPr>
            <a:picLocks noChangeAspect="1" noChangeArrowheads="1"/>
          </p:cNvPicPr>
          <p:nvPr/>
        </p:nvPicPr>
        <p:blipFill>
          <a:blip r:embed="rId3" cstate="print"/>
          <a:srcRect/>
          <a:stretch>
            <a:fillRect/>
          </a:stretch>
        </p:blipFill>
        <p:spPr bwMode="auto">
          <a:xfrm>
            <a:off x="971550" y="4365625"/>
            <a:ext cx="6227763" cy="479425"/>
          </a:xfrm>
          <a:prstGeom prst="rect">
            <a:avLst/>
          </a:prstGeom>
          <a:noFill/>
          <a:ln w="9525">
            <a:noFill/>
            <a:miter lim="800000"/>
            <a:headEnd/>
            <a:tailEnd/>
          </a:ln>
          <a:effectLst/>
        </p:spPr>
      </p:pic>
      <p:pic>
        <p:nvPicPr>
          <p:cNvPr id="126985" name="Picture 9"/>
          <p:cNvPicPr>
            <a:picLocks noChangeAspect="1" noChangeArrowheads="1"/>
          </p:cNvPicPr>
          <p:nvPr/>
        </p:nvPicPr>
        <p:blipFill>
          <a:blip r:embed="rId4" cstate="print"/>
          <a:srcRect/>
          <a:stretch>
            <a:fillRect/>
          </a:stretch>
        </p:blipFill>
        <p:spPr bwMode="auto">
          <a:xfrm>
            <a:off x="2484438" y="4941888"/>
            <a:ext cx="4656137" cy="969962"/>
          </a:xfrm>
          <a:prstGeom prst="rect">
            <a:avLst/>
          </a:prstGeom>
          <a:noFill/>
          <a:ln w="9525">
            <a:noFill/>
            <a:miter lim="800000"/>
            <a:headEnd/>
            <a:tailEnd/>
          </a:ln>
          <a:effectLst/>
        </p:spPr>
      </p:pic>
      <p:pic>
        <p:nvPicPr>
          <p:cNvPr id="126986" name="Picture 10"/>
          <p:cNvPicPr>
            <a:picLocks noChangeAspect="1" noChangeArrowheads="1"/>
          </p:cNvPicPr>
          <p:nvPr/>
        </p:nvPicPr>
        <p:blipFill>
          <a:blip r:embed="rId5" cstate="print"/>
          <a:srcRect/>
          <a:stretch>
            <a:fillRect/>
          </a:stretch>
        </p:blipFill>
        <p:spPr bwMode="auto">
          <a:xfrm>
            <a:off x="971550" y="1125538"/>
            <a:ext cx="6153150" cy="838200"/>
          </a:xfrm>
          <a:prstGeom prst="rect">
            <a:avLst/>
          </a:prstGeom>
          <a:noFill/>
          <a:ln w="9525">
            <a:noFill/>
            <a:miter lim="800000"/>
            <a:headEnd/>
            <a:tailEnd/>
          </a:ln>
          <a:effectLst/>
        </p:spPr>
      </p:pic>
      <p:pic>
        <p:nvPicPr>
          <p:cNvPr id="126987" name="Picture 11"/>
          <p:cNvPicPr>
            <a:picLocks noChangeAspect="1" noChangeArrowheads="1"/>
          </p:cNvPicPr>
          <p:nvPr/>
        </p:nvPicPr>
        <p:blipFill>
          <a:blip r:embed="rId6" cstate="print"/>
          <a:srcRect/>
          <a:stretch>
            <a:fillRect/>
          </a:stretch>
        </p:blipFill>
        <p:spPr bwMode="auto">
          <a:xfrm>
            <a:off x="2484438" y="2060575"/>
            <a:ext cx="4611687" cy="731838"/>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209922" name="Rectangle 2"/>
          <p:cNvSpPr>
            <a:spLocks noGrp="1" noChangeArrowheads="1"/>
          </p:cNvSpPr>
          <p:nvPr>
            <p:ph type="title"/>
          </p:nvPr>
        </p:nvSpPr>
        <p:spPr/>
        <p:txBody>
          <a:bodyPr/>
          <a:lstStyle/>
          <a:p>
            <a:r>
              <a:rPr lang="pl-PL" sz="2400"/>
              <a:t>Wyszukiwanie w oparciu o reprezentację wektorową</a:t>
            </a:r>
          </a:p>
        </p:txBody>
      </p:sp>
      <p:sp>
        <p:nvSpPr>
          <p:cNvPr id="209923" name="Rectangle 3"/>
          <p:cNvSpPr>
            <a:spLocks noGrp="1" noChangeArrowheads="1"/>
          </p:cNvSpPr>
          <p:nvPr>
            <p:ph type="body" idx="1"/>
          </p:nvPr>
        </p:nvSpPr>
        <p:spPr>
          <a:xfrm>
            <a:off x="468313" y="1268413"/>
            <a:ext cx="5327650" cy="5113337"/>
          </a:xfrm>
        </p:spPr>
        <p:txBody>
          <a:bodyPr/>
          <a:lstStyle/>
          <a:p>
            <a:pPr marL="271463" indent="-271463">
              <a:lnSpc>
                <a:spcPct val="80000"/>
              </a:lnSpc>
              <a:buFont typeface="Georgia" pitchFamily="18" charset="0"/>
              <a:buChar char="—"/>
            </a:pPr>
            <a:r>
              <a:rPr lang="pl-PL" sz="2000"/>
              <a:t>Reprezentacja tekstu - macierz częstości występowania słów kluczowych (</a:t>
            </a:r>
            <a:r>
              <a:rPr lang="pl-PL" sz="2000" i="1">
                <a:solidFill>
                  <a:schemeClr val="bg2"/>
                </a:solidFill>
              </a:rPr>
              <a:t>Frequency matrix</a:t>
            </a:r>
            <a:r>
              <a:rPr lang="pl-PL" sz="2000"/>
              <a:t>):</a:t>
            </a:r>
            <a:endParaRPr lang="pl-PL" sz="2000" b="1"/>
          </a:p>
          <a:p>
            <a:pPr lvl="1">
              <a:lnSpc>
                <a:spcPct val="80000"/>
              </a:lnSpc>
            </a:pPr>
            <a:r>
              <a:rPr lang="pl-PL" sz="1800" i="1">
                <a:solidFill>
                  <a:schemeClr val="bg2"/>
                </a:solidFill>
              </a:rPr>
              <a:t>Term_Frequency_Matrix(d</a:t>
            </a:r>
            <a:r>
              <a:rPr lang="pl-PL" sz="1800" i="1" baseline="-25000">
                <a:solidFill>
                  <a:schemeClr val="bg2"/>
                </a:solidFill>
              </a:rPr>
              <a:t>i</a:t>
            </a:r>
            <a:r>
              <a:rPr lang="pl-PL" sz="1800" i="1">
                <a:solidFill>
                  <a:schemeClr val="bg2"/>
                </a:solidFill>
              </a:rPr>
              <a:t>, t</a:t>
            </a:r>
            <a:r>
              <a:rPr lang="pl-PL" sz="1800" i="1" baseline="-25000">
                <a:solidFill>
                  <a:schemeClr val="bg2"/>
                </a:solidFill>
              </a:rPr>
              <a:t>i</a:t>
            </a:r>
            <a:r>
              <a:rPr lang="pl-PL" sz="1800" i="1">
                <a:solidFill>
                  <a:schemeClr val="bg2"/>
                </a:solidFill>
              </a:rPr>
              <a:t>)</a:t>
            </a:r>
            <a:r>
              <a:rPr lang="pl-PL" sz="1800" b="1"/>
              <a:t>: </a:t>
            </a:r>
            <a:r>
              <a:rPr lang="pl-PL" sz="1800"/>
              <a:t>liczba wystąpień słowa </a:t>
            </a:r>
            <a:r>
              <a:rPr lang="pl-PL" sz="1800" i="1"/>
              <a:t>t</a:t>
            </a:r>
            <a:r>
              <a:rPr lang="pl-PL" sz="1800" i="1" baseline="-25000"/>
              <a:t>i</a:t>
            </a:r>
            <a:r>
              <a:rPr lang="pl-PL" sz="1800" i="1"/>
              <a:t>, </a:t>
            </a:r>
            <a:r>
              <a:rPr lang="pl-PL" sz="1800"/>
              <a:t>w dokumencie </a:t>
            </a:r>
            <a:r>
              <a:rPr lang="pl-PL" sz="1800" i="1"/>
              <a:t>d</a:t>
            </a:r>
            <a:r>
              <a:rPr lang="pl-PL" sz="1800" i="1" baseline="-25000"/>
              <a:t>i</a:t>
            </a:r>
            <a:r>
              <a:rPr lang="pl-PL" sz="1800" i="1"/>
              <a:t>. </a:t>
            </a:r>
            <a:r>
              <a:rPr lang="pl-PL" sz="1800" i="1">
                <a:solidFill>
                  <a:schemeClr val="bg2"/>
                </a:solidFill>
              </a:rPr>
              <a:t>TFM[d</a:t>
            </a:r>
            <a:r>
              <a:rPr lang="pl-PL" sz="1800" i="1" baseline="-25000">
                <a:solidFill>
                  <a:schemeClr val="bg2"/>
                </a:solidFill>
              </a:rPr>
              <a:t>i</a:t>
            </a:r>
            <a:r>
              <a:rPr lang="pl-PL" sz="1800" i="1">
                <a:solidFill>
                  <a:schemeClr val="bg2"/>
                </a:solidFill>
              </a:rPr>
              <a:t>, t</a:t>
            </a:r>
            <a:r>
              <a:rPr lang="pl-PL" sz="1800" i="1" baseline="-25000">
                <a:solidFill>
                  <a:schemeClr val="bg2"/>
                </a:solidFill>
              </a:rPr>
              <a:t>i</a:t>
            </a:r>
            <a:r>
              <a:rPr lang="pl-PL" sz="1800" i="1">
                <a:solidFill>
                  <a:schemeClr val="bg2"/>
                </a:solidFill>
              </a:rPr>
              <a:t>]</a:t>
            </a:r>
          </a:p>
          <a:p>
            <a:pPr lvl="1">
              <a:lnSpc>
                <a:spcPct val="80000"/>
              </a:lnSpc>
            </a:pPr>
            <a:r>
              <a:rPr lang="pl-PL" sz="1800"/>
              <a:t>Zbiór słów kluczowych może być bardzo duży (50 000 słów)</a:t>
            </a:r>
          </a:p>
          <a:p>
            <a:pPr lvl="1">
              <a:lnSpc>
                <a:spcPct val="80000"/>
              </a:lnSpc>
            </a:pPr>
            <a:r>
              <a:rPr lang="pl-PL" sz="1800"/>
              <a:t>Każdy dokument d</a:t>
            </a:r>
            <a:r>
              <a:rPr lang="pl-PL" sz="1800" baseline="-25000"/>
              <a:t>i</a:t>
            </a:r>
            <a:r>
              <a:rPr lang="pl-PL" sz="1800"/>
              <a:t>, 1 ≤ i ≤ N, jest reprezentowany w postaci wektora słów</a:t>
            </a:r>
          </a:p>
          <a:p>
            <a:pPr lvl="1">
              <a:lnSpc>
                <a:spcPct val="80000"/>
              </a:lnSpc>
            </a:pPr>
            <a:r>
              <a:rPr lang="pl-PL" sz="1800"/>
              <a:t>współczynnik d</a:t>
            </a:r>
            <a:r>
              <a:rPr lang="pl-PL" sz="1800" baseline="-25000"/>
              <a:t>ij</a:t>
            </a:r>
            <a:r>
              <a:rPr lang="pl-PL" sz="1800"/>
              <a:t> - waga słowa d</a:t>
            </a:r>
            <a:r>
              <a:rPr lang="pl-PL" sz="1800" baseline="-25000"/>
              <a:t>i</a:t>
            </a:r>
          </a:p>
          <a:p>
            <a:pPr marL="271463" indent="-271463">
              <a:lnSpc>
                <a:spcPct val="80000"/>
              </a:lnSpc>
              <a:buFont typeface="Georgia" pitchFamily="18" charset="0"/>
              <a:buChar char="—"/>
            </a:pPr>
            <a:r>
              <a:rPr lang="pl-PL" sz="2000"/>
              <a:t>Reprezentacja boolowska wektora - waga przyjmuje dwie wartości 0 lub 1</a:t>
            </a:r>
          </a:p>
          <a:p>
            <a:pPr marL="271463" indent="-271463">
              <a:lnSpc>
                <a:spcPct val="80000"/>
              </a:lnSpc>
              <a:buFont typeface="Georgia" pitchFamily="18" charset="0"/>
              <a:buChar char="—"/>
            </a:pPr>
            <a:r>
              <a:rPr lang="pl-PL" sz="2000"/>
              <a:t>Reprezentacja dokumentu w postaci T-wymiarowego wektora słów powoduje utratę informacji o strukturze zdania jak i kolejności występowania słów w zdaniu</a:t>
            </a:r>
          </a:p>
        </p:txBody>
      </p:sp>
      <p:pic>
        <p:nvPicPr>
          <p:cNvPr id="209924" name="Picture 4"/>
          <p:cNvPicPr>
            <a:picLocks noChangeAspect="1" noChangeArrowheads="1"/>
          </p:cNvPicPr>
          <p:nvPr/>
        </p:nvPicPr>
        <p:blipFill>
          <a:blip r:embed="rId2" cstate="print"/>
          <a:srcRect/>
          <a:stretch>
            <a:fillRect/>
          </a:stretch>
        </p:blipFill>
        <p:spPr bwMode="auto">
          <a:xfrm>
            <a:off x="5795963" y="1125538"/>
            <a:ext cx="3157537" cy="303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9925" name="Picture 5"/>
          <p:cNvPicPr>
            <a:picLocks noChangeAspect="1" noChangeArrowheads="1"/>
          </p:cNvPicPr>
          <p:nvPr/>
        </p:nvPicPr>
        <p:blipFill>
          <a:blip r:embed="rId3" cstate="print"/>
          <a:srcRect/>
          <a:stretch>
            <a:fillRect/>
          </a:stretch>
        </p:blipFill>
        <p:spPr bwMode="auto">
          <a:xfrm>
            <a:off x="6948488" y="4365625"/>
            <a:ext cx="1436687" cy="11953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10946" name="Rectangle 2"/>
          <p:cNvSpPr>
            <a:spLocks noGrp="1" noChangeArrowheads="1"/>
          </p:cNvSpPr>
          <p:nvPr>
            <p:ph type="title"/>
          </p:nvPr>
        </p:nvSpPr>
        <p:spPr/>
        <p:txBody>
          <a:bodyPr/>
          <a:lstStyle/>
          <a:p>
            <a:r>
              <a:rPr lang="pl-PL"/>
              <a:t>Macierz TFM (</a:t>
            </a:r>
            <a:r>
              <a:rPr lang="pl-PL" i="1">
                <a:solidFill>
                  <a:schemeClr val="bg2"/>
                </a:solidFill>
              </a:rPr>
              <a:t>Frequency matrix</a:t>
            </a:r>
            <a:r>
              <a:rPr lang="pl-PL"/>
              <a:t>)</a:t>
            </a:r>
          </a:p>
        </p:txBody>
      </p:sp>
      <p:sp>
        <p:nvSpPr>
          <p:cNvPr id="210947" name="Rectangle 3"/>
          <p:cNvSpPr>
            <a:spLocks noGrp="1" noChangeArrowheads="1"/>
          </p:cNvSpPr>
          <p:nvPr>
            <p:ph type="body" idx="1"/>
          </p:nvPr>
        </p:nvSpPr>
        <p:spPr/>
        <p:txBody>
          <a:bodyPr/>
          <a:lstStyle/>
          <a:p>
            <a:r>
              <a:rPr lang="pl-PL" sz="2400"/>
              <a:t>Każdy wektor stanowi D</a:t>
            </a:r>
            <a:r>
              <a:rPr lang="pl-PL" sz="2400" baseline="-25000"/>
              <a:t>i</a:t>
            </a:r>
            <a:r>
              <a:rPr lang="pl-PL" sz="2400"/>
              <a:t> stanowi surogat oryginalnego dokumentu d</a:t>
            </a:r>
            <a:r>
              <a:rPr lang="pl-PL" sz="2400" baseline="-25000"/>
              <a:t>i</a:t>
            </a:r>
          </a:p>
          <a:p>
            <a:r>
              <a:rPr lang="pl-PL" sz="2400"/>
              <a:t>Macierz </a:t>
            </a:r>
            <a:r>
              <a:rPr lang="pl-PL" sz="2400" i="1">
                <a:solidFill>
                  <a:schemeClr val="bg2"/>
                </a:solidFill>
              </a:rPr>
              <a:t>TFM</a:t>
            </a:r>
            <a:r>
              <a:rPr lang="pl-PL" sz="2400"/>
              <a:t> jest rzadka - większość macierzy jest wypełniona zerami</a:t>
            </a:r>
          </a:p>
          <a:p>
            <a:r>
              <a:rPr lang="pl-PL" sz="2400"/>
              <a:t>W praktycznych implementacjach systemów IR, ze względu na rzadkość macierzy TFM, oryginalny zbiór dokumentów jest reprezentowany w postaci </a:t>
            </a:r>
            <a:r>
              <a:rPr lang="pl-PL" sz="2400" i="1">
                <a:solidFill>
                  <a:schemeClr val="bg2"/>
                </a:solidFill>
              </a:rPr>
              <a:t>pliku odwróconego</a:t>
            </a:r>
            <a:r>
              <a:rPr lang="pl-PL" sz="2400"/>
              <a:t>, indeksowanego zbiorem słów kluczowych. Każde słowo kluczowe t</a:t>
            </a:r>
            <a:r>
              <a:rPr lang="pl-PL" sz="2400" baseline="-25000"/>
              <a:t>i</a:t>
            </a:r>
            <a:r>
              <a:rPr lang="pl-PL" sz="2400"/>
              <a:t> wskazuje na rekord w tablicy zawierający N liczb opisujących częstość występowania danego słowa dla każdego z N dokumentów</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ymbol zastępczy stopki 3"/>
          <p:cNvSpPr>
            <a:spLocks noGrp="1"/>
          </p:cNvSpPr>
          <p:nvPr>
            <p:ph type="ftr" sz="quarter" idx="10"/>
          </p:nvPr>
        </p:nvSpPr>
        <p:spPr/>
        <p:txBody>
          <a:bodyPr/>
          <a:lstStyle/>
          <a:p>
            <a:r>
              <a:rPr lang="pl-PL"/>
              <a:t>KISIM, WIMiIP, AGH</a:t>
            </a:r>
          </a:p>
        </p:txBody>
      </p:sp>
      <p:sp>
        <p:nvSpPr>
          <p:cNvPr id="211970" name="Rectangle 2"/>
          <p:cNvSpPr>
            <a:spLocks noGrp="1" noChangeArrowheads="1"/>
          </p:cNvSpPr>
          <p:nvPr>
            <p:ph type="title"/>
          </p:nvPr>
        </p:nvSpPr>
        <p:spPr/>
        <p:txBody>
          <a:bodyPr/>
          <a:lstStyle/>
          <a:p>
            <a:r>
              <a:rPr lang="pl-PL"/>
              <a:t>Miary odległości</a:t>
            </a:r>
          </a:p>
        </p:txBody>
      </p:sp>
      <p:sp>
        <p:nvSpPr>
          <p:cNvPr id="211971" name="Rectangle 3"/>
          <p:cNvSpPr>
            <a:spLocks noGrp="1" noChangeArrowheads="1"/>
          </p:cNvSpPr>
          <p:nvPr>
            <p:ph type="body" idx="1"/>
          </p:nvPr>
        </p:nvSpPr>
        <p:spPr>
          <a:xfrm>
            <a:off x="250825" y="1125538"/>
            <a:ext cx="8642350" cy="2232025"/>
          </a:xfrm>
        </p:spPr>
        <p:txBody>
          <a:bodyPr/>
          <a:lstStyle/>
          <a:p>
            <a:pPr>
              <a:lnSpc>
                <a:spcPct val="90000"/>
              </a:lnSpc>
            </a:pPr>
            <a:r>
              <a:rPr lang="pl-PL" sz="2000"/>
              <a:t>Dokumenty o podobnej tematyce powinny charakteryzować się podobną częstością występowania identycznych słów kluczowych</a:t>
            </a:r>
          </a:p>
          <a:p>
            <a:pPr>
              <a:lnSpc>
                <a:spcPct val="90000"/>
              </a:lnSpc>
            </a:pPr>
            <a:r>
              <a:rPr lang="pl-PL" sz="2000"/>
              <a:t>Najpopularniejszą miarą odległości dla reprezentacji wektorowej dokumentów jest miara kosinusowa. Przypomnijmy, że termin „odległość" jest dla nas w pewnym uproszczeniu, synonimem terminu „podobieństwo". </a:t>
            </a:r>
          </a:p>
        </p:txBody>
      </p:sp>
      <p:pic>
        <p:nvPicPr>
          <p:cNvPr id="211977" name="Picture 9"/>
          <p:cNvPicPr>
            <a:picLocks noChangeAspect="1" noChangeArrowheads="1"/>
          </p:cNvPicPr>
          <p:nvPr/>
        </p:nvPicPr>
        <p:blipFill>
          <a:blip r:embed="rId2" cstate="print"/>
          <a:srcRect/>
          <a:stretch>
            <a:fillRect/>
          </a:stretch>
        </p:blipFill>
        <p:spPr bwMode="auto">
          <a:xfrm>
            <a:off x="3635375" y="3644900"/>
            <a:ext cx="5256213" cy="9255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1978" name="Picture 10"/>
          <p:cNvPicPr>
            <a:picLocks noChangeAspect="1" noChangeArrowheads="1"/>
          </p:cNvPicPr>
          <p:nvPr/>
        </p:nvPicPr>
        <p:blipFill>
          <a:blip r:embed="rId3" cstate="print"/>
          <a:srcRect/>
          <a:stretch>
            <a:fillRect/>
          </a:stretch>
        </p:blipFill>
        <p:spPr bwMode="auto">
          <a:xfrm>
            <a:off x="323850" y="2924175"/>
            <a:ext cx="4895850" cy="493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1979" name="Picture 11"/>
          <p:cNvPicPr>
            <a:picLocks noChangeAspect="1" noChangeArrowheads="1"/>
          </p:cNvPicPr>
          <p:nvPr/>
        </p:nvPicPr>
        <p:blipFill>
          <a:blip r:embed="rId4" cstate="print"/>
          <a:srcRect/>
          <a:stretch>
            <a:fillRect/>
          </a:stretch>
        </p:blipFill>
        <p:spPr bwMode="auto">
          <a:xfrm>
            <a:off x="395288" y="5734050"/>
            <a:ext cx="4895850" cy="493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1980" name="Picture 12"/>
          <p:cNvPicPr>
            <a:picLocks noChangeAspect="1" noChangeArrowheads="1"/>
          </p:cNvPicPr>
          <p:nvPr/>
        </p:nvPicPr>
        <p:blipFill>
          <a:blip r:embed="rId5" cstate="print"/>
          <a:srcRect/>
          <a:stretch>
            <a:fillRect/>
          </a:stretch>
        </p:blipFill>
        <p:spPr bwMode="auto">
          <a:xfrm>
            <a:off x="3708400" y="4797425"/>
            <a:ext cx="5148263" cy="614363"/>
          </a:xfrm>
          <a:prstGeom prst="rect">
            <a:avLst/>
          </a:prstGeom>
          <a:noFill/>
          <a:ln w="9525">
            <a:noFill/>
            <a:miter lim="800000"/>
            <a:headEnd/>
            <a:tailEnd/>
          </a:ln>
          <a:effectLst/>
        </p:spPr>
      </p:pic>
      <p:pic>
        <p:nvPicPr>
          <p:cNvPr id="211981" name="Picture 13"/>
          <p:cNvPicPr>
            <a:picLocks noChangeAspect="1" noChangeArrowheads="1"/>
          </p:cNvPicPr>
          <p:nvPr/>
        </p:nvPicPr>
        <p:blipFill>
          <a:blip r:embed="rId6" cstate="print"/>
          <a:srcRect/>
          <a:stretch>
            <a:fillRect/>
          </a:stretch>
        </p:blipFill>
        <p:spPr bwMode="auto">
          <a:xfrm>
            <a:off x="323850" y="3573463"/>
            <a:ext cx="2160588" cy="1416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1976" name="Picture 8"/>
          <p:cNvPicPr>
            <a:picLocks noChangeAspect="1" noChangeArrowheads="1"/>
          </p:cNvPicPr>
          <p:nvPr/>
        </p:nvPicPr>
        <p:blipFill>
          <a:blip r:embed="rId7" cstate="print"/>
          <a:srcRect/>
          <a:stretch>
            <a:fillRect/>
          </a:stretch>
        </p:blipFill>
        <p:spPr bwMode="auto">
          <a:xfrm>
            <a:off x="1547813" y="4797425"/>
            <a:ext cx="2016125" cy="655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ymbol zastępczy stopki 3"/>
          <p:cNvSpPr>
            <a:spLocks noGrp="1"/>
          </p:cNvSpPr>
          <p:nvPr>
            <p:ph type="ftr" sz="quarter" idx="10"/>
          </p:nvPr>
        </p:nvSpPr>
        <p:spPr/>
        <p:txBody>
          <a:bodyPr/>
          <a:lstStyle/>
          <a:p>
            <a:r>
              <a:rPr lang="pl-PL"/>
              <a:t>KISIM, WIMiIP, AGH</a:t>
            </a:r>
          </a:p>
        </p:txBody>
      </p:sp>
      <p:sp>
        <p:nvSpPr>
          <p:cNvPr id="221186" name="Rectangle 2"/>
          <p:cNvSpPr>
            <a:spLocks noGrp="1" noChangeArrowheads="1"/>
          </p:cNvSpPr>
          <p:nvPr>
            <p:ph type="title"/>
          </p:nvPr>
        </p:nvSpPr>
        <p:spPr/>
        <p:txBody>
          <a:bodyPr/>
          <a:lstStyle/>
          <a:p>
            <a:r>
              <a:rPr lang="pl-PL" dirty="0"/>
              <a:t>Ukryte indeksowanie semantyczne</a:t>
            </a:r>
          </a:p>
        </p:txBody>
      </p:sp>
      <p:sp>
        <p:nvSpPr>
          <p:cNvPr id="221187" name="Rectangle 3"/>
          <p:cNvSpPr>
            <a:spLocks noGrp="1" noChangeArrowheads="1"/>
          </p:cNvSpPr>
          <p:nvPr>
            <p:ph type="body" idx="1"/>
          </p:nvPr>
        </p:nvSpPr>
        <p:spPr>
          <a:xfrm>
            <a:off x="179388" y="1268413"/>
            <a:ext cx="3960812" cy="5113337"/>
          </a:xfrm>
        </p:spPr>
        <p:txBody>
          <a:bodyPr/>
          <a:lstStyle/>
          <a:p>
            <a:r>
              <a:rPr lang="pl-PL" sz="2400" dirty="0"/>
              <a:t>Utwórz macierz TF, oznaczoną przez M</a:t>
            </a:r>
          </a:p>
          <a:p>
            <a:r>
              <a:rPr lang="pl-PL" sz="2400" i="1" dirty="0">
                <a:solidFill>
                  <a:schemeClr val="bg2"/>
                </a:solidFill>
              </a:rPr>
              <a:t>Rozkład SVD</a:t>
            </a:r>
            <a:r>
              <a:rPr lang="pl-PL" sz="2400" dirty="0"/>
              <a:t>: znajdź rozkład macierzy M względem wartości szczególnych na macierze U, S, V.</a:t>
            </a:r>
          </a:p>
          <a:p>
            <a:pPr>
              <a:lnSpc>
                <a:spcPct val="80000"/>
              </a:lnSpc>
            </a:pPr>
            <a:endParaRPr lang="pl-PL" sz="2000" dirty="0"/>
          </a:p>
          <a:p>
            <a:pPr>
              <a:lnSpc>
                <a:spcPct val="80000"/>
              </a:lnSpc>
            </a:pPr>
            <a:r>
              <a:rPr lang="pl-PL" sz="2000" dirty="0"/>
              <a:t>Technika ukrytego indeksowania semantycznego (ang. </a:t>
            </a:r>
            <a:r>
              <a:rPr lang="pl-PL" sz="2000" dirty="0" err="1"/>
              <a:t>latent</a:t>
            </a:r>
            <a:r>
              <a:rPr lang="pl-PL" sz="2000" dirty="0"/>
              <a:t> </a:t>
            </a:r>
            <a:r>
              <a:rPr lang="pl-PL" sz="2000" dirty="0" err="1"/>
              <a:t>semantic</a:t>
            </a:r>
            <a:r>
              <a:rPr lang="pl-PL" sz="2000" dirty="0"/>
              <a:t> </a:t>
            </a:r>
            <a:r>
              <a:rPr lang="pl-PL" sz="2000" dirty="0" err="1"/>
              <a:t>indexing</a:t>
            </a:r>
            <a:r>
              <a:rPr lang="pl-PL" sz="2000" dirty="0"/>
              <a:t> - LSI) ma na celu, ekstrahowanie ukrytej struktury semantycznej dokumentów (zamiast prostego zbioru słów kluczowych). </a:t>
            </a:r>
          </a:p>
        </p:txBody>
      </p:sp>
      <p:pic>
        <p:nvPicPr>
          <p:cNvPr id="221188" name="Picture 4"/>
          <p:cNvPicPr>
            <a:picLocks noChangeAspect="1" noChangeArrowheads="1"/>
          </p:cNvPicPr>
          <p:nvPr/>
        </p:nvPicPr>
        <p:blipFill>
          <a:blip r:embed="rId2" cstate="print"/>
          <a:srcRect/>
          <a:stretch>
            <a:fillRect/>
          </a:stretch>
        </p:blipFill>
        <p:spPr bwMode="auto">
          <a:xfrm>
            <a:off x="4427538" y="1125538"/>
            <a:ext cx="2305050" cy="2212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1189" name="Picture 5"/>
          <p:cNvPicPr>
            <a:picLocks noChangeAspect="1" noChangeArrowheads="1"/>
          </p:cNvPicPr>
          <p:nvPr/>
        </p:nvPicPr>
        <p:blipFill>
          <a:blip r:embed="rId3" cstate="print"/>
          <a:srcRect/>
          <a:stretch>
            <a:fillRect/>
          </a:stretch>
        </p:blipFill>
        <p:spPr bwMode="auto">
          <a:xfrm>
            <a:off x="6156325" y="3789363"/>
            <a:ext cx="2214563" cy="2520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1190" name="AutoShape 6"/>
          <p:cNvSpPr>
            <a:spLocks noChangeArrowheads="1"/>
          </p:cNvSpPr>
          <p:nvPr/>
        </p:nvSpPr>
        <p:spPr bwMode="auto">
          <a:xfrm>
            <a:off x="4787900" y="1412875"/>
            <a:ext cx="720725" cy="1079500"/>
          </a:xfrm>
          <a:prstGeom prst="roundRect">
            <a:avLst>
              <a:gd name="adj" fmla="val 16667"/>
            </a:avLst>
          </a:prstGeom>
          <a:noFill/>
          <a:ln w="19050">
            <a:solidFill>
              <a:srgbClr val="FFFF00"/>
            </a:solidFill>
            <a:prstDash val="dash"/>
            <a:round/>
            <a:headEnd/>
            <a:tailEnd/>
          </a:ln>
          <a:effectLst/>
        </p:spPr>
        <p:txBody>
          <a:bodyPr wrap="none" anchor="ctr"/>
          <a:lstStyle/>
          <a:p>
            <a:endParaRPr lang="pl-PL"/>
          </a:p>
        </p:txBody>
      </p:sp>
      <p:sp>
        <p:nvSpPr>
          <p:cNvPr id="221191" name="AutoShape 7"/>
          <p:cNvSpPr>
            <a:spLocks noChangeArrowheads="1"/>
          </p:cNvSpPr>
          <p:nvPr/>
        </p:nvSpPr>
        <p:spPr bwMode="auto">
          <a:xfrm>
            <a:off x="5724525" y="2205038"/>
            <a:ext cx="935038" cy="1079500"/>
          </a:xfrm>
          <a:prstGeom prst="roundRect">
            <a:avLst>
              <a:gd name="adj" fmla="val 16667"/>
            </a:avLst>
          </a:prstGeom>
          <a:noFill/>
          <a:ln w="19050">
            <a:solidFill>
              <a:srgbClr val="FFFF00"/>
            </a:solidFill>
            <a:prstDash val="dash"/>
            <a:round/>
            <a:headEnd/>
            <a:tailEnd/>
          </a:ln>
          <a:effectLst/>
        </p:spPr>
        <p:txBody>
          <a:bodyPr wrap="none" anchor="ctr"/>
          <a:lstStyle/>
          <a:p>
            <a:endParaRPr lang="pl-PL"/>
          </a:p>
        </p:txBody>
      </p:sp>
      <p:pic>
        <p:nvPicPr>
          <p:cNvPr id="221192" name="Picture 8"/>
          <p:cNvPicPr>
            <a:picLocks noChangeAspect="1" noChangeArrowheads="1"/>
          </p:cNvPicPr>
          <p:nvPr/>
        </p:nvPicPr>
        <p:blipFill>
          <a:blip r:embed="rId4" cstate="print"/>
          <a:srcRect/>
          <a:stretch>
            <a:fillRect/>
          </a:stretch>
        </p:blipFill>
        <p:spPr bwMode="auto">
          <a:xfrm>
            <a:off x="7380288" y="1268413"/>
            <a:ext cx="1436687" cy="1195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1194" name="Picture 10"/>
          <p:cNvPicPr>
            <a:picLocks noChangeAspect="1" noChangeArrowheads="1"/>
          </p:cNvPicPr>
          <p:nvPr/>
        </p:nvPicPr>
        <p:blipFill>
          <a:blip r:embed="rId5" cstate="print"/>
          <a:srcRect/>
          <a:stretch>
            <a:fillRect/>
          </a:stretch>
        </p:blipFill>
        <p:spPr bwMode="auto">
          <a:xfrm>
            <a:off x="4067175" y="4941888"/>
            <a:ext cx="1439863" cy="1377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28354" name="Rectangle 2"/>
          <p:cNvSpPr>
            <a:spLocks noGrp="1" noChangeArrowheads="1"/>
          </p:cNvSpPr>
          <p:nvPr>
            <p:ph type="title"/>
          </p:nvPr>
        </p:nvSpPr>
        <p:spPr/>
        <p:txBody>
          <a:bodyPr/>
          <a:lstStyle/>
          <a:p>
            <a:r>
              <a:rPr lang="pl-PL"/>
              <a:t>Problemy eksploracji tekstu</a:t>
            </a:r>
          </a:p>
        </p:txBody>
      </p:sp>
      <p:sp>
        <p:nvSpPr>
          <p:cNvPr id="228355" name="Rectangle 3"/>
          <p:cNvSpPr>
            <a:spLocks noGrp="1" noChangeArrowheads="1"/>
          </p:cNvSpPr>
          <p:nvPr>
            <p:ph type="body" idx="1"/>
          </p:nvPr>
        </p:nvSpPr>
        <p:spPr/>
        <p:txBody>
          <a:bodyPr/>
          <a:lstStyle/>
          <a:p>
            <a:r>
              <a:rPr lang="pl-PL" sz="2400"/>
              <a:t>Problem: inflacja informacji (dokumentów)</a:t>
            </a:r>
          </a:p>
          <a:p>
            <a:pPr lvl="1"/>
            <a:r>
              <a:rPr lang="pl-PL" sz="2000"/>
              <a:t>Analitycy potrzebują odpowiedniej informacji</a:t>
            </a:r>
          </a:p>
          <a:p>
            <a:r>
              <a:rPr lang="pl-PL" sz="2400"/>
              <a:t>Wyszukiwanie dokumentów nie rozwiązuje problemu</a:t>
            </a:r>
          </a:p>
          <a:p>
            <a:pPr lvl="1"/>
            <a:r>
              <a:rPr lang="pl-PL" sz="2000"/>
              <a:t>Zbyt wiele dokumentów może zawierać pożyteczną (szukaną) informację</a:t>
            </a:r>
          </a:p>
          <a:p>
            <a:pPr lvl="1"/>
            <a:r>
              <a:rPr lang="pl-PL" sz="2000"/>
              <a:t>Przydatność dokumentu można, często, określić dopiero po przejrzeniu jego zawartości (lepsze procedury wyszukiwania niewiele pomogą)</a:t>
            </a:r>
          </a:p>
          <a:p>
            <a:pPr lvl="1"/>
            <a:r>
              <a:rPr lang="pl-PL" sz="2000"/>
              <a:t>Często problemem nie jest znajdowanie dokumentów, lecz wzorców/trendów w tych dokumentach</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29378" name="Rectangle 2"/>
          <p:cNvSpPr>
            <a:spLocks noGrp="1" noChangeArrowheads="1"/>
          </p:cNvSpPr>
          <p:nvPr>
            <p:ph type="title"/>
          </p:nvPr>
        </p:nvSpPr>
        <p:spPr/>
        <p:txBody>
          <a:bodyPr/>
          <a:lstStyle/>
          <a:p>
            <a:r>
              <a:rPr lang="pl-PL"/>
              <a:t>Zadania eksploracji tekstu</a:t>
            </a:r>
          </a:p>
        </p:txBody>
      </p:sp>
      <p:sp>
        <p:nvSpPr>
          <p:cNvPr id="229379" name="Rectangle 3"/>
          <p:cNvSpPr>
            <a:spLocks noGrp="1" noChangeArrowheads="1"/>
          </p:cNvSpPr>
          <p:nvPr>
            <p:ph type="body" idx="1"/>
          </p:nvPr>
        </p:nvSpPr>
        <p:spPr/>
        <p:txBody>
          <a:bodyPr/>
          <a:lstStyle/>
          <a:p>
            <a:r>
              <a:rPr lang="pl-PL" sz="2400"/>
              <a:t>Klasyfikacja dokumentów</a:t>
            </a:r>
          </a:p>
          <a:p>
            <a:r>
              <a:rPr lang="pl-PL" sz="2400"/>
              <a:t>Analiza połączeń (asocjacje):</a:t>
            </a:r>
          </a:p>
          <a:p>
            <a:pPr lvl="1"/>
            <a:r>
              <a:rPr lang="pl-PL" sz="2000"/>
              <a:t>Wykrywanie niespodziewanych korelacji pomiędzy dokumentami lub słowami kluczowymi</a:t>
            </a:r>
          </a:p>
          <a:p>
            <a:r>
              <a:rPr lang="pl-PL" sz="2400"/>
              <a:t>Wykrywanie podobieństw/ wykrywanie anomalii w dokumentach:</a:t>
            </a:r>
          </a:p>
          <a:p>
            <a:pPr lvl="1"/>
            <a:r>
              <a:rPr lang="pl-PL" sz="2000"/>
              <a:t>Grupowanie dokumentów zawierających informacje na podobny temat</a:t>
            </a:r>
          </a:p>
          <a:p>
            <a:pPr lvl="1"/>
            <a:r>
              <a:rPr lang="pl-PL" sz="2000"/>
              <a:t>Znajdowanie dokumentów, które przeczą pewnym wzorcom</a:t>
            </a:r>
          </a:p>
          <a:p>
            <a:r>
              <a:rPr lang="pl-PL" sz="2400"/>
              <a:t>Ekstrakcja cech dokumentów</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30402" name="Rectangle 2"/>
          <p:cNvSpPr>
            <a:spLocks noGrp="1" noChangeArrowheads="1"/>
          </p:cNvSpPr>
          <p:nvPr>
            <p:ph type="title"/>
          </p:nvPr>
        </p:nvSpPr>
        <p:spPr/>
        <p:txBody>
          <a:bodyPr/>
          <a:lstStyle/>
          <a:p>
            <a:r>
              <a:rPr lang="pl-PL"/>
              <a:t>Analiza asocjacji</a:t>
            </a:r>
          </a:p>
        </p:txBody>
      </p:sp>
      <p:sp>
        <p:nvSpPr>
          <p:cNvPr id="230403" name="Rectangle 3"/>
          <p:cNvSpPr>
            <a:spLocks noGrp="1" noChangeArrowheads="1"/>
          </p:cNvSpPr>
          <p:nvPr>
            <p:ph type="body" idx="1"/>
          </p:nvPr>
        </p:nvSpPr>
        <p:spPr/>
        <p:txBody>
          <a:bodyPr/>
          <a:lstStyle/>
          <a:p>
            <a:r>
              <a:rPr lang="pl-PL" sz="2400"/>
              <a:t>Odkrywanie asocjacji lub korelacji pomiędzy słowami kluczowymi lub zdaniami w dokumencie</a:t>
            </a:r>
          </a:p>
          <a:p>
            <a:r>
              <a:rPr lang="pl-PL" sz="2400"/>
              <a:t>Wstępne przetwarzanie tekstu:</a:t>
            </a:r>
          </a:p>
          <a:p>
            <a:pPr lvl="1"/>
            <a:r>
              <a:rPr lang="pl-PL" sz="2000"/>
              <a:t>Parsing (analiza składniowa), stemming (redukowanie słów do trzonu), usuwanie słów ze stop listy, itp.</a:t>
            </a:r>
          </a:p>
          <a:p>
            <a:r>
              <a:rPr lang="pl-PL" sz="2400"/>
              <a:t>Algorytmy odkrywania asocjacji:</a:t>
            </a:r>
          </a:p>
          <a:p>
            <a:pPr lvl="1"/>
            <a:r>
              <a:rPr lang="pl-PL" sz="2000"/>
              <a:t>Każdy dokument odpowiada transakcji klienta (document_id, zbiór słów kluczowych)</a:t>
            </a:r>
          </a:p>
          <a:p>
            <a:pPr lvl="1"/>
            <a:r>
              <a:rPr lang="pl-PL" sz="2000"/>
              <a:t>Detekcja słów/zdań: zbiór często występujących słów lub zdań w dokumentach</a:t>
            </a:r>
          </a:p>
          <a:p>
            <a:pPr lvl="1"/>
            <a:r>
              <a:rPr lang="pl-PL" sz="2000"/>
              <a:t>Asocjacje spójne i asocjacje niespójne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31426" name="Rectangle 2"/>
          <p:cNvSpPr>
            <a:spLocks noGrp="1" noChangeArrowheads="1"/>
          </p:cNvSpPr>
          <p:nvPr>
            <p:ph type="title"/>
          </p:nvPr>
        </p:nvSpPr>
        <p:spPr/>
        <p:txBody>
          <a:bodyPr/>
          <a:lstStyle/>
          <a:p>
            <a:r>
              <a:rPr lang="pl-PL"/>
              <a:t>Klasyfikacja dokumentów</a:t>
            </a:r>
          </a:p>
        </p:txBody>
      </p:sp>
      <p:sp>
        <p:nvSpPr>
          <p:cNvPr id="231427" name="Rectangle 3"/>
          <p:cNvSpPr>
            <a:spLocks noGrp="1" noChangeArrowheads="1"/>
          </p:cNvSpPr>
          <p:nvPr>
            <p:ph type="body" idx="1"/>
          </p:nvPr>
        </p:nvSpPr>
        <p:spPr/>
        <p:txBody>
          <a:bodyPr/>
          <a:lstStyle/>
          <a:p>
            <a:pPr>
              <a:lnSpc>
                <a:spcPct val="90000"/>
              </a:lnSpc>
            </a:pPr>
            <a:r>
              <a:rPr lang="pl-PL"/>
              <a:t>Automatyczna klasyfikacja dokumentów </a:t>
            </a:r>
          </a:p>
          <a:p>
            <a:pPr lvl="1">
              <a:lnSpc>
                <a:spcPct val="90000"/>
              </a:lnSpc>
            </a:pPr>
            <a:r>
              <a:rPr lang="pl-PL"/>
              <a:t>(stron WWW, wiadomości e-mail, lub plików tekstowych) w oparciu o predefiniowany zbiór treningowy</a:t>
            </a:r>
          </a:p>
          <a:p>
            <a:pPr>
              <a:lnSpc>
                <a:spcPct val="90000"/>
              </a:lnSpc>
            </a:pPr>
            <a:r>
              <a:rPr lang="pl-PL"/>
              <a:t>Klasyfikacja tekstu:</a:t>
            </a:r>
          </a:p>
          <a:p>
            <a:pPr lvl="1">
              <a:lnSpc>
                <a:spcPct val="90000"/>
              </a:lnSpc>
            </a:pPr>
            <a:r>
              <a:rPr lang="pl-PL"/>
              <a:t>Zbiór treningowy: generacja zbioru i jego klasyfikacja wymaga udziału ekspertów</a:t>
            </a:r>
          </a:p>
          <a:p>
            <a:pPr lvl="1">
              <a:lnSpc>
                <a:spcPct val="90000"/>
              </a:lnSpc>
            </a:pPr>
            <a:r>
              <a:rPr lang="pl-PL"/>
              <a:t>Klasyfikacja: system eksploracji generuje zbiór reguł klasyfikacyjnych</a:t>
            </a:r>
          </a:p>
          <a:p>
            <a:pPr lvl="1">
              <a:lnSpc>
                <a:spcPct val="90000"/>
              </a:lnSpc>
            </a:pPr>
            <a:r>
              <a:rPr lang="pl-PL"/>
              <a:t>Zastosowanie: odkryte reguły można zastosować do klasyfikacji nowych dokumentów tekstowych i ich podziału na klasy</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32450" name="Rectangle 2"/>
          <p:cNvSpPr>
            <a:spLocks noGrp="1" noChangeArrowheads="1"/>
          </p:cNvSpPr>
          <p:nvPr>
            <p:ph type="title"/>
          </p:nvPr>
        </p:nvSpPr>
        <p:spPr/>
        <p:txBody>
          <a:bodyPr/>
          <a:lstStyle/>
          <a:p>
            <a:r>
              <a:rPr lang="pl-PL"/>
              <a:t>Ekstrakcja cech</a:t>
            </a:r>
          </a:p>
        </p:txBody>
      </p:sp>
      <p:sp>
        <p:nvSpPr>
          <p:cNvPr id="232451" name="Rectangle 3"/>
          <p:cNvSpPr>
            <a:spLocks noGrp="1" noChangeArrowheads="1"/>
          </p:cNvSpPr>
          <p:nvPr>
            <p:ph type="body" idx="1"/>
          </p:nvPr>
        </p:nvSpPr>
        <p:spPr/>
        <p:txBody>
          <a:bodyPr/>
          <a:lstStyle/>
          <a:p>
            <a:pPr marL="271463" indent="-271463">
              <a:lnSpc>
                <a:spcPct val="90000"/>
              </a:lnSpc>
              <a:buFont typeface="Georgia" pitchFamily="18" charset="0"/>
              <a:buChar char="—"/>
            </a:pPr>
            <a:r>
              <a:rPr lang="pl-PL"/>
              <a:t>Automatyczne odkrywanie języka, w jakim został przygotowany dokument</a:t>
            </a:r>
          </a:p>
          <a:p>
            <a:pPr marL="271463" indent="-271463">
              <a:lnSpc>
                <a:spcPct val="90000"/>
              </a:lnSpc>
              <a:buFont typeface="Georgia" pitchFamily="18" charset="0"/>
              <a:buChar char="—"/>
            </a:pPr>
            <a:r>
              <a:rPr lang="pl-PL"/>
              <a:t>Rozpoznawanie słownika (zbioru słów), który został wykorzystany do przygotowania tekstu</a:t>
            </a:r>
          </a:p>
          <a:p>
            <a:pPr marL="271463" indent="-271463">
              <a:lnSpc>
                <a:spcPct val="90000"/>
              </a:lnSpc>
              <a:buFont typeface="Georgia" pitchFamily="18" charset="0"/>
              <a:buChar char="—"/>
            </a:pPr>
            <a:r>
              <a:rPr lang="pl-PL"/>
              <a:t>Rozpoznawanie typu dokumentu (artykuł gazetowy, ulotka, strona WWW, itd.)</a:t>
            </a:r>
          </a:p>
          <a:p>
            <a:pPr marL="271463" indent="-271463">
              <a:lnSpc>
                <a:spcPct val="90000"/>
              </a:lnSpc>
              <a:buFont typeface="Georgia" pitchFamily="18" charset="0"/>
              <a:buChar char="—"/>
            </a:pPr>
            <a:r>
              <a:rPr lang="pl-PL"/>
              <a:t>Ekstrakcja nazwisk osób i ich afiliacji wymienionych w tekście</a:t>
            </a:r>
          </a:p>
          <a:p>
            <a:pPr marL="271463" indent="-271463">
              <a:lnSpc>
                <a:spcPct val="90000"/>
              </a:lnSpc>
              <a:buFont typeface="Georgia" pitchFamily="18" charset="0"/>
              <a:buChar char="—"/>
            </a:pPr>
            <a:r>
              <a:rPr lang="pl-PL"/>
              <a:t>Znajdowanie skrótów wprowadzonych w tekście i łączenie tych skrótów z ich pełnym brzmieniem</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33474" name="Rectangle 2"/>
          <p:cNvSpPr>
            <a:spLocks noGrp="1" noChangeArrowheads="1"/>
          </p:cNvSpPr>
          <p:nvPr>
            <p:ph type="title"/>
          </p:nvPr>
        </p:nvSpPr>
        <p:spPr/>
        <p:txBody>
          <a:bodyPr/>
          <a:lstStyle/>
          <a:p>
            <a:r>
              <a:rPr lang="pl-PL"/>
              <a:t>Grupowanie dokumentów</a:t>
            </a:r>
          </a:p>
        </p:txBody>
      </p:sp>
      <p:sp>
        <p:nvSpPr>
          <p:cNvPr id="233475" name="Rectangle 3"/>
          <p:cNvSpPr>
            <a:spLocks noGrp="1" noChangeArrowheads="1"/>
          </p:cNvSpPr>
          <p:nvPr>
            <p:ph type="body" idx="1"/>
          </p:nvPr>
        </p:nvSpPr>
        <p:spPr/>
        <p:txBody>
          <a:bodyPr/>
          <a:lstStyle/>
          <a:p>
            <a:r>
              <a:rPr lang="pl-PL"/>
              <a:t>Automatyczne grupowanie dokumentów w oparciu o ich zawartość</a:t>
            </a:r>
          </a:p>
          <a:p>
            <a:r>
              <a:rPr lang="pl-PL"/>
              <a:t>Grupowanie dokumentów:</a:t>
            </a:r>
          </a:p>
          <a:p>
            <a:pPr lvl="1"/>
            <a:r>
              <a:rPr lang="pl-PL"/>
              <a:t>Wstępne przetwarzanie dokumentów:</a:t>
            </a:r>
          </a:p>
          <a:p>
            <a:pPr lvl="2"/>
            <a:r>
              <a:rPr lang="pl-PL"/>
              <a:t>Parsing, stemming, usuwanie słów ze stop listy, ekstrakcja cech, analiza leksykalna, itp.</a:t>
            </a:r>
          </a:p>
          <a:p>
            <a:pPr lvl="1"/>
            <a:r>
              <a:rPr lang="pl-PL"/>
              <a:t>Hierarchiczne grupowanie aglomeracyjne</a:t>
            </a:r>
          </a:p>
          <a:p>
            <a:pPr lvl="2"/>
            <a:r>
              <a:rPr lang="pl-PL"/>
              <a:t>Problem definicja miary podobieństwa</a:t>
            </a:r>
          </a:p>
          <a:p>
            <a:pPr lvl="1"/>
            <a:r>
              <a:rPr lang="pl-PL"/>
              <a:t>Znajdowanie charakterystyki klastrów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128002" name="Rectangle 2"/>
          <p:cNvSpPr>
            <a:spLocks noGrp="1" noChangeArrowheads="1"/>
          </p:cNvSpPr>
          <p:nvPr>
            <p:ph type="title"/>
          </p:nvPr>
        </p:nvSpPr>
        <p:spPr/>
        <p:txBody>
          <a:bodyPr/>
          <a:lstStyle/>
          <a:p>
            <a:r>
              <a:rPr lang="pl-PL"/>
              <a:t>Metody eksploracji danych</a:t>
            </a:r>
          </a:p>
        </p:txBody>
      </p:sp>
      <p:sp>
        <p:nvSpPr>
          <p:cNvPr id="128003" name="Rectangle 3"/>
          <p:cNvSpPr>
            <a:spLocks noGrp="1" noChangeArrowheads="1"/>
          </p:cNvSpPr>
          <p:nvPr>
            <p:ph type="body" idx="1"/>
          </p:nvPr>
        </p:nvSpPr>
        <p:spPr/>
        <p:txBody>
          <a:bodyPr/>
          <a:lstStyle/>
          <a:p>
            <a:pPr marL="358775" indent="-358775">
              <a:buFont typeface="Georgia" pitchFamily="18" charset="0"/>
              <a:buChar char="—"/>
            </a:pPr>
            <a:r>
              <a:rPr lang="pl-PL" sz="2400"/>
              <a:t>klasyfikacja/regresja</a:t>
            </a:r>
          </a:p>
          <a:p>
            <a:pPr marL="358775" indent="-358775">
              <a:buFont typeface="Georgia" pitchFamily="18" charset="0"/>
              <a:buChar char="—"/>
            </a:pPr>
            <a:r>
              <a:rPr lang="pl-PL" sz="2400"/>
              <a:t>grupowanie</a:t>
            </a:r>
          </a:p>
          <a:p>
            <a:pPr marL="358775" indent="-358775">
              <a:buFont typeface="Georgia" pitchFamily="18" charset="0"/>
              <a:buChar char="—"/>
            </a:pPr>
            <a:r>
              <a:rPr lang="pl-PL" sz="2400"/>
              <a:t>odkrywanie sekwencji</a:t>
            </a:r>
          </a:p>
          <a:p>
            <a:pPr marL="358775" indent="-358775">
              <a:buFont typeface="Georgia" pitchFamily="18" charset="0"/>
              <a:buChar char="—"/>
            </a:pPr>
            <a:r>
              <a:rPr lang="pl-PL" sz="2400"/>
              <a:t>odkrywanie charakterystyk</a:t>
            </a:r>
          </a:p>
          <a:p>
            <a:pPr marL="358775" indent="-358775">
              <a:buFont typeface="Georgia" pitchFamily="18" charset="0"/>
              <a:buChar char="—"/>
            </a:pPr>
            <a:r>
              <a:rPr lang="pl-PL" sz="2400"/>
              <a:t>analiza przebiegów czasowych</a:t>
            </a:r>
          </a:p>
          <a:p>
            <a:pPr marL="358775" indent="-358775">
              <a:buFont typeface="Georgia" pitchFamily="18" charset="0"/>
              <a:buChar char="—"/>
            </a:pPr>
            <a:r>
              <a:rPr lang="pl-PL" sz="2400"/>
              <a:t>odkrywanie asocjacji</a:t>
            </a:r>
          </a:p>
          <a:p>
            <a:pPr marL="358775" indent="-358775">
              <a:buFont typeface="Georgia" pitchFamily="18" charset="0"/>
              <a:buChar char="—"/>
            </a:pPr>
            <a:r>
              <a:rPr lang="pl-PL" sz="2400"/>
              <a:t>wykrywanie zmian i odchyleń</a:t>
            </a:r>
          </a:p>
          <a:p>
            <a:pPr marL="358775" indent="-358775">
              <a:buFont typeface="Georgia" pitchFamily="18" charset="0"/>
              <a:buChar char="—"/>
            </a:pPr>
            <a:r>
              <a:rPr lang="pl-PL" sz="2400"/>
              <a:t>eksploracja WWW</a:t>
            </a:r>
          </a:p>
          <a:p>
            <a:pPr marL="358775" indent="-358775">
              <a:buFont typeface="Georgia" pitchFamily="18" charset="0"/>
              <a:buChar char="—"/>
            </a:pPr>
            <a:r>
              <a:rPr lang="pl-PL" sz="2400"/>
              <a:t>eksploracja tekstów</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34498" name="Rectangle 2"/>
          <p:cNvSpPr>
            <a:spLocks noGrp="1" noChangeArrowheads="1"/>
          </p:cNvSpPr>
          <p:nvPr>
            <p:ph type="title"/>
          </p:nvPr>
        </p:nvSpPr>
        <p:spPr/>
        <p:txBody>
          <a:bodyPr/>
          <a:lstStyle/>
          <a:p>
            <a:r>
              <a:rPr lang="pl-PL"/>
              <a:t>Grupowanie a kategoryzacja</a:t>
            </a:r>
          </a:p>
        </p:txBody>
      </p:sp>
      <p:sp>
        <p:nvSpPr>
          <p:cNvPr id="234499" name="Rectangle 3"/>
          <p:cNvSpPr>
            <a:spLocks noGrp="1" noChangeArrowheads="1"/>
          </p:cNvSpPr>
          <p:nvPr>
            <p:ph type="body" idx="1"/>
          </p:nvPr>
        </p:nvSpPr>
        <p:spPr/>
        <p:txBody>
          <a:bodyPr/>
          <a:lstStyle/>
          <a:p>
            <a:r>
              <a:rPr lang="pl-PL" sz="2400"/>
              <a:t>Grupowanie:</a:t>
            </a:r>
          </a:p>
          <a:p>
            <a:pPr lvl="1"/>
            <a:r>
              <a:rPr lang="pl-PL" sz="2000"/>
              <a:t>Dokumenty są przetwarzane i grupowane w dynamicznie generowane klastry</a:t>
            </a:r>
          </a:p>
          <a:p>
            <a:r>
              <a:rPr lang="pl-PL" sz="2400"/>
              <a:t>Kategoryzacja/klasyfikacja:</a:t>
            </a:r>
          </a:p>
          <a:p>
            <a:pPr lvl="1"/>
            <a:r>
              <a:rPr lang="pl-PL" sz="2000"/>
              <a:t>Dokumenty są przetwarzane i grupowane w zbiór predefiniowanych klas w oparciu o taksonomię generowaną przez zbiór treningowy</a:t>
            </a:r>
          </a:p>
          <a:p>
            <a:pPr lvl="1"/>
            <a:r>
              <a:rPr lang="pl-PL" sz="2000"/>
              <a:t>Taksonomia klas pozwalająca na grupowanie dokumentów według haseł (tematów)</a:t>
            </a:r>
          </a:p>
          <a:p>
            <a:pPr lvl="1"/>
            <a:r>
              <a:rPr lang="pl-PL" sz="2000"/>
              <a:t>Użytkownicy definiują kategorie dokumentów</a:t>
            </a:r>
          </a:p>
          <a:p>
            <a:pPr lvl="1"/>
            <a:r>
              <a:rPr lang="pl-PL" sz="2000"/>
              <a:t>Przeprowadzany jest ranking dokumentów z punktu widzenia przypisania danego dokumentu do określonej kategorii</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subTitle" idx="1"/>
          </p:nvPr>
        </p:nvSpPr>
        <p:spPr>
          <a:xfrm>
            <a:off x="1403350" y="2924175"/>
            <a:ext cx="6840538" cy="1584325"/>
          </a:xfrm>
        </p:spPr>
        <p:txBody>
          <a:bodyPr/>
          <a:lstStyle/>
          <a:p>
            <a:r>
              <a:rPr lang="pl-PL"/>
              <a:t>Metody eksploracji: </a:t>
            </a:r>
          </a:p>
          <a:p>
            <a:r>
              <a:rPr lang="pl-PL"/>
              <a:t>eksploracja WWW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3"/>
          <p:cNvSpPr>
            <a:spLocks noGrp="1"/>
          </p:cNvSpPr>
          <p:nvPr>
            <p:ph type="ftr" sz="quarter" idx="10"/>
          </p:nvPr>
        </p:nvSpPr>
        <p:spPr/>
        <p:txBody>
          <a:bodyPr/>
          <a:lstStyle/>
          <a:p>
            <a:r>
              <a:rPr lang="pl-PL"/>
              <a:t>KISIM, WIMiIP, AGH</a:t>
            </a:r>
          </a:p>
        </p:txBody>
      </p:sp>
      <p:sp>
        <p:nvSpPr>
          <p:cNvPr id="235522" name="Rectangle 2"/>
          <p:cNvSpPr>
            <a:spLocks noGrp="1" noChangeArrowheads="1"/>
          </p:cNvSpPr>
          <p:nvPr>
            <p:ph type="title"/>
          </p:nvPr>
        </p:nvSpPr>
        <p:spPr/>
        <p:txBody>
          <a:bodyPr/>
          <a:lstStyle/>
          <a:p>
            <a:r>
              <a:rPr lang="pl-PL"/>
              <a:t>Czym jest eksploracja Web? </a:t>
            </a:r>
          </a:p>
        </p:txBody>
      </p:sp>
      <p:sp>
        <p:nvSpPr>
          <p:cNvPr id="235523" name="Rectangle 3"/>
          <p:cNvSpPr>
            <a:spLocks noGrp="1" noChangeArrowheads="1"/>
          </p:cNvSpPr>
          <p:nvPr>
            <p:ph type="body" idx="1"/>
          </p:nvPr>
        </p:nvSpPr>
        <p:spPr>
          <a:xfrm>
            <a:off x="468313" y="2997200"/>
            <a:ext cx="8229600" cy="3384550"/>
          </a:xfrm>
        </p:spPr>
        <p:txBody>
          <a:bodyPr/>
          <a:lstStyle/>
          <a:p>
            <a:pPr>
              <a:lnSpc>
                <a:spcPct val="90000"/>
              </a:lnSpc>
            </a:pPr>
            <a:r>
              <a:rPr lang="pl-PL"/>
              <a:t>Wszystkie metody eksploracji danych znajdują zastosowanie w odniesieniu do sieci Web i jej zawartości informacyjnej</a:t>
            </a:r>
          </a:p>
          <a:p>
            <a:pPr>
              <a:lnSpc>
                <a:spcPct val="90000"/>
              </a:lnSpc>
            </a:pPr>
            <a:r>
              <a:rPr lang="pl-PL"/>
              <a:t>Eksploracja sieci Web - podstawowe metody:</a:t>
            </a:r>
          </a:p>
          <a:p>
            <a:pPr lvl="1">
              <a:lnSpc>
                <a:spcPct val="90000"/>
              </a:lnSpc>
            </a:pPr>
            <a:r>
              <a:rPr lang="pl-PL"/>
              <a:t>Eksploracja zawartości sieci </a:t>
            </a:r>
            <a:r>
              <a:rPr lang="pl-PL" i="1"/>
              <a:t>(Web content mining)</a:t>
            </a:r>
            <a:endParaRPr lang="pl-PL"/>
          </a:p>
          <a:p>
            <a:pPr lvl="1">
              <a:lnSpc>
                <a:spcPct val="90000"/>
              </a:lnSpc>
            </a:pPr>
            <a:r>
              <a:rPr lang="pl-PL"/>
              <a:t>Eksploracja połączeń sieci (Web </a:t>
            </a:r>
            <a:r>
              <a:rPr lang="pl-PL" i="1"/>
              <a:t>linkage mining)</a:t>
            </a:r>
            <a:endParaRPr lang="pl-PL"/>
          </a:p>
          <a:p>
            <a:pPr lvl="1">
              <a:lnSpc>
                <a:spcPct val="90000"/>
              </a:lnSpc>
            </a:pPr>
            <a:r>
              <a:rPr lang="pl-PL"/>
              <a:t>Eksploracja korzystania z sieci (Web </a:t>
            </a:r>
            <a:r>
              <a:rPr lang="pl-PL" i="1"/>
              <a:t>usage mining)</a:t>
            </a:r>
          </a:p>
        </p:txBody>
      </p:sp>
      <p:pic>
        <p:nvPicPr>
          <p:cNvPr id="235524" name="Picture 4"/>
          <p:cNvPicPr>
            <a:picLocks noChangeAspect="1" noChangeArrowheads="1"/>
          </p:cNvPicPr>
          <p:nvPr/>
        </p:nvPicPr>
        <p:blipFill>
          <a:blip r:embed="rId2" cstate="print"/>
          <a:srcRect/>
          <a:stretch>
            <a:fillRect/>
          </a:stretch>
        </p:blipFill>
        <p:spPr bwMode="auto">
          <a:xfrm>
            <a:off x="250825" y="1196975"/>
            <a:ext cx="6913563" cy="1539875"/>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36546" name="Rectangle 2"/>
          <p:cNvSpPr>
            <a:spLocks noGrp="1" noChangeArrowheads="1"/>
          </p:cNvSpPr>
          <p:nvPr>
            <p:ph type="title"/>
          </p:nvPr>
        </p:nvSpPr>
        <p:spPr/>
        <p:txBody>
          <a:bodyPr/>
          <a:lstStyle/>
          <a:p>
            <a:r>
              <a:rPr lang="pl-PL" sz="2400"/>
              <a:t>Przykłady zastosowania metod</a:t>
            </a:r>
            <a:br>
              <a:rPr lang="pl-PL" sz="2400"/>
            </a:br>
            <a:r>
              <a:rPr lang="pl-PL" sz="2400"/>
              <a:t>eksploracji</a:t>
            </a:r>
          </a:p>
        </p:txBody>
      </p:sp>
      <p:sp>
        <p:nvSpPr>
          <p:cNvPr id="236547" name="Rectangle 3"/>
          <p:cNvSpPr>
            <a:spLocks noGrp="1" noChangeArrowheads="1"/>
          </p:cNvSpPr>
          <p:nvPr>
            <p:ph type="body" idx="1"/>
          </p:nvPr>
        </p:nvSpPr>
        <p:spPr/>
        <p:txBody>
          <a:bodyPr/>
          <a:lstStyle/>
          <a:p>
            <a:pPr marL="358775" indent="-358775">
              <a:buFont typeface="Georgia" pitchFamily="18" charset="0"/>
              <a:buChar char="—"/>
            </a:pPr>
            <a:r>
              <a:rPr lang="pl-PL" sz="2400"/>
              <a:t>Przeszukiwanie sieci: Google, Yahoo, Ask, ...</a:t>
            </a:r>
          </a:p>
          <a:p>
            <a:pPr marL="358775" indent="-358775">
              <a:buFont typeface="Georgia" pitchFamily="18" charset="0"/>
              <a:buChar char="—"/>
            </a:pPr>
            <a:r>
              <a:rPr lang="pl-PL" sz="2400"/>
              <a:t>Handel elektroniczny: systemy rekomendacyjne (Netflix, Amazon), odkrywanie asocjacji, itp..</a:t>
            </a:r>
          </a:p>
          <a:p>
            <a:pPr marL="358775" indent="-358775">
              <a:buFont typeface="Georgia" pitchFamily="18" charset="0"/>
              <a:buChar char="—"/>
            </a:pPr>
            <a:r>
              <a:rPr lang="pl-PL" sz="2400"/>
              <a:t>Reklamy: Google Adsense</a:t>
            </a:r>
          </a:p>
          <a:p>
            <a:pPr marL="358775" indent="-358775">
              <a:buFont typeface="Georgia" pitchFamily="18" charset="0"/>
              <a:buChar char="—"/>
            </a:pPr>
            <a:r>
              <a:rPr lang="pl-PL" sz="2400"/>
              <a:t>Wykrywanie oszustw: aukcje internetowe, analiza reputacji kupujących/sprzedających</a:t>
            </a:r>
          </a:p>
          <a:p>
            <a:pPr marL="358775" indent="-358775">
              <a:buFont typeface="Georgia" pitchFamily="18" charset="0"/>
              <a:buChar char="—"/>
            </a:pPr>
            <a:r>
              <a:rPr lang="pl-PL" sz="2400"/>
              <a:t>Projektowanie serwerów WWW - personalizacja usług, adaptatywne serwery WWW, ...</a:t>
            </a:r>
          </a:p>
          <a:p>
            <a:pPr marL="358775" indent="-358775">
              <a:buFont typeface="Georgia" pitchFamily="18" charset="0"/>
              <a:buChar char="—"/>
            </a:pPr>
            <a:r>
              <a:rPr lang="pl-PL" sz="2400"/>
              <a:t>Policja: analizy sieci socjalnych</a:t>
            </a:r>
          </a:p>
          <a:p>
            <a:pPr marL="358775" indent="-358775">
              <a:buFont typeface="Georgia" pitchFamily="18" charset="0"/>
              <a:buChar char="—"/>
            </a:pPr>
            <a:r>
              <a:rPr lang="pl-PL" sz="2400"/>
              <a:t>Wiele innych: optymalizacja zapytań,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37570" name="Rectangle 2"/>
          <p:cNvSpPr>
            <a:spLocks noGrp="1" noChangeArrowheads="1"/>
          </p:cNvSpPr>
          <p:nvPr>
            <p:ph type="title"/>
          </p:nvPr>
        </p:nvSpPr>
        <p:spPr/>
        <p:txBody>
          <a:bodyPr/>
          <a:lstStyle/>
          <a:p>
            <a:r>
              <a:rPr lang="pl-PL"/>
              <a:t>Specyfika sieci Web</a:t>
            </a:r>
          </a:p>
        </p:txBody>
      </p:sp>
      <p:sp>
        <p:nvSpPr>
          <p:cNvPr id="237571" name="Rectangle 3"/>
          <p:cNvSpPr>
            <a:spLocks noGrp="1" noChangeArrowheads="1"/>
          </p:cNvSpPr>
          <p:nvPr>
            <p:ph type="body" idx="1"/>
          </p:nvPr>
        </p:nvSpPr>
        <p:spPr/>
        <p:txBody>
          <a:bodyPr/>
          <a:lstStyle/>
          <a:p>
            <a:pPr>
              <a:lnSpc>
                <a:spcPct val="90000"/>
              </a:lnSpc>
            </a:pPr>
            <a:r>
              <a:rPr lang="pl-PL" sz="2400"/>
              <a:t>Sieć web przypomina bazę danych, ale </a:t>
            </a:r>
          </a:p>
          <a:p>
            <a:pPr lvl="1">
              <a:lnSpc>
                <a:spcPct val="90000"/>
              </a:lnSpc>
            </a:pPr>
            <a:r>
              <a:rPr lang="pl-PL" sz="2000"/>
              <a:t>dane (strony WWW) są nieustrukturalizowane,</a:t>
            </a:r>
          </a:p>
          <a:p>
            <a:pPr lvl="1">
              <a:lnSpc>
                <a:spcPct val="90000"/>
              </a:lnSpc>
            </a:pPr>
            <a:r>
              <a:rPr lang="pl-PL" sz="2000"/>
              <a:t>złożoność danych jest znacznie większa aniżeli złożoność tradycyjnych dokumentów tekstowych</a:t>
            </a:r>
          </a:p>
          <a:p>
            <a:pPr lvl="1">
              <a:lnSpc>
                <a:spcPct val="90000"/>
              </a:lnSpc>
            </a:pPr>
            <a:r>
              <a:rPr lang="pl-PL" sz="2000"/>
              <a:t>dane tekstowe + struktura połączeń</a:t>
            </a:r>
          </a:p>
          <a:p>
            <a:pPr>
              <a:lnSpc>
                <a:spcPct val="90000"/>
              </a:lnSpc>
            </a:pPr>
            <a:r>
              <a:rPr lang="pl-PL" sz="2400"/>
              <a:t>Dane dotyczące korzystania z sieci mają bardzo duże rozmiary i bardzo dynamiczny przyrost</a:t>
            </a:r>
          </a:p>
          <a:p>
            <a:pPr lvl="1">
              <a:lnSpc>
                <a:spcPct val="90000"/>
              </a:lnSpc>
            </a:pPr>
            <a:r>
              <a:rPr lang="pl-PL" sz="2000"/>
              <a:t>jednakże, informacja zawarta w logach serwerów Web jest bardzo uboga (Extended Logs - W3C)</a:t>
            </a:r>
          </a:p>
          <a:p>
            <a:pPr>
              <a:lnSpc>
                <a:spcPct val="90000"/>
              </a:lnSpc>
            </a:pPr>
            <a:r>
              <a:rPr lang="pl-PL" sz="2400"/>
              <a:t>Web jest bardzo dynamicznym środowiskiem</a:t>
            </a:r>
          </a:p>
          <a:p>
            <a:pPr>
              <a:lnSpc>
                <a:spcPct val="90000"/>
              </a:lnSpc>
            </a:pPr>
            <a:r>
              <a:rPr lang="pl-PL" sz="2400"/>
              <a:t>Bardzo niewielka część informacji zawartej w Web jest istotna dla pojedynczego użytkownika</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38594" name="Rectangle 2"/>
          <p:cNvSpPr>
            <a:spLocks noGrp="1" noChangeArrowheads="1"/>
          </p:cNvSpPr>
          <p:nvPr>
            <p:ph type="title"/>
          </p:nvPr>
        </p:nvSpPr>
        <p:spPr/>
        <p:txBody>
          <a:bodyPr/>
          <a:lstStyle/>
          <a:p>
            <a:r>
              <a:rPr lang="pl-PL"/>
              <a:t>Taksonomia metod eksploracji Web</a:t>
            </a:r>
          </a:p>
        </p:txBody>
      </p:sp>
      <p:sp>
        <p:nvSpPr>
          <p:cNvPr id="238595" name="Rectangle 3"/>
          <p:cNvSpPr>
            <a:spLocks noGrp="1" noChangeArrowheads="1"/>
          </p:cNvSpPr>
          <p:nvPr>
            <p:ph type="body" idx="1"/>
          </p:nvPr>
        </p:nvSpPr>
        <p:spPr/>
        <p:txBody>
          <a:bodyPr/>
          <a:lstStyle/>
          <a:p>
            <a:pPr>
              <a:lnSpc>
                <a:spcPct val="90000"/>
              </a:lnSpc>
            </a:pPr>
            <a:r>
              <a:rPr lang="pl-PL">
                <a:solidFill>
                  <a:schemeClr val="bg2"/>
                </a:solidFill>
              </a:rPr>
              <a:t>Eksploracja zawartości sieci</a:t>
            </a:r>
            <a:r>
              <a:rPr lang="pl-PL"/>
              <a:t>  (Web Page Content Mining)</a:t>
            </a:r>
          </a:p>
          <a:p>
            <a:pPr lvl="1">
              <a:lnSpc>
                <a:spcPct val="90000"/>
              </a:lnSpc>
            </a:pPr>
            <a:r>
              <a:rPr lang="pl-PL"/>
              <a:t>Wyszukiwanie stron WWW (języki zapytań do sieci Web (WebSQL, WebOQL, WebML, WebLog, W3QL)</a:t>
            </a:r>
          </a:p>
          <a:p>
            <a:pPr lvl="1">
              <a:lnSpc>
                <a:spcPct val="90000"/>
              </a:lnSpc>
            </a:pPr>
            <a:r>
              <a:rPr lang="pl-PL"/>
              <a:t>Grupowanie stron WWW</a:t>
            </a:r>
            <a:br>
              <a:rPr lang="pl-PL"/>
            </a:br>
            <a:r>
              <a:rPr lang="pl-PL"/>
              <a:t>(algorytmy grupowania dokumentów XML)</a:t>
            </a:r>
          </a:p>
          <a:p>
            <a:pPr lvl="1">
              <a:lnSpc>
                <a:spcPct val="90000"/>
              </a:lnSpc>
            </a:pPr>
            <a:r>
              <a:rPr lang="pl-PL"/>
              <a:t>Klasyfikacja stron WWW</a:t>
            </a:r>
            <a:br>
              <a:rPr lang="pl-PL"/>
            </a:br>
            <a:r>
              <a:rPr lang="pl-PL"/>
              <a:t>(algorytmy klasyfikacji dokumentów XML)</a:t>
            </a:r>
          </a:p>
          <a:p>
            <a:pPr lvl="1">
              <a:lnSpc>
                <a:spcPct val="90000"/>
              </a:lnSpc>
            </a:pPr>
            <a:r>
              <a:rPr lang="pl-PL"/>
              <a:t>Dwie ostatnie grupy metod wymagają zdefiniowania specyficznych miar podobieństwa (odległości) pomiędzy dokumentami XML</a:t>
            </a:r>
            <a:br>
              <a:rPr lang="pl-PL"/>
            </a:br>
            <a:r>
              <a:rPr lang="pl-PL"/>
              <a:t>(XML = struktura grafowa)</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40642" name="Rectangle 2"/>
          <p:cNvSpPr>
            <a:spLocks noGrp="1" noChangeArrowheads="1"/>
          </p:cNvSpPr>
          <p:nvPr>
            <p:ph type="title"/>
          </p:nvPr>
        </p:nvSpPr>
        <p:spPr/>
        <p:txBody>
          <a:bodyPr/>
          <a:lstStyle/>
          <a:p>
            <a:r>
              <a:rPr lang="pl-PL"/>
              <a:t>Eksploracja połączeń</a:t>
            </a:r>
          </a:p>
        </p:txBody>
      </p:sp>
      <p:sp>
        <p:nvSpPr>
          <p:cNvPr id="240643" name="Rectangle 3"/>
          <p:cNvSpPr>
            <a:spLocks noGrp="1" noChangeArrowheads="1"/>
          </p:cNvSpPr>
          <p:nvPr>
            <p:ph type="body" idx="1"/>
          </p:nvPr>
        </p:nvSpPr>
        <p:spPr/>
        <p:txBody>
          <a:bodyPr/>
          <a:lstStyle/>
          <a:p>
            <a:pPr marL="271463" indent="-271463"/>
            <a:r>
              <a:rPr lang="pl-PL"/>
              <a:t>Celem </a:t>
            </a:r>
            <a:r>
              <a:rPr lang="pl-PL" i="1">
                <a:solidFill>
                  <a:schemeClr val="bg2"/>
                </a:solidFill>
              </a:rPr>
              <a:t>eksploracji połączeń</a:t>
            </a:r>
            <a:r>
              <a:rPr lang="pl-PL"/>
              <a:t> sieci Web:</a:t>
            </a:r>
          </a:p>
          <a:p>
            <a:pPr lvl="2"/>
            <a:r>
              <a:rPr lang="pl-PL"/>
              <a:t>Ranking wyników wyszukiwania stron WWW</a:t>
            </a:r>
          </a:p>
          <a:p>
            <a:pPr lvl="2"/>
            <a:r>
              <a:rPr lang="pl-PL"/>
              <a:t>Znajdowanie lustrzanych serwerów Web</a:t>
            </a:r>
          </a:p>
          <a:p>
            <a:pPr marL="271463" indent="-271463">
              <a:buFont typeface="Georgia" pitchFamily="18" charset="0"/>
              <a:buChar char="—"/>
            </a:pPr>
            <a:r>
              <a:rPr lang="pl-PL"/>
              <a:t>Problem rankingu - (1970) w ramach systemów IR zaproponowano metody oceny (rankingu) artykułów naukowych w oparciu o cytowania</a:t>
            </a:r>
          </a:p>
          <a:p>
            <a:pPr marL="271463" indent="-271463">
              <a:buFont typeface="Georgia" pitchFamily="18" charset="0"/>
              <a:buChar char="—"/>
            </a:pPr>
            <a:r>
              <a:rPr lang="pl-PL"/>
              <a:t>Ranking produktów - ocena jakości produktu w oparciu o opinie innych klientów (zamiast ocen dokonywanych przez producentów)</a:t>
            </a:r>
          </a:p>
          <a:p>
            <a:pPr marL="271463" indent="-271463">
              <a:buFont typeface="Georgia" pitchFamily="18" charset="0"/>
              <a:buChar char="—"/>
            </a:pPr>
            <a:r>
              <a:rPr lang="pl-PL"/>
              <a:t>najpopularniejsze algorytmy (Page Rank i H&amp;A)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stopki 3"/>
          <p:cNvSpPr>
            <a:spLocks noGrp="1"/>
          </p:cNvSpPr>
          <p:nvPr>
            <p:ph type="ftr" sz="quarter" idx="10"/>
          </p:nvPr>
        </p:nvSpPr>
        <p:spPr/>
        <p:txBody>
          <a:bodyPr/>
          <a:lstStyle/>
          <a:p>
            <a:r>
              <a:rPr lang="pl-PL"/>
              <a:t>KISIM, WIMiIP, AGH</a:t>
            </a:r>
          </a:p>
        </p:txBody>
      </p:sp>
      <p:sp>
        <p:nvSpPr>
          <p:cNvPr id="245762" name="Rectangle 2"/>
          <p:cNvSpPr>
            <a:spLocks noGrp="1" noChangeArrowheads="1"/>
          </p:cNvSpPr>
          <p:nvPr>
            <p:ph type="title"/>
          </p:nvPr>
        </p:nvSpPr>
        <p:spPr/>
        <p:txBody>
          <a:bodyPr/>
          <a:lstStyle/>
          <a:p>
            <a:r>
              <a:rPr lang="pl-PL"/>
              <a:t>Eksploracja korzystania z sieci</a:t>
            </a:r>
          </a:p>
        </p:txBody>
      </p:sp>
      <p:sp>
        <p:nvSpPr>
          <p:cNvPr id="245763" name="Rectangle 3"/>
          <p:cNvSpPr>
            <a:spLocks noGrp="1" noChangeArrowheads="1"/>
          </p:cNvSpPr>
          <p:nvPr>
            <p:ph type="body" idx="1"/>
          </p:nvPr>
        </p:nvSpPr>
        <p:spPr/>
        <p:txBody>
          <a:bodyPr/>
          <a:lstStyle/>
          <a:p>
            <a:r>
              <a:rPr lang="pl-PL" sz="2400"/>
              <a:t>Celem eksploracji danych opisujących korzystanie z zasobów sieci Web, jest odkrywanie ogólnych wzorców zachowań użytkowników sieci Web, w szczególności, wzorców dostępu do stron (narzędzia - WUM, WEBMiner, WAP, WebLogMiner)</a:t>
            </a:r>
          </a:p>
          <a:p>
            <a:r>
              <a:rPr lang="pl-PL" sz="2400"/>
              <a:t>Odkryta wiedza pozwala na:</a:t>
            </a:r>
          </a:p>
          <a:p>
            <a:pPr lvl="1"/>
            <a:r>
              <a:rPr lang="pl-PL" sz="2000"/>
              <a:t>Budowę adaptatywnych serwerów WWW -personalizację usług serwerów WWW (handel elektroniczny - Amazon)</a:t>
            </a:r>
          </a:p>
          <a:p>
            <a:pPr lvl="1"/>
            <a:r>
              <a:rPr lang="pl-PL" sz="2000"/>
              <a:t>Optymalizację struktury serwera i poprawę nawigacji (Yahoo)</a:t>
            </a:r>
          </a:p>
          <a:p>
            <a:pPr lvl="1"/>
            <a:r>
              <a:rPr lang="pl-PL" sz="2000"/>
              <a:t>Znajdowanie potencjalnie najlepszych miejsc reklamowych</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stopki 3"/>
          <p:cNvSpPr>
            <a:spLocks noGrp="1"/>
          </p:cNvSpPr>
          <p:nvPr>
            <p:ph type="ftr" sz="quarter" idx="10"/>
          </p:nvPr>
        </p:nvSpPr>
        <p:spPr/>
        <p:txBody>
          <a:bodyPr/>
          <a:lstStyle/>
          <a:p>
            <a:r>
              <a:rPr lang="pl-PL"/>
              <a:t>KISIM, WIMiIP, AGH</a:t>
            </a:r>
          </a:p>
        </p:txBody>
      </p:sp>
      <p:sp>
        <p:nvSpPr>
          <p:cNvPr id="246786" name="Rectangle 2"/>
          <p:cNvSpPr>
            <a:spLocks noGrp="1" noChangeArrowheads="1"/>
          </p:cNvSpPr>
          <p:nvPr>
            <p:ph type="title"/>
          </p:nvPr>
        </p:nvSpPr>
        <p:spPr/>
        <p:txBody>
          <a:bodyPr/>
          <a:lstStyle/>
          <a:p>
            <a:r>
              <a:rPr lang="pl-PL"/>
              <a:t>Czym jest eksploracja logów?</a:t>
            </a:r>
          </a:p>
        </p:txBody>
      </p:sp>
      <p:pic>
        <p:nvPicPr>
          <p:cNvPr id="246788" name="Picture 4"/>
          <p:cNvPicPr>
            <a:picLocks noChangeAspect="1" noChangeArrowheads="1"/>
          </p:cNvPicPr>
          <p:nvPr/>
        </p:nvPicPr>
        <p:blipFill>
          <a:blip r:embed="rId2" cstate="print"/>
          <a:srcRect/>
          <a:stretch>
            <a:fillRect/>
          </a:stretch>
        </p:blipFill>
        <p:spPr bwMode="auto">
          <a:xfrm>
            <a:off x="323850" y="3644900"/>
            <a:ext cx="3744913" cy="2682875"/>
          </a:xfrm>
          <a:prstGeom prst="rect">
            <a:avLst/>
          </a:prstGeom>
          <a:noFill/>
          <a:ln w="9525">
            <a:noFill/>
            <a:miter lim="800000"/>
            <a:headEnd/>
            <a:tailEnd/>
          </a:ln>
          <a:effectLst/>
        </p:spPr>
      </p:pic>
      <p:sp>
        <p:nvSpPr>
          <p:cNvPr id="246787" name="Rectangle 3"/>
          <p:cNvSpPr>
            <a:spLocks noGrp="1" noChangeArrowheads="1"/>
          </p:cNvSpPr>
          <p:nvPr>
            <p:ph type="body" idx="1"/>
          </p:nvPr>
        </p:nvSpPr>
        <p:spPr>
          <a:xfrm>
            <a:off x="179388" y="1125538"/>
            <a:ext cx="5256212" cy="2447925"/>
          </a:xfrm>
        </p:spPr>
        <p:txBody>
          <a:bodyPr/>
          <a:lstStyle/>
          <a:p>
            <a:r>
              <a:rPr lang="pl-PL" sz="2400"/>
              <a:t>Serwery Web rejestrują każdy dostęp do swoich zasobów (stron) w postaci zapisów w pliku logu; stąd, logi serwerów przechowują olbrzymie ilości informacji dotyczące realizowanych dostępów do stron</a:t>
            </a:r>
          </a:p>
        </p:txBody>
      </p:sp>
      <p:sp>
        <p:nvSpPr>
          <p:cNvPr id="246789" name="Rectangle 5"/>
          <p:cNvSpPr>
            <a:spLocks noChangeArrowheads="1"/>
          </p:cNvSpPr>
          <p:nvPr/>
        </p:nvSpPr>
        <p:spPr bwMode="auto">
          <a:xfrm>
            <a:off x="5400675" y="1412875"/>
            <a:ext cx="3743325" cy="5184775"/>
          </a:xfrm>
          <a:prstGeom prst="rect">
            <a:avLst/>
          </a:prstGeom>
          <a:noFill/>
          <a:ln w="9525">
            <a:noFill/>
            <a:miter lim="800000"/>
            <a:headEnd/>
            <a:tailEnd/>
          </a:ln>
          <a:effectLst/>
        </p:spPr>
        <p:txBody>
          <a:bodyPr/>
          <a:lstStyle/>
          <a:p>
            <a:pPr>
              <a:spcBef>
                <a:spcPct val="50000"/>
              </a:spcBef>
              <a:buSzPct val="70000"/>
              <a:buFont typeface="Georgia" pitchFamily="18" charset="0"/>
              <a:buNone/>
            </a:pPr>
            <a:r>
              <a:rPr lang="pl-PL">
                <a:latin typeface="Georgia" pitchFamily="18" charset="0"/>
              </a:rPr>
              <a:t>Metody eksploracji logów:</a:t>
            </a:r>
          </a:p>
          <a:p>
            <a:pPr marL="825500" lvl="1" indent="-285750">
              <a:spcBef>
                <a:spcPct val="50000"/>
              </a:spcBef>
              <a:buFont typeface="Georgia" pitchFamily="18" charset="0"/>
              <a:buChar char="»"/>
            </a:pPr>
            <a:r>
              <a:rPr lang="pl-PL" sz="1600">
                <a:latin typeface="Georgia" pitchFamily="18" charset="0"/>
              </a:rPr>
              <a:t>Charakterystyka danych</a:t>
            </a:r>
          </a:p>
          <a:p>
            <a:pPr marL="825500" lvl="1" indent="-285750">
              <a:spcBef>
                <a:spcPct val="50000"/>
              </a:spcBef>
              <a:buFont typeface="Georgia" pitchFamily="18" charset="0"/>
              <a:buChar char="»"/>
            </a:pPr>
            <a:r>
              <a:rPr lang="pl-PL" sz="1600">
                <a:latin typeface="Georgia" pitchFamily="18" charset="0"/>
              </a:rPr>
              <a:t>Porównywanie klas</a:t>
            </a:r>
          </a:p>
          <a:p>
            <a:pPr marL="825500" lvl="1" indent="-285750">
              <a:spcBef>
                <a:spcPct val="50000"/>
              </a:spcBef>
              <a:buFont typeface="Georgia" pitchFamily="18" charset="0"/>
              <a:buChar char="»"/>
            </a:pPr>
            <a:r>
              <a:rPr lang="pl-PL" sz="1600">
                <a:latin typeface="Georgia" pitchFamily="18" charset="0"/>
              </a:rPr>
              <a:t>Odkrywanie asocjacji</a:t>
            </a:r>
          </a:p>
          <a:p>
            <a:pPr marL="825500" lvl="1" indent="-285750">
              <a:spcBef>
                <a:spcPct val="50000"/>
              </a:spcBef>
              <a:buFont typeface="Georgia" pitchFamily="18" charset="0"/>
              <a:buChar char="»"/>
            </a:pPr>
            <a:r>
              <a:rPr lang="pl-PL" sz="1600">
                <a:latin typeface="Georgia" pitchFamily="18" charset="0"/>
              </a:rPr>
              <a:t>Predykcja</a:t>
            </a:r>
          </a:p>
          <a:p>
            <a:pPr marL="825500" lvl="1" indent="-285750">
              <a:spcBef>
                <a:spcPct val="50000"/>
              </a:spcBef>
              <a:buFont typeface="Georgia" pitchFamily="18" charset="0"/>
              <a:buChar char="»"/>
            </a:pPr>
            <a:r>
              <a:rPr lang="pl-PL" sz="1600">
                <a:latin typeface="Georgia" pitchFamily="18" charset="0"/>
              </a:rPr>
              <a:t>Klasyfikacja</a:t>
            </a:r>
          </a:p>
          <a:p>
            <a:pPr marL="825500" lvl="1" indent="-285750">
              <a:spcBef>
                <a:spcPct val="50000"/>
              </a:spcBef>
              <a:buFont typeface="Georgia" pitchFamily="18" charset="0"/>
              <a:buChar char="»"/>
            </a:pPr>
            <a:r>
              <a:rPr lang="pl-PL" sz="1600">
                <a:latin typeface="Georgia" pitchFamily="18" charset="0"/>
              </a:rPr>
              <a:t>Analiza przebiegów czasowych</a:t>
            </a:r>
          </a:p>
          <a:p>
            <a:pPr marL="825500" lvl="1" indent="-285750">
              <a:spcBef>
                <a:spcPct val="50000"/>
              </a:spcBef>
              <a:buFont typeface="Georgia" pitchFamily="18" charset="0"/>
              <a:buChar char="»"/>
            </a:pPr>
            <a:r>
              <a:rPr lang="pl-PL" sz="1600">
                <a:latin typeface="Georgia" pitchFamily="18" charset="0"/>
              </a:rPr>
              <a:t>Analiza ruchu w sieci</a:t>
            </a:r>
          </a:p>
          <a:p>
            <a:pPr marL="825500" lvl="1" indent="-285750">
              <a:spcBef>
                <a:spcPct val="50000"/>
              </a:spcBef>
              <a:buFont typeface="Georgia" pitchFamily="18" charset="0"/>
              <a:buChar char="»"/>
            </a:pPr>
            <a:r>
              <a:rPr lang="pl-PL" sz="1600">
                <a:latin typeface="Georgia" pitchFamily="18" charset="0"/>
              </a:rPr>
              <a:t>Odkrywanie wzorców sekwencji</a:t>
            </a:r>
          </a:p>
          <a:p>
            <a:pPr marL="825500" lvl="1" indent="-285750">
              <a:spcBef>
                <a:spcPct val="50000"/>
              </a:spcBef>
              <a:buFont typeface="Georgia" pitchFamily="18" charset="0"/>
              <a:buChar char="»"/>
            </a:pPr>
            <a:r>
              <a:rPr lang="pl-PL" sz="1600">
                <a:latin typeface="Georgia" pitchFamily="18" charset="0"/>
              </a:rPr>
              <a:t>Analiza przejść</a:t>
            </a:r>
          </a:p>
          <a:p>
            <a:pPr marL="825500" lvl="1" indent="-285750">
              <a:spcBef>
                <a:spcPct val="50000"/>
              </a:spcBef>
              <a:buFont typeface="Georgia" pitchFamily="18" charset="0"/>
              <a:buChar char="»"/>
            </a:pPr>
            <a:r>
              <a:rPr lang="pl-PL" sz="1600">
                <a:latin typeface="Georgia" pitchFamily="18" charset="0"/>
              </a:rPr>
              <a:t>Analiza trendów</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stopki 3"/>
          <p:cNvSpPr>
            <a:spLocks noGrp="1"/>
          </p:cNvSpPr>
          <p:nvPr>
            <p:ph type="ftr" sz="quarter" idx="10"/>
          </p:nvPr>
        </p:nvSpPr>
        <p:spPr/>
        <p:txBody>
          <a:bodyPr/>
          <a:lstStyle/>
          <a:p>
            <a:r>
              <a:rPr lang="pl-PL"/>
              <a:t>KISIM, WIMiIP, AGH</a:t>
            </a:r>
          </a:p>
        </p:txBody>
      </p:sp>
      <p:sp>
        <p:nvSpPr>
          <p:cNvPr id="247810" name="Rectangle 2"/>
          <p:cNvSpPr>
            <a:spLocks noGrp="1" noChangeArrowheads="1"/>
          </p:cNvSpPr>
          <p:nvPr>
            <p:ph type="title"/>
          </p:nvPr>
        </p:nvSpPr>
        <p:spPr/>
        <p:txBody>
          <a:bodyPr/>
          <a:lstStyle/>
          <a:p>
            <a:r>
              <a:rPr lang="pl-PL"/>
              <a:t>Odkrywanie wzorców dostępu do stron</a:t>
            </a:r>
          </a:p>
        </p:txBody>
      </p:sp>
      <p:sp>
        <p:nvSpPr>
          <p:cNvPr id="247811" name="Rectangle 3"/>
          <p:cNvSpPr>
            <a:spLocks noGrp="1" noChangeArrowheads="1"/>
          </p:cNvSpPr>
          <p:nvPr>
            <p:ph type="body" idx="1"/>
          </p:nvPr>
        </p:nvSpPr>
        <p:spPr/>
        <p:txBody>
          <a:bodyPr/>
          <a:lstStyle/>
          <a:p>
            <a:r>
              <a:rPr lang="pl-PL" sz="2400"/>
              <a:t>Analiza wzorców zachowań i preferencji użytkowników -odkrywanie częstych sekwencji dostępu do stron WWW</a:t>
            </a:r>
            <a:endParaRPr lang="pl-PL" sz="2400" b="1"/>
          </a:p>
          <a:p>
            <a:r>
              <a:rPr lang="pl-PL" sz="2400" b="1"/>
              <a:t>WAP-drzewa </a:t>
            </a:r>
            <a:r>
              <a:rPr lang="pl-PL" sz="2400"/>
              <a:t>(ukorzeniony graf skierowany)</a:t>
            </a:r>
          </a:p>
          <a:p>
            <a:pPr lvl="1"/>
            <a:r>
              <a:rPr lang="pl-PL" sz="2000"/>
              <a:t>wierzchołki drzewa reprezentują zdarzenia należące do sekwencji zdarzeń (zdarzenie - dostęp do strony)</a:t>
            </a:r>
          </a:p>
          <a:p>
            <a:pPr lvl="1"/>
            <a:r>
              <a:rPr lang="pl-PL" sz="2000"/>
              <a:t>łuki reprezentują kolejność zachodzenia zdarzeń</a:t>
            </a:r>
          </a:p>
          <a:p>
            <a:pPr lvl="1"/>
            <a:r>
              <a:rPr lang="pl-PL" sz="2000"/>
              <a:t>WAP - drzewo jest skojarzone z grafem reprezentującym organizację stron na serwerze WWW</a:t>
            </a:r>
          </a:p>
          <a:p>
            <a:r>
              <a:rPr lang="pl-PL" sz="2400" b="1"/>
              <a:t>Algorytm WAP </a:t>
            </a:r>
            <a:r>
              <a:rPr lang="pl-PL" sz="2400" i="1"/>
              <a:t>(Web Access Pattem mining) </a:t>
            </a:r>
            <a:r>
              <a:rPr lang="pl-PL" sz="2400"/>
              <a:t>-algorytm odkrywania wzorców sekwencji w oparciu o WAP-drzewo</a:t>
            </a:r>
          </a:p>
        </p:txBody>
      </p:sp>
      <p:pic>
        <p:nvPicPr>
          <p:cNvPr id="247812" name="Picture 4"/>
          <p:cNvPicPr>
            <a:picLocks noChangeAspect="1" noChangeArrowheads="1"/>
          </p:cNvPicPr>
          <p:nvPr/>
        </p:nvPicPr>
        <p:blipFill>
          <a:blip r:embed="rId2" cstate="print"/>
          <a:srcRect/>
          <a:stretch>
            <a:fillRect/>
          </a:stretch>
        </p:blipFill>
        <p:spPr bwMode="auto">
          <a:xfrm rot="-10800000" flipH="1" flipV="1">
            <a:off x="107950" y="5589588"/>
            <a:ext cx="4392613" cy="625475"/>
          </a:xfrm>
          <a:prstGeom prst="rect">
            <a:avLst/>
          </a:prstGeom>
          <a:noFill/>
          <a:ln w="9525">
            <a:noFill/>
            <a:miter lim="800000"/>
            <a:headEnd/>
            <a:tailEnd/>
          </a:ln>
          <a:effectLst/>
        </p:spPr>
      </p:pic>
      <p:pic>
        <p:nvPicPr>
          <p:cNvPr id="247813" name="Picture 5"/>
          <p:cNvPicPr>
            <a:picLocks noChangeAspect="1" noChangeArrowheads="1"/>
          </p:cNvPicPr>
          <p:nvPr/>
        </p:nvPicPr>
        <p:blipFill>
          <a:blip r:embed="rId3" cstate="print"/>
          <a:srcRect/>
          <a:stretch>
            <a:fillRect/>
          </a:stretch>
        </p:blipFill>
        <p:spPr bwMode="auto">
          <a:xfrm>
            <a:off x="4572000" y="5791200"/>
            <a:ext cx="4402138" cy="700088"/>
          </a:xfrm>
          <a:prstGeom prst="rect">
            <a:avLst/>
          </a:prstGeom>
          <a:noFill/>
          <a:ln w="9525">
            <a:noFill/>
            <a:miter lim="800000"/>
            <a:headEnd/>
            <a:tailEnd/>
          </a:ln>
          <a:effectLst/>
        </p:spPr>
      </p:pic>
      <p:pic>
        <p:nvPicPr>
          <p:cNvPr id="247814" name="Picture 6"/>
          <p:cNvPicPr>
            <a:picLocks noChangeAspect="1" noChangeArrowheads="1"/>
          </p:cNvPicPr>
          <p:nvPr/>
        </p:nvPicPr>
        <p:blipFill>
          <a:blip r:embed="rId4" cstate="print"/>
          <a:srcRect/>
          <a:stretch>
            <a:fillRect/>
          </a:stretch>
        </p:blipFill>
        <p:spPr bwMode="auto">
          <a:xfrm>
            <a:off x="4140200" y="6308725"/>
            <a:ext cx="346075" cy="2667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Projekt domyślny">
  <a:themeElements>
    <a:clrScheme name="Projekt domyśln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ojekt domyślny">
      <a:majorFont>
        <a:latin typeface="Georgia"/>
        <a:ea typeface=""/>
        <a:cs typeface=""/>
      </a:majorFont>
      <a:minorFont>
        <a:latin typeface="Georgia"/>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jekt domyśln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ojekt domyśln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ojekt domyśln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ojekt domyśln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ojekt domyśln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ojekt domyśln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ojekt domyślny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ojekt domyśln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ojekt domyśln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ojekt domyśln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ojekt domyśln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ojekt domyśln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1592</TotalTime>
  <Words>6124</Words>
  <Application>Microsoft Office PowerPoint</Application>
  <PresentationFormat>Pokaz na ekranie (4:3)</PresentationFormat>
  <Paragraphs>649</Paragraphs>
  <Slides>107</Slides>
  <Notes>0</Notes>
  <HiddenSlides>0</HiddenSlides>
  <MMClips>0</MMClips>
  <ScaleCrop>false</ScaleCrop>
  <HeadingPairs>
    <vt:vector size="8" baseType="variant">
      <vt:variant>
        <vt:lpstr>Używane czcionki</vt:lpstr>
      </vt:variant>
      <vt:variant>
        <vt:i4>5</vt:i4>
      </vt:variant>
      <vt:variant>
        <vt:lpstr>Motyw</vt:lpstr>
      </vt:variant>
      <vt:variant>
        <vt:i4>1</vt:i4>
      </vt:variant>
      <vt:variant>
        <vt:lpstr>Osadzone serwery OLE</vt:lpstr>
      </vt:variant>
      <vt:variant>
        <vt:i4>1</vt:i4>
      </vt:variant>
      <vt:variant>
        <vt:lpstr>Tytuły slajdów</vt:lpstr>
      </vt:variant>
      <vt:variant>
        <vt:i4>107</vt:i4>
      </vt:variant>
    </vt:vector>
  </HeadingPairs>
  <TitlesOfParts>
    <vt:vector size="114" baseType="lpstr">
      <vt:lpstr>Arial</vt:lpstr>
      <vt:lpstr>Calibri</vt:lpstr>
      <vt:lpstr>Courier New</vt:lpstr>
      <vt:lpstr>Georgia</vt:lpstr>
      <vt:lpstr>Symbol</vt:lpstr>
      <vt:lpstr>Projekt domyślny</vt:lpstr>
      <vt:lpstr>Graph</vt:lpstr>
      <vt:lpstr>Prezentacja programu PowerPoint</vt:lpstr>
      <vt:lpstr>Plan wykładu</vt:lpstr>
      <vt:lpstr>Literatura</vt:lpstr>
      <vt:lpstr>Zalew danych</vt:lpstr>
      <vt:lpstr>Czym jest eksploracja danych?</vt:lpstr>
      <vt:lpstr>Typy zapytań do repozytoriów danych</vt:lpstr>
      <vt:lpstr>Zapytania eksploracyjne </vt:lpstr>
      <vt:lpstr>Proces odkrywania wiedzy </vt:lpstr>
      <vt:lpstr>Metody eksploracji danych</vt:lpstr>
      <vt:lpstr>Klasy metod eksploracji danych</vt:lpstr>
      <vt:lpstr>Klasy metod eksploracji danych (2)</vt:lpstr>
      <vt:lpstr>Prezentacja programu PowerPoint</vt:lpstr>
      <vt:lpstr>Klasyfikacja (1)</vt:lpstr>
      <vt:lpstr>Klasyfikacja (2)</vt:lpstr>
      <vt:lpstr>Klasyfikacja – algorytm</vt:lpstr>
      <vt:lpstr>Klasyfikacja – wynik</vt:lpstr>
      <vt:lpstr>Klasyfikacja – testowanie</vt:lpstr>
      <vt:lpstr>Predykcja</vt:lpstr>
      <vt:lpstr>Kryteria porównawcze metod klasyfikacji </vt:lpstr>
      <vt:lpstr>Klasyfikacja poprzez indukcję drzew decyzyjnych </vt:lpstr>
      <vt:lpstr>Ekstrakcja reguł klasyfikacyjnych  z drzew decyzyjnych (1) </vt:lpstr>
      <vt:lpstr>Ekstrakcja reguł klasyfikacyjnych  z drzew decyzyjnych (2)</vt:lpstr>
      <vt:lpstr>Drzewa i Reguły</vt:lpstr>
      <vt:lpstr>Prezentacja programu PowerPoint</vt:lpstr>
      <vt:lpstr>Prezentacja programu PowerPoint</vt:lpstr>
      <vt:lpstr>Co jeszcze? – Ważność predyktorów</vt:lpstr>
      <vt:lpstr>Prezentacja programu PowerPoint</vt:lpstr>
      <vt:lpstr>Efekt?</vt:lpstr>
      <vt:lpstr>Własności drzew</vt:lpstr>
      <vt:lpstr>Własności drzew</vt:lpstr>
      <vt:lpstr>Kryteria oceny podziału</vt:lpstr>
      <vt:lpstr>Klasyfikacja w oparciu o Naiwny klasyfikator Bayesa </vt:lpstr>
      <vt:lpstr>Naiwny klasyfikator Bayesa</vt:lpstr>
      <vt:lpstr>Przykład (1)</vt:lpstr>
      <vt:lpstr>Klasyfikatory kNN </vt:lpstr>
      <vt:lpstr>Klasyfikatory kNN (2)</vt:lpstr>
      <vt:lpstr>LDA</vt:lpstr>
      <vt:lpstr>K=3</vt:lpstr>
      <vt:lpstr>Prezentacja programu PowerPoint</vt:lpstr>
      <vt:lpstr>Metoda wektorów nośnych (wspierających)</vt:lpstr>
      <vt:lpstr>Prezentacja programu PowerPoint</vt:lpstr>
      <vt:lpstr>Testowanie</vt:lpstr>
      <vt:lpstr>Prezentacja programu PowerPoint</vt:lpstr>
      <vt:lpstr>Grupowanie</vt:lpstr>
      <vt:lpstr>Przykłady</vt:lpstr>
      <vt:lpstr>Sformułowanie problemu</vt:lpstr>
      <vt:lpstr>Sformułowanie problemu</vt:lpstr>
      <vt:lpstr>Czym jest klaster?</vt:lpstr>
      <vt:lpstr>Przykłady</vt:lpstr>
      <vt:lpstr>Składowe procesu grupowania </vt:lpstr>
      <vt:lpstr>Miary odległości </vt:lpstr>
      <vt:lpstr>Odległość klastrów</vt:lpstr>
      <vt:lpstr>Klasyfikacja metod</vt:lpstr>
      <vt:lpstr>Metody grupowania hierarchicznego </vt:lpstr>
      <vt:lpstr>Metody grupowania hierarchicznego (2)</vt:lpstr>
      <vt:lpstr>Hierarchiczny aglomeracyjny algorytm grupowania</vt:lpstr>
      <vt:lpstr>Metody iteracyjno–optymalizacyjne (1)</vt:lpstr>
      <vt:lpstr>Metody iteracyjno–optymalizacyjne (2)</vt:lpstr>
      <vt:lpstr>Algorytm K-means</vt:lpstr>
      <vt:lpstr>krok 1</vt:lpstr>
      <vt:lpstr>krok 2</vt:lpstr>
      <vt:lpstr>krok 3</vt:lpstr>
      <vt:lpstr>krok 4</vt:lpstr>
      <vt:lpstr>krok 4b</vt:lpstr>
      <vt:lpstr>Prezentacja programu PowerPoint</vt:lpstr>
      <vt:lpstr>Odkrywanie charakterystyk</vt:lpstr>
      <vt:lpstr>Prezentacja programu PowerPoint</vt:lpstr>
      <vt:lpstr>Odkrywanie asocjacji</vt:lpstr>
      <vt:lpstr>Prezentacja programu PowerPoint</vt:lpstr>
      <vt:lpstr>Odkrywanie wzorców sekwencji (1)</vt:lpstr>
      <vt:lpstr>Odkrywanie wzorców sekwencji (2)</vt:lpstr>
      <vt:lpstr>Prezentacja programu PowerPoint</vt:lpstr>
      <vt:lpstr>Eksploracja tekstu (1)</vt:lpstr>
      <vt:lpstr>Zadania eksploracji tekstu</vt:lpstr>
      <vt:lpstr>Information Retrieval Systems</vt:lpstr>
      <vt:lpstr>IR a systemy baz danych</vt:lpstr>
      <vt:lpstr>Miary oceny wyszukiwania</vt:lpstr>
      <vt:lpstr>Reprezentacja tekstu</vt:lpstr>
      <vt:lpstr>Problemy: synonimy i polisemia</vt:lpstr>
      <vt:lpstr>Wyszukiwanie w oparciu o reprezentację wektorową</vt:lpstr>
      <vt:lpstr>Macierz TFM (Frequency matrix)</vt:lpstr>
      <vt:lpstr>Miary odległości</vt:lpstr>
      <vt:lpstr>Ukryte indeksowanie semantyczne</vt:lpstr>
      <vt:lpstr>Problemy eksploracji tekstu</vt:lpstr>
      <vt:lpstr>Zadania eksploracji tekstu</vt:lpstr>
      <vt:lpstr>Analiza asocjacji</vt:lpstr>
      <vt:lpstr>Klasyfikacja dokumentów</vt:lpstr>
      <vt:lpstr>Ekstrakcja cech</vt:lpstr>
      <vt:lpstr>Grupowanie dokumentów</vt:lpstr>
      <vt:lpstr>Grupowanie a kategoryzacja</vt:lpstr>
      <vt:lpstr>Prezentacja programu PowerPoint</vt:lpstr>
      <vt:lpstr>Czym jest eksploracja Web? </vt:lpstr>
      <vt:lpstr>Przykłady zastosowania metod eksploracji</vt:lpstr>
      <vt:lpstr>Specyfika sieci Web</vt:lpstr>
      <vt:lpstr>Taksonomia metod eksploracji Web</vt:lpstr>
      <vt:lpstr>Eksploracja połączeń</vt:lpstr>
      <vt:lpstr>Eksploracja korzystania z sieci</vt:lpstr>
      <vt:lpstr>Czym jest eksploracja logów?</vt:lpstr>
      <vt:lpstr>Odkrywanie wzorców dostępu do stron</vt:lpstr>
      <vt:lpstr>Problemy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AGH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Regulski</dc:creator>
  <cp:lastModifiedBy>AB</cp:lastModifiedBy>
  <cp:revision>37</cp:revision>
  <dcterms:created xsi:type="dcterms:W3CDTF">2009-12-04T09:17:17Z</dcterms:created>
  <dcterms:modified xsi:type="dcterms:W3CDTF">2018-06-01T19:38:13Z</dcterms:modified>
</cp:coreProperties>
</file>