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208D-F206-4DE1-A130-CB2F44406222}" type="datetimeFigureOut">
              <a:rPr lang="pl-PL" smtClean="0"/>
              <a:t>2020-06-17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82EA-CD5E-4AE4-9224-DDC8302E8C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6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5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3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87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793-D17A-417E-9250-C2A1FC8F817D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202B-11B5-48B7-B7F0-13C83584BDA8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4B86-FE16-4328-945A-B8A64E5F8641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CFA-D0AD-4FE1-BDE8-DDED694D5B3C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7A0A-7D3C-4FF4-A761-8E59D07697D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21B3-5F61-4EB4-9477-E06D99717A8A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D192-0826-4863-86AC-E82176F50861}" type="datetime1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6CE-55CD-4CE3-9263-40C1FCA958F0}" type="datetime1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F9D-89DE-40CF-A809-DD76762E33E7}" type="datetime1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123-D128-4BC3-B119-DF679DA2D290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363-5D93-4C75-9D7B-C98F5CAB13EA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AB-9DAE-4BB9-8C1B-9E2E92BBFFD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ericapi.francecentral.cloudapp.azure.com/ap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-3047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70745"/>
            <a:ext cx="5683250" cy="1558255"/>
          </a:xfrm>
        </p:spPr>
        <p:txBody>
          <a:bodyPr>
            <a:normAutofit fontScale="90000"/>
          </a:bodyPr>
          <a:lstStyle/>
          <a:p>
            <a:pPr algn="r"/>
            <a:r>
              <a:rPr lang="pl-PL" sz="3700" dirty="0"/>
              <a:t>Rozszerzenie </a:t>
            </a:r>
            <a:r>
              <a:rPr lang="pl-PL" sz="3700" dirty="0" err="1"/>
              <a:t>SystemU</a:t>
            </a:r>
            <a:r>
              <a:rPr lang="pl-PL" sz="3700" dirty="0"/>
              <a:t>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618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6E31B-FAA8-4005-BD60-ABDE64C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44"/>
            <a:ext cx="10515600" cy="54123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Celem projektu było rozszerzenie aplikacji </a:t>
            </a:r>
            <a:r>
              <a:rPr lang="pl-PL" b="1" dirty="0" err="1"/>
              <a:t>TrainsOnline</a:t>
            </a:r>
            <a:r>
              <a:rPr lang="pl-PL" b="1" dirty="0"/>
              <a:t>. </a:t>
            </a:r>
            <a:r>
              <a:rPr lang="pl-PL" dirty="0"/>
              <a:t>Istniejący system pozwalał na przechowywanie bazy stacji kolejowych i tras, na jakich przemieszczają się pociągi, a także umożliwi zakup biletów na daną trasę oraz pobranie go w formacie PDF.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b="1" dirty="0">
                <a:solidFill>
                  <a:srgbClr val="7030A0"/>
                </a:solidFill>
              </a:rPr>
              <a:t>System rozszerzono o trzy funkcjonalności opierające się o nierelacyjnych baz danych: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rgbClr val="7030A0"/>
                </a:solidFill>
              </a:rPr>
              <a:t> </a:t>
            </a:r>
            <a:r>
              <a:rPr lang="pl-PL" dirty="0" err="1">
                <a:solidFill>
                  <a:srgbClr val="7030A0"/>
                </a:solidFill>
              </a:rPr>
              <a:t>logger</a:t>
            </a:r>
            <a:r>
              <a:rPr lang="pl-PL" dirty="0">
                <a:solidFill>
                  <a:srgbClr val="7030A0"/>
                </a:solidFill>
              </a:rPr>
              <a:t> pociągu (</a:t>
            </a:r>
            <a:r>
              <a:rPr lang="pl-PL" dirty="0" err="1">
                <a:solidFill>
                  <a:srgbClr val="7030A0"/>
                </a:solidFill>
              </a:rPr>
              <a:t>MongoDb</a:t>
            </a:r>
            <a:r>
              <a:rPr lang="pl-PL" dirty="0">
                <a:solidFill>
                  <a:srgbClr val="7030A0"/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rgbClr val="7030A0"/>
                </a:solidFill>
              </a:rPr>
              <a:t> analityka (</a:t>
            </a:r>
            <a:r>
              <a:rPr lang="pl-PL" dirty="0" err="1">
                <a:solidFill>
                  <a:srgbClr val="7030A0"/>
                </a:solidFill>
              </a:rPr>
              <a:t>MongoDb</a:t>
            </a:r>
            <a:r>
              <a:rPr lang="pl-PL" dirty="0">
                <a:solidFill>
                  <a:srgbClr val="7030A0"/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rgbClr val="7030A0"/>
                </a:solidFill>
              </a:rPr>
              <a:t> cache (baza klucz wartość)</a:t>
            </a:r>
          </a:p>
          <a:p>
            <a:pPr marL="360362" indent="0">
              <a:lnSpc>
                <a:spcPct val="150000"/>
              </a:lnSpc>
              <a:buNone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50FBEC-D2A8-4680-969D-453B10F4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225" y="121640"/>
            <a:ext cx="4788095" cy="12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00B7B71-2B68-44ED-86B6-8F10010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164839"/>
          </a:xfrm>
        </p:spPr>
        <p:txBody>
          <a:bodyPr/>
          <a:lstStyle/>
          <a:p>
            <a:r>
              <a:rPr lang="pl-PL" dirty="0"/>
              <a:t>Jeden projekt i trzy aplikacje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E3A9655-C01B-4D05-920F-9029C4EB7025}"/>
              </a:ext>
            </a:extLst>
          </p:cNvPr>
          <p:cNvSpPr txBox="1"/>
          <p:nvPr/>
        </p:nvSpPr>
        <p:spPr>
          <a:xfrm>
            <a:off x="749347" y="6065520"/>
            <a:ext cx="441499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TrainsOnline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sz="1050" dirty="0">
                <a:hlinkClick r:id="rId2"/>
              </a:rPr>
              <a:t>https://genericapi.francecentral.cloudapp.azure.com/api/index.html</a:t>
            </a:r>
            <a:endParaRPr lang="pl-PL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FDC297-3B23-4456-AAC9-9C4747EA046F}"/>
              </a:ext>
            </a:extLst>
          </p:cNvPr>
          <p:cNvSpPr txBox="1"/>
          <p:nvPr/>
        </p:nvSpPr>
        <p:spPr>
          <a:xfrm>
            <a:off x="7622101" y="38992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3">
                    <a:lumMod val="75000"/>
                  </a:schemeClr>
                </a:solidFill>
              </a:rPr>
              <a:t>TrainsOnline.Desktop</a:t>
            </a:r>
            <a:endParaRPr lang="pl-PL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637B89E-4FD2-4705-8917-4C662B6D33B0}"/>
              </a:ext>
            </a:extLst>
          </p:cNvPr>
          <p:cNvSpPr txBox="1"/>
          <p:nvPr/>
        </p:nvSpPr>
        <p:spPr>
          <a:xfrm>
            <a:off x="7736897" y="628382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TrainsOnline.Tracker</a:t>
            </a: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3EAC814-C5CF-4D17-893B-C877D6A3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055183"/>
            <a:ext cx="4440767" cy="284405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93B305F-3A51-4555-A1DF-755C9FA6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14" y="4742375"/>
            <a:ext cx="3309484" cy="154565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77A1E57-8DE6-499C-8E6C-364BD5B5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90" y="1097280"/>
            <a:ext cx="3328706" cy="4998720"/>
          </a:xfrm>
          <a:prstGeom prst="rect">
            <a:avLst/>
          </a:prstGeom>
        </p:spPr>
      </p:pic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685A5B88-1C8E-47AE-863B-2EE3BFF88454}"/>
              </a:ext>
            </a:extLst>
          </p:cNvPr>
          <p:cNvCxnSpPr>
            <a:stCxn id="19" idx="3"/>
          </p:cNvCxnSpPr>
          <p:nvPr/>
        </p:nvCxnSpPr>
        <p:spPr>
          <a:xfrm flipV="1">
            <a:off x="4621196" y="2321560"/>
            <a:ext cx="2099644" cy="1275080"/>
          </a:xfrm>
          <a:prstGeom prst="bentConnector3">
            <a:avLst>
              <a:gd name="adj1" fmla="val 74069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2664647E-A81B-487B-A1A4-062F4D147E90}"/>
              </a:ext>
            </a:extLst>
          </p:cNvPr>
          <p:cNvCxnSpPr>
            <a:cxnSpLocks/>
          </p:cNvCxnSpPr>
          <p:nvPr/>
        </p:nvCxnSpPr>
        <p:spPr>
          <a:xfrm>
            <a:off x="4621196" y="3717925"/>
            <a:ext cx="2626271" cy="1937808"/>
          </a:xfrm>
          <a:prstGeom prst="bentConnector3">
            <a:avLst>
              <a:gd name="adj1" fmla="val 5918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Obraz 30">
            <a:extLst>
              <a:ext uri="{FF2B5EF4-FFF2-40B4-BE49-F238E27FC236}">
                <a16:creationId xmlns:a16="http://schemas.microsoft.com/office/drawing/2014/main" id="{CE796B12-424B-4C0E-8681-1EC7F3C6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86" y="3398287"/>
            <a:ext cx="742335" cy="5009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0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2C73CD22-0F6E-4D4F-AE8C-8EA070C87684}"/>
              </a:ext>
            </a:extLst>
          </p:cNvPr>
          <p:cNvSpPr/>
          <p:nvPr/>
        </p:nvSpPr>
        <p:spPr>
          <a:xfrm>
            <a:off x="1199094" y="1059597"/>
            <a:ext cx="5314957" cy="2744339"/>
          </a:xfrm>
          <a:custGeom>
            <a:avLst/>
            <a:gdLst>
              <a:gd name="connsiteX0" fmla="*/ 0 w 5314957"/>
              <a:gd name="connsiteY0" fmla="*/ 0 h 2744339"/>
              <a:gd name="connsiteX1" fmla="*/ 770669 w 5314957"/>
              <a:gd name="connsiteY1" fmla="*/ 0 h 2744339"/>
              <a:gd name="connsiteX2" fmla="*/ 1328739 w 5314957"/>
              <a:gd name="connsiteY2" fmla="*/ 0 h 2744339"/>
              <a:gd name="connsiteX3" fmla="*/ 2099408 w 5314957"/>
              <a:gd name="connsiteY3" fmla="*/ 0 h 2744339"/>
              <a:gd name="connsiteX4" fmla="*/ 2657479 w 5314957"/>
              <a:gd name="connsiteY4" fmla="*/ 0 h 2744339"/>
              <a:gd name="connsiteX5" fmla="*/ 3268699 w 5314957"/>
              <a:gd name="connsiteY5" fmla="*/ 0 h 2744339"/>
              <a:gd name="connsiteX6" fmla="*/ 3879919 w 5314957"/>
              <a:gd name="connsiteY6" fmla="*/ 0 h 2744339"/>
              <a:gd name="connsiteX7" fmla="*/ 4544288 w 5314957"/>
              <a:gd name="connsiteY7" fmla="*/ 0 h 2744339"/>
              <a:gd name="connsiteX8" fmla="*/ 5314957 w 5314957"/>
              <a:gd name="connsiteY8" fmla="*/ 0 h 2744339"/>
              <a:gd name="connsiteX9" fmla="*/ 5314957 w 5314957"/>
              <a:gd name="connsiteY9" fmla="*/ 740972 h 2744339"/>
              <a:gd name="connsiteX10" fmla="*/ 5314957 w 5314957"/>
              <a:gd name="connsiteY10" fmla="*/ 1344726 h 2744339"/>
              <a:gd name="connsiteX11" fmla="*/ 5314957 w 5314957"/>
              <a:gd name="connsiteY11" fmla="*/ 2003367 h 2744339"/>
              <a:gd name="connsiteX12" fmla="*/ 5314957 w 5314957"/>
              <a:gd name="connsiteY12" fmla="*/ 2744339 h 2744339"/>
              <a:gd name="connsiteX13" fmla="*/ 4810036 w 5314957"/>
              <a:gd name="connsiteY13" fmla="*/ 2744339 h 2744339"/>
              <a:gd name="connsiteX14" fmla="*/ 4251966 w 5314957"/>
              <a:gd name="connsiteY14" fmla="*/ 2744339 h 2744339"/>
              <a:gd name="connsiteX15" fmla="*/ 3640746 w 5314957"/>
              <a:gd name="connsiteY15" fmla="*/ 2744339 h 2744339"/>
              <a:gd name="connsiteX16" fmla="*/ 2870077 w 5314957"/>
              <a:gd name="connsiteY16" fmla="*/ 2744339 h 2744339"/>
              <a:gd name="connsiteX17" fmla="*/ 2152558 w 5314957"/>
              <a:gd name="connsiteY17" fmla="*/ 2744339 h 2744339"/>
              <a:gd name="connsiteX18" fmla="*/ 1488188 w 5314957"/>
              <a:gd name="connsiteY18" fmla="*/ 2744339 h 2744339"/>
              <a:gd name="connsiteX19" fmla="*/ 717519 w 5314957"/>
              <a:gd name="connsiteY19" fmla="*/ 2744339 h 2744339"/>
              <a:gd name="connsiteX20" fmla="*/ 0 w 5314957"/>
              <a:gd name="connsiteY20" fmla="*/ 2744339 h 2744339"/>
              <a:gd name="connsiteX21" fmla="*/ 0 w 5314957"/>
              <a:gd name="connsiteY21" fmla="*/ 2085698 h 2744339"/>
              <a:gd name="connsiteX22" fmla="*/ 0 w 5314957"/>
              <a:gd name="connsiteY22" fmla="*/ 1481943 h 2744339"/>
              <a:gd name="connsiteX23" fmla="*/ 0 w 5314957"/>
              <a:gd name="connsiteY23" fmla="*/ 768415 h 2744339"/>
              <a:gd name="connsiteX24" fmla="*/ 0 w 5314957"/>
              <a:gd name="connsiteY24" fmla="*/ 0 h 27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14957" h="2744339" fill="none" extrusionOk="0">
                <a:moveTo>
                  <a:pt x="0" y="0"/>
                </a:moveTo>
                <a:cubicBezTo>
                  <a:pt x="269346" y="35293"/>
                  <a:pt x="401053" y="31536"/>
                  <a:pt x="770669" y="0"/>
                </a:cubicBezTo>
                <a:cubicBezTo>
                  <a:pt x="1140285" y="-31536"/>
                  <a:pt x="1115499" y="8682"/>
                  <a:pt x="1328739" y="0"/>
                </a:cubicBezTo>
                <a:cubicBezTo>
                  <a:pt x="1541979" y="-8682"/>
                  <a:pt x="1944380" y="10825"/>
                  <a:pt x="2099408" y="0"/>
                </a:cubicBezTo>
                <a:cubicBezTo>
                  <a:pt x="2254436" y="-10825"/>
                  <a:pt x="2453588" y="-375"/>
                  <a:pt x="2657479" y="0"/>
                </a:cubicBezTo>
                <a:cubicBezTo>
                  <a:pt x="2861370" y="375"/>
                  <a:pt x="3047931" y="23966"/>
                  <a:pt x="3268699" y="0"/>
                </a:cubicBezTo>
                <a:cubicBezTo>
                  <a:pt x="3489467" y="-23966"/>
                  <a:pt x="3601325" y="-21014"/>
                  <a:pt x="3879919" y="0"/>
                </a:cubicBezTo>
                <a:cubicBezTo>
                  <a:pt x="4158513" y="21014"/>
                  <a:pt x="4386495" y="-32385"/>
                  <a:pt x="4544288" y="0"/>
                </a:cubicBezTo>
                <a:cubicBezTo>
                  <a:pt x="4702081" y="32385"/>
                  <a:pt x="5073371" y="-20130"/>
                  <a:pt x="5314957" y="0"/>
                </a:cubicBezTo>
                <a:cubicBezTo>
                  <a:pt x="5306930" y="359272"/>
                  <a:pt x="5294677" y="484027"/>
                  <a:pt x="5314957" y="740972"/>
                </a:cubicBezTo>
                <a:cubicBezTo>
                  <a:pt x="5335237" y="997917"/>
                  <a:pt x="5301254" y="1206855"/>
                  <a:pt x="5314957" y="1344726"/>
                </a:cubicBezTo>
                <a:cubicBezTo>
                  <a:pt x="5328660" y="1482597"/>
                  <a:pt x="5316559" y="1767562"/>
                  <a:pt x="5314957" y="2003367"/>
                </a:cubicBezTo>
                <a:cubicBezTo>
                  <a:pt x="5313355" y="2239172"/>
                  <a:pt x="5326345" y="2437118"/>
                  <a:pt x="5314957" y="2744339"/>
                </a:cubicBezTo>
                <a:cubicBezTo>
                  <a:pt x="5169657" y="2723698"/>
                  <a:pt x="4930488" y="2734127"/>
                  <a:pt x="4810036" y="2744339"/>
                </a:cubicBezTo>
                <a:cubicBezTo>
                  <a:pt x="4689584" y="2754551"/>
                  <a:pt x="4514068" y="2770443"/>
                  <a:pt x="4251966" y="2744339"/>
                </a:cubicBezTo>
                <a:cubicBezTo>
                  <a:pt x="3989864" y="2718236"/>
                  <a:pt x="3804567" y="2747587"/>
                  <a:pt x="3640746" y="2744339"/>
                </a:cubicBezTo>
                <a:cubicBezTo>
                  <a:pt x="3476925" y="2741091"/>
                  <a:pt x="3235619" y="2718948"/>
                  <a:pt x="2870077" y="2744339"/>
                </a:cubicBezTo>
                <a:cubicBezTo>
                  <a:pt x="2504535" y="2769730"/>
                  <a:pt x="2326697" y="2738816"/>
                  <a:pt x="2152558" y="2744339"/>
                </a:cubicBezTo>
                <a:cubicBezTo>
                  <a:pt x="1978419" y="2749862"/>
                  <a:pt x="1745921" y="2729580"/>
                  <a:pt x="1488188" y="2744339"/>
                </a:cubicBezTo>
                <a:cubicBezTo>
                  <a:pt x="1230455" y="2759099"/>
                  <a:pt x="1093116" y="2778939"/>
                  <a:pt x="717519" y="2744339"/>
                </a:cubicBezTo>
                <a:cubicBezTo>
                  <a:pt x="341922" y="2709739"/>
                  <a:pt x="328468" y="2717979"/>
                  <a:pt x="0" y="2744339"/>
                </a:cubicBezTo>
                <a:cubicBezTo>
                  <a:pt x="-14948" y="2549858"/>
                  <a:pt x="35" y="2341299"/>
                  <a:pt x="0" y="2085698"/>
                </a:cubicBezTo>
                <a:cubicBezTo>
                  <a:pt x="-35" y="1830097"/>
                  <a:pt x="-25868" y="1733053"/>
                  <a:pt x="0" y="1481943"/>
                </a:cubicBezTo>
                <a:cubicBezTo>
                  <a:pt x="25868" y="1230833"/>
                  <a:pt x="11463" y="947517"/>
                  <a:pt x="0" y="768415"/>
                </a:cubicBezTo>
                <a:cubicBezTo>
                  <a:pt x="-11463" y="589313"/>
                  <a:pt x="-38284" y="250435"/>
                  <a:pt x="0" y="0"/>
                </a:cubicBezTo>
                <a:close/>
              </a:path>
              <a:path w="5314957" h="2744339" stroke="0" extrusionOk="0">
                <a:moveTo>
                  <a:pt x="0" y="0"/>
                </a:moveTo>
                <a:cubicBezTo>
                  <a:pt x="183301" y="5101"/>
                  <a:pt x="581070" y="32029"/>
                  <a:pt x="770669" y="0"/>
                </a:cubicBezTo>
                <a:cubicBezTo>
                  <a:pt x="960268" y="-32029"/>
                  <a:pt x="1132525" y="-25947"/>
                  <a:pt x="1488188" y="0"/>
                </a:cubicBezTo>
                <a:cubicBezTo>
                  <a:pt x="1843851" y="25947"/>
                  <a:pt x="1838051" y="21683"/>
                  <a:pt x="1993109" y="0"/>
                </a:cubicBezTo>
                <a:cubicBezTo>
                  <a:pt x="2148167" y="-21683"/>
                  <a:pt x="2376054" y="14546"/>
                  <a:pt x="2657479" y="0"/>
                </a:cubicBezTo>
                <a:cubicBezTo>
                  <a:pt x="2938904" y="-14546"/>
                  <a:pt x="3035571" y="2318"/>
                  <a:pt x="3268699" y="0"/>
                </a:cubicBezTo>
                <a:cubicBezTo>
                  <a:pt x="3501827" y="-2318"/>
                  <a:pt x="3565436" y="24314"/>
                  <a:pt x="3826769" y="0"/>
                </a:cubicBezTo>
                <a:cubicBezTo>
                  <a:pt x="4088102" y="-24314"/>
                  <a:pt x="4322629" y="-22529"/>
                  <a:pt x="4544288" y="0"/>
                </a:cubicBezTo>
                <a:cubicBezTo>
                  <a:pt x="4765947" y="22529"/>
                  <a:pt x="5138527" y="-25148"/>
                  <a:pt x="5314957" y="0"/>
                </a:cubicBezTo>
                <a:cubicBezTo>
                  <a:pt x="5348969" y="335829"/>
                  <a:pt x="5340961" y="481101"/>
                  <a:pt x="5314957" y="740972"/>
                </a:cubicBezTo>
                <a:cubicBezTo>
                  <a:pt x="5288953" y="1000843"/>
                  <a:pt x="5289452" y="1117866"/>
                  <a:pt x="5314957" y="1481943"/>
                </a:cubicBezTo>
                <a:cubicBezTo>
                  <a:pt x="5340462" y="1846020"/>
                  <a:pt x="5334905" y="2325665"/>
                  <a:pt x="5314957" y="2744339"/>
                </a:cubicBezTo>
                <a:cubicBezTo>
                  <a:pt x="5206551" y="2745330"/>
                  <a:pt x="4999645" y="2762978"/>
                  <a:pt x="4810036" y="2744339"/>
                </a:cubicBezTo>
                <a:cubicBezTo>
                  <a:pt x="4620427" y="2725700"/>
                  <a:pt x="4440367" y="2733159"/>
                  <a:pt x="4092517" y="2744339"/>
                </a:cubicBezTo>
                <a:cubicBezTo>
                  <a:pt x="3744667" y="2755519"/>
                  <a:pt x="3742828" y="2756495"/>
                  <a:pt x="3428147" y="2744339"/>
                </a:cubicBezTo>
                <a:cubicBezTo>
                  <a:pt x="3113466" y="2732184"/>
                  <a:pt x="3062358" y="2759616"/>
                  <a:pt x="2763778" y="2744339"/>
                </a:cubicBezTo>
                <a:cubicBezTo>
                  <a:pt x="2465198" y="2729062"/>
                  <a:pt x="2335546" y="2725564"/>
                  <a:pt x="2046258" y="2744339"/>
                </a:cubicBezTo>
                <a:cubicBezTo>
                  <a:pt x="1756970" y="2763114"/>
                  <a:pt x="1657652" y="2737419"/>
                  <a:pt x="1541338" y="2744339"/>
                </a:cubicBezTo>
                <a:cubicBezTo>
                  <a:pt x="1425024" y="2751259"/>
                  <a:pt x="1212454" y="2727089"/>
                  <a:pt x="930117" y="2744339"/>
                </a:cubicBezTo>
                <a:cubicBezTo>
                  <a:pt x="647780" y="2761589"/>
                  <a:pt x="374117" y="2716153"/>
                  <a:pt x="0" y="2744339"/>
                </a:cubicBezTo>
                <a:cubicBezTo>
                  <a:pt x="-10110" y="2466569"/>
                  <a:pt x="-20259" y="2360922"/>
                  <a:pt x="0" y="2140584"/>
                </a:cubicBezTo>
                <a:cubicBezTo>
                  <a:pt x="20259" y="1920246"/>
                  <a:pt x="-26764" y="1808099"/>
                  <a:pt x="0" y="1536830"/>
                </a:cubicBezTo>
                <a:cubicBezTo>
                  <a:pt x="26764" y="1265561"/>
                  <a:pt x="-3661" y="1126970"/>
                  <a:pt x="0" y="933075"/>
                </a:cubicBezTo>
                <a:cubicBezTo>
                  <a:pt x="3661" y="739180"/>
                  <a:pt x="-11070" y="441298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8320651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82398B8-18FC-4D83-9C88-6B08F56C1CB1}"/>
              </a:ext>
            </a:extLst>
          </p:cNvPr>
          <p:cNvSpPr/>
          <p:nvPr/>
        </p:nvSpPr>
        <p:spPr>
          <a:xfrm>
            <a:off x="1199094" y="3805641"/>
            <a:ext cx="10293823" cy="2964425"/>
          </a:xfrm>
          <a:custGeom>
            <a:avLst/>
            <a:gdLst>
              <a:gd name="connsiteX0" fmla="*/ 0 w 10293823"/>
              <a:gd name="connsiteY0" fmla="*/ 0 h 2964425"/>
              <a:gd name="connsiteX1" fmla="*/ 583317 w 10293823"/>
              <a:gd name="connsiteY1" fmla="*/ 0 h 2964425"/>
              <a:gd name="connsiteX2" fmla="*/ 960757 w 10293823"/>
              <a:gd name="connsiteY2" fmla="*/ 0 h 2964425"/>
              <a:gd name="connsiteX3" fmla="*/ 1852888 w 10293823"/>
              <a:gd name="connsiteY3" fmla="*/ 0 h 2964425"/>
              <a:gd name="connsiteX4" fmla="*/ 2230328 w 10293823"/>
              <a:gd name="connsiteY4" fmla="*/ 0 h 2964425"/>
              <a:gd name="connsiteX5" fmla="*/ 3122460 w 10293823"/>
              <a:gd name="connsiteY5" fmla="*/ 0 h 2964425"/>
              <a:gd name="connsiteX6" fmla="*/ 3705776 w 10293823"/>
              <a:gd name="connsiteY6" fmla="*/ 0 h 2964425"/>
              <a:gd name="connsiteX7" fmla="*/ 4494969 w 10293823"/>
              <a:gd name="connsiteY7" fmla="*/ 0 h 2964425"/>
              <a:gd name="connsiteX8" fmla="*/ 4975348 w 10293823"/>
              <a:gd name="connsiteY8" fmla="*/ 0 h 2964425"/>
              <a:gd name="connsiteX9" fmla="*/ 5764541 w 10293823"/>
              <a:gd name="connsiteY9" fmla="*/ 0 h 2964425"/>
              <a:gd name="connsiteX10" fmla="*/ 6141981 w 10293823"/>
              <a:gd name="connsiteY10" fmla="*/ 0 h 2964425"/>
              <a:gd name="connsiteX11" fmla="*/ 6931174 w 10293823"/>
              <a:gd name="connsiteY11" fmla="*/ 0 h 2964425"/>
              <a:gd name="connsiteX12" fmla="*/ 7617429 w 10293823"/>
              <a:gd name="connsiteY12" fmla="*/ 0 h 2964425"/>
              <a:gd name="connsiteX13" fmla="*/ 8097807 w 10293823"/>
              <a:gd name="connsiteY13" fmla="*/ 0 h 2964425"/>
              <a:gd name="connsiteX14" fmla="*/ 8578186 w 10293823"/>
              <a:gd name="connsiteY14" fmla="*/ 0 h 2964425"/>
              <a:gd name="connsiteX15" fmla="*/ 8955626 w 10293823"/>
              <a:gd name="connsiteY15" fmla="*/ 0 h 2964425"/>
              <a:gd name="connsiteX16" fmla="*/ 9333066 w 10293823"/>
              <a:gd name="connsiteY16" fmla="*/ 0 h 2964425"/>
              <a:gd name="connsiteX17" fmla="*/ 9710506 w 10293823"/>
              <a:gd name="connsiteY17" fmla="*/ 0 h 2964425"/>
              <a:gd name="connsiteX18" fmla="*/ 10293823 w 10293823"/>
              <a:gd name="connsiteY18" fmla="*/ 0 h 2964425"/>
              <a:gd name="connsiteX19" fmla="*/ 10293823 w 10293823"/>
              <a:gd name="connsiteY19" fmla="*/ 622529 h 2964425"/>
              <a:gd name="connsiteX20" fmla="*/ 10293823 w 10293823"/>
              <a:gd name="connsiteY20" fmla="*/ 1274703 h 2964425"/>
              <a:gd name="connsiteX21" fmla="*/ 10293823 w 10293823"/>
              <a:gd name="connsiteY21" fmla="*/ 1926876 h 2964425"/>
              <a:gd name="connsiteX22" fmla="*/ 10293823 w 10293823"/>
              <a:gd name="connsiteY22" fmla="*/ 2964425 h 2964425"/>
              <a:gd name="connsiteX23" fmla="*/ 9607568 w 10293823"/>
              <a:gd name="connsiteY23" fmla="*/ 2964425 h 2964425"/>
              <a:gd name="connsiteX24" fmla="*/ 8715437 w 10293823"/>
              <a:gd name="connsiteY24" fmla="*/ 2964425 h 2964425"/>
              <a:gd name="connsiteX25" fmla="*/ 8235058 w 10293823"/>
              <a:gd name="connsiteY25" fmla="*/ 2964425 h 2964425"/>
              <a:gd name="connsiteX26" fmla="*/ 7445865 w 10293823"/>
              <a:gd name="connsiteY26" fmla="*/ 2964425 h 2964425"/>
              <a:gd name="connsiteX27" fmla="*/ 6553734 w 10293823"/>
              <a:gd name="connsiteY27" fmla="*/ 2964425 h 2964425"/>
              <a:gd name="connsiteX28" fmla="*/ 5970417 w 10293823"/>
              <a:gd name="connsiteY28" fmla="*/ 2964425 h 2964425"/>
              <a:gd name="connsiteX29" fmla="*/ 5284162 w 10293823"/>
              <a:gd name="connsiteY29" fmla="*/ 2964425 h 2964425"/>
              <a:gd name="connsiteX30" fmla="*/ 4597908 w 10293823"/>
              <a:gd name="connsiteY30" fmla="*/ 2964425 h 2964425"/>
              <a:gd name="connsiteX31" fmla="*/ 3808715 w 10293823"/>
              <a:gd name="connsiteY31" fmla="*/ 2964425 h 2964425"/>
              <a:gd name="connsiteX32" fmla="*/ 3431274 w 10293823"/>
              <a:gd name="connsiteY32" fmla="*/ 2964425 h 2964425"/>
              <a:gd name="connsiteX33" fmla="*/ 2950896 w 10293823"/>
              <a:gd name="connsiteY33" fmla="*/ 2964425 h 2964425"/>
              <a:gd name="connsiteX34" fmla="*/ 2264641 w 10293823"/>
              <a:gd name="connsiteY34" fmla="*/ 2964425 h 2964425"/>
              <a:gd name="connsiteX35" fmla="*/ 1784263 w 10293823"/>
              <a:gd name="connsiteY35" fmla="*/ 2964425 h 2964425"/>
              <a:gd name="connsiteX36" fmla="*/ 995070 w 10293823"/>
              <a:gd name="connsiteY36" fmla="*/ 2964425 h 2964425"/>
              <a:gd name="connsiteX37" fmla="*/ 0 w 10293823"/>
              <a:gd name="connsiteY37" fmla="*/ 2964425 h 2964425"/>
              <a:gd name="connsiteX38" fmla="*/ 0 w 10293823"/>
              <a:gd name="connsiteY38" fmla="*/ 2371540 h 2964425"/>
              <a:gd name="connsiteX39" fmla="*/ 0 w 10293823"/>
              <a:gd name="connsiteY39" fmla="*/ 1749011 h 2964425"/>
              <a:gd name="connsiteX40" fmla="*/ 0 w 10293823"/>
              <a:gd name="connsiteY40" fmla="*/ 1245058 h 2964425"/>
              <a:gd name="connsiteX41" fmla="*/ 0 w 10293823"/>
              <a:gd name="connsiteY41" fmla="*/ 652173 h 2964425"/>
              <a:gd name="connsiteX42" fmla="*/ 0 w 10293823"/>
              <a:gd name="connsiteY42" fmla="*/ 0 h 296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93823" h="2964425" fill="none" extrusionOk="0">
                <a:moveTo>
                  <a:pt x="0" y="0"/>
                </a:moveTo>
                <a:cubicBezTo>
                  <a:pt x="201949" y="11329"/>
                  <a:pt x="350511" y="28506"/>
                  <a:pt x="583317" y="0"/>
                </a:cubicBezTo>
                <a:cubicBezTo>
                  <a:pt x="816123" y="-28506"/>
                  <a:pt x="805749" y="9660"/>
                  <a:pt x="960757" y="0"/>
                </a:cubicBezTo>
                <a:cubicBezTo>
                  <a:pt x="1115765" y="-9660"/>
                  <a:pt x="1508864" y="-4434"/>
                  <a:pt x="1852888" y="0"/>
                </a:cubicBezTo>
                <a:cubicBezTo>
                  <a:pt x="2196912" y="4434"/>
                  <a:pt x="2135326" y="6002"/>
                  <a:pt x="2230328" y="0"/>
                </a:cubicBezTo>
                <a:cubicBezTo>
                  <a:pt x="2325330" y="-6002"/>
                  <a:pt x="2819831" y="20304"/>
                  <a:pt x="3122460" y="0"/>
                </a:cubicBezTo>
                <a:cubicBezTo>
                  <a:pt x="3425089" y="-20304"/>
                  <a:pt x="3503980" y="-29100"/>
                  <a:pt x="3705776" y="0"/>
                </a:cubicBezTo>
                <a:cubicBezTo>
                  <a:pt x="3907572" y="29100"/>
                  <a:pt x="4110237" y="24435"/>
                  <a:pt x="4494969" y="0"/>
                </a:cubicBezTo>
                <a:cubicBezTo>
                  <a:pt x="4879701" y="-24435"/>
                  <a:pt x="4802077" y="4162"/>
                  <a:pt x="4975348" y="0"/>
                </a:cubicBezTo>
                <a:cubicBezTo>
                  <a:pt x="5148619" y="-4162"/>
                  <a:pt x="5418963" y="28313"/>
                  <a:pt x="5764541" y="0"/>
                </a:cubicBezTo>
                <a:cubicBezTo>
                  <a:pt x="6110119" y="-28313"/>
                  <a:pt x="5982285" y="520"/>
                  <a:pt x="6141981" y="0"/>
                </a:cubicBezTo>
                <a:cubicBezTo>
                  <a:pt x="6301677" y="-520"/>
                  <a:pt x="6709397" y="-38607"/>
                  <a:pt x="6931174" y="0"/>
                </a:cubicBezTo>
                <a:cubicBezTo>
                  <a:pt x="7152951" y="38607"/>
                  <a:pt x="7350259" y="11502"/>
                  <a:pt x="7617429" y="0"/>
                </a:cubicBezTo>
                <a:cubicBezTo>
                  <a:pt x="7884600" y="-11502"/>
                  <a:pt x="7950524" y="-23491"/>
                  <a:pt x="8097807" y="0"/>
                </a:cubicBezTo>
                <a:cubicBezTo>
                  <a:pt x="8245090" y="23491"/>
                  <a:pt x="8450148" y="22752"/>
                  <a:pt x="8578186" y="0"/>
                </a:cubicBezTo>
                <a:cubicBezTo>
                  <a:pt x="8706224" y="-22752"/>
                  <a:pt x="8849466" y="13169"/>
                  <a:pt x="8955626" y="0"/>
                </a:cubicBezTo>
                <a:cubicBezTo>
                  <a:pt x="9061786" y="-13169"/>
                  <a:pt x="9201432" y="-16916"/>
                  <a:pt x="9333066" y="0"/>
                </a:cubicBezTo>
                <a:cubicBezTo>
                  <a:pt x="9464700" y="16916"/>
                  <a:pt x="9631852" y="-9544"/>
                  <a:pt x="9710506" y="0"/>
                </a:cubicBezTo>
                <a:cubicBezTo>
                  <a:pt x="9789160" y="9544"/>
                  <a:pt x="10165454" y="-19793"/>
                  <a:pt x="10293823" y="0"/>
                </a:cubicBezTo>
                <a:cubicBezTo>
                  <a:pt x="10267572" y="212184"/>
                  <a:pt x="10274784" y="319861"/>
                  <a:pt x="10293823" y="622529"/>
                </a:cubicBezTo>
                <a:cubicBezTo>
                  <a:pt x="10312862" y="925197"/>
                  <a:pt x="10318568" y="1142176"/>
                  <a:pt x="10293823" y="1274703"/>
                </a:cubicBezTo>
                <a:cubicBezTo>
                  <a:pt x="10269078" y="1407230"/>
                  <a:pt x="10297935" y="1754809"/>
                  <a:pt x="10293823" y="1926876"/>
                </a:cubicBezTo>
                <a:cubicBezTo>
                  <a:pt x="10289711" y="2098943"/>
                  <a:pt x="10315679" y="2511925"/>
                  <a:pt x="10293823" y="2964425"/>
                </a:cubicBezTo>
                <a:cubicBezTo>
                  <a:pt x="10145207" y="2978855"/>
                  <a:pt x="9938178" y="2957585"/>
                  <a:pt x="9607568" y="2964425"/>
                </a:cubicBezTo>
                <a:cubicBezTo>
                  <a:pt x="9276959" y="2971265"/>
                  <a:pt x="9057058" y="2993205"/>
                  <a:pt x="8715437" y="2964425"/>
                </a:cubicBezTo>
                <a:cubicBezTo>
                  <a:pt x="8373816" y="2935645"/>
                  <a:pt x="8471347" y="2984356"/>
                  <a:pt x="8235058" y="2964425"/>
                </a:cubicBezTo>
                <a:cubicBezTo>
                  <a:pt x="7998769" y="2944494"/>
                  <a:pt x="7677795" y="2982467"/>
                  <a:pt x="7445865" y="2964425"/>
                </a:cubicBezTo>
                <a:cubicBezTo>
                  <a:pt x="7213935" y="2946383"/>
                  <a:pt x="6956804" y="3004788"/>
                  <a:pt x="6553734" y="2964425"/>
                </a:cubicBezTo>
                <a:cubicBezTo>
                  <a:pt x="6150664" y="2924062"/>
                  <a:pt x="6207452" y="2985440"/>
                  <a:pt x="5970417" y="2964425"/>
                </a:cubicBezTo>
                <a:cubicBezTo>
                  <a:pt x="5733382" y="2943410"/>
                  <a:pt x="5537741" y="2930566"/>
                  <a:pt x="5284162" y="2964425"/>
                </a:cubicBezTo>
                <a:cubicBezTo>
                  <a:pt x="5030583" y="2998284"/>
                  <a:pt x="4928126" y="2987081"/>
                  <a:pt x="4597908" y="2964425"/>
                </a:cubicBezTo>
                <a:cubicBezTo>
                  <a:pt x="4267690" y="2941769"/>
                  <a:pt x="3999103" y="2944590"/>
                  <a:pt x="3808715" y="2964425"/>
                </a:cubicBezTo>
                <a:cubicBezTo>
                  <a:pt x="3618327" y="2984260"/>
                  <a:pt x="3549912" y="2970715"/>
                  <a:pt x="3431274" y="2964425"/>
                </a:cubicBezTo>
                <a:cubicBezTo>
                  <a:pt x="3312636" y="2958135"/>
                  <a:pt x="3104066" y="2968196"/>
                  <a:pt x="2950896" y="2964425"/>
                </a:cubicBezTo>
                <a:cubicBezTo>
                  <a:pt x="2797726" y="2960654"/>
                  <a:pt x="2456701" y="2938265"/>
                  <a:pt x="2264641" y="2964425"/>
                </a:cubicBezTo>
                <a:cubicBezTo>
                  <a:pt x="2072582" y="2990585"/>
                  <a:pt x="1992152" y="2960591"/>
                  <a:pt x="1784263" y="2964425"/>
                </a:cubicBezTo>
                <a:cubicBezTo>
                  <a:pt x="1576374" y="2968259"/>
                  <a:pt x="1364323" y="2936388"/>
                  <a:pt x="995070" y="2964425"/>
                </a:cubicBezTo>
                <a:cubicBezTo>
                  <a:pt x="625817" y="2992462"/>
                  <a:pt x="329645" y="2937260"/>
                  <a:pt x="0" y="2964425"/>
                </a:cubicBezTo>
                <a:cubicBezTo>
                  <a:pt x="-5746" y="2726844"/>
                  <a:pt x="-18242" y="2564617"/>
                  <a:pt x="0" y="2371540"/>
                </a:cubicBezTo>
                <a:cubicBezTo>
                  <a:pt x="18242" y="2178464"/>
                  <a:pt x="9451" y="1887544"/>
                  <a:pt x="0" y="1749011"/>
                </a:cubicBezTo>
                <a:cubicBezTo>
                  <a:pt x="-9451" y="1610478"/>
                  <a:pt x="-23968" y="1376467"/>
                  <a:pt x="0" y="1245058"/>
                </a:cubicBezTo>
                <a:cubicBezTo>
                  <a:pt x="23968" y="1113649"/>
                  <a:pt x="3868" y="825259"/>
                  <a:pt x="0" y="652173"/>
                </a:cubicBezTo>
                <a:cubicBezTo>
                  <a:pt x="-3868" y="479088"/>
                  <a:pt x="3354" y="314086"/>
                  <a:pt x="0" y="0"/>
                </a:cubicBezTo>
                <a:close/>
              </a:path>
              <a:path w="10293823" h="2964425" stroke="0" extrusionOk="0">
                <a:moveTo>
                  <a:pt x="0" y="0"/>
                </a:moveTo>
                <a:cubicBezTo>
                  <a:pt x="158655" y="-26970"/>
                  <a:pt x="444884" y="-18779"/>
                  <a:pt x="583317" y="0"/>
                </a:cubicBezTo>
                <a:cubicBezTo>
                  <a:pt x="721750" y="18779"/>
                  <a:pt x="830346" y="10903"/>
                  <a:pt x="960757" y="0"/>
                </a:cubicBezTo>
                <a:cubicBezTo>
                  <a:pt x="1091168" y="-10903"/>
                  <a:pt x="1559617" y="7268"/>
                  <a:pt x="1749950" y="0"/>
                </a:cubicBezTo>
                <a:cubicBezTo>
                  <a:pt x="1940283" y="-7268"/>
                  <a:pt x="2143693" y="-31956"/>
                  <a:pt x="2436205" y="0"/>
                </a:cubicBezTo>
                <a:cubicBezTo>
                  <a:pt x="2728718" y="31956"/>
                  <a:pt x="2863149" y="15807"/>
                  <a:pt x="3019521" y="0"/>
                </a:cubicBezTo>
                <a:cubicBezTo>
                  <a:pt x="3175893" y="-15807"/>
                  <a:pt x="3402561" y="-13207"/>
                  <a:pt x="3602838" y="0"/>
                </a:cubicBezTo>
                <a:cubicBezTo>
                  <a:pt x="3803115" y="13207"/>
                  <a:pt x="3855872" y="-10761"/>
                  <a:pt x="4083216" y="0"/>
                </a:cubicBezTo>
                <a:cubicBezTo>
                  <a:pt x="4310560" y="10761"/>
                  <a:pt x="4449172" y="-1933"/>
                  <a:pt x="4666533" y="0"/>
                </a:cubicBezTo>
                <a:cubicBezTo>
                  <a:pt x="4883894" y="1933"/>
                  <a:pt x="4918906" y="5951"/>
                  <a:pt x="5043973" y="0"/>
                </a:cubicBezTo>
                <a:cubicBezTo>
                  <a:pt x="5169040" y="-5951"/>
                  <a:pt x="5336210" y="22051"/>
                  <a:pt x="5524352" y="0"/>
                </a:cubicBezTo>
                <a:cubicBezTo>
                  <a:pt x="5712494" y="-22051"/>
                  <a:pt x="6065225" y="20495"/>
                  <a:pt x="6313545" y="0"/>
                </a:cubicBezTo>
                <a:cubicBezTo>
                  <a:pt x="6561865" y="-20495"/>
                  <a:pt x="6763310" y="-28283"/>
                  <a:pt x="6999800" y="0"/>
                </a:cubicBezTo>
                <a:cubicBezTo>
                  <a:pt x="7236290" y="28283"/>
                  <a:pt x="7588180" y="-7880"/>
                  <a:pt x="7788993" y="0"/>
                </a:cubicBezTo>
                <a:cubicBezTo>
                  <a:pt x="7989806" y="7880"/>
                  <a:pt x="8229533" y="21285"/>
                  <a:pt x="8475248" y="0"/>
                </a:cubicBezTo>
                <a:cubicBezTo>
                  <a:pt x="8720964" y="-21285"/>
                  <a:pt x="8778666" y="26568"/>
                  <a:pt x="9058564" y="0"/>
                </a:cubicBezTo>
                <a:cubicBezTo>
                  <a:pt x="9338462" y="-26568"/>
                  <a:pt x="9389240" y="-3780"/>
                  <a:pt x="9538943" y="0"/>
                </a:cubicBezTo>
                <a:cubicBezTo>
                  <a:pt x="9688646" y="3780"/>
                  <a:pt x="9927530" y="-7172"/>
                  <a:pt x="10293823" y="0"/>
                </a:cubicBezTo>
                <a:cubicBezTo>
                  <a:pt x="10311837" y="240888"/>
                  <a:pt x="10287350" y="399952"/>
                  <a:pt x="10293823" y="563241"/>
                </a:cubicBezTo>
                <a:cubicBezTo>
                  <a:pt x="10300296" y="726530"/>
                  <a:pt x="10287419" y="1012721"/>
                  <a:pt x="10293823" y="1126482"/>
                </a:cubicBezTo>
                <a:cubicBezTo>
                  <a:pt x="10300227" y="1240243"/>
                  <a:pt x="10298143" y="1476040"/>
                  <a:pt x="10293823" y="1719367"/>
                </a:cubicBezTo>
                <a:cubicBezTo>
                  <a:pt x="10289503" y="1962695"/>
                  <a:pt x="10316808" y="2049861"/>
                  <a:pt x="10293823" y="2252963"/>
                </a:cubicBezTo>
                <a:cubicBezTo>
                  <a:pt x="10270838" y="2456065"/>
                  <a:pt x="10295592" y="2748393"/>
                  <a:pt x="10293823" y="2964425"/>
                </a:cubicBezTo>
                <a:cubicBezTo>
                  <a:pt x="10175555" y="2968128"/>
                  <a:pt x="10027647" y="2955579"/>
                  <a:pt x="9916383" y="2964425"/>
                </a:cubicBezTo>
                <a:cubicBezTo>
                  <a:pt x="9805119" y="2973271"/>
                  <a:pt x="9397290" y="2941332"/>
                  <a:pt x="9230128" y="2964425"/>
                </a:cubicBezTo>
                <a:cubicBezTo>
                  <a:pt x="9062967" y="2987518"/>
                  <a:pt x="8951684" y="2952719"/>
                  <a:pt x="8852688" y="2964425"/>
                </a:cubicBezTo>
                <a:cubicBezTo>
                  <a:pt x="8753692" y="2976131"/>
                  <a:pt x="8643043" y="2947025"/>
                  <a:pt x="8475248" y="2964425"/>
                </a:cubicBezTo>
                <a:cubicBezTo>
                  <a:pt x="8307453" y="2981825"/>
                  <a:pt x="8242483" y="2953315"/>
                  <a:pt x="8097807" y="2964425"/>
                </a:cubicBezTo>
                <a:cubicBezTo>
                  <a:pt x="7953131" y="2975535"/>
                  <a:pt x="7674113" y="2975146"/>
                  <a:pt x="7514491" y="2964425"/>
                </a:cubicBezTo>
                <a:cubicBezTo>
                  <a:pt x="7354869" y="2953704"/>
                  <a:pt x="6811855" y="2922582"/>
                  <a:pt x="6622359" y="2964425"/>
                </a:cubicBezTo>
                <a:cubicBezTo>
                  <a:pt x="6432863" y="3006268"/>
                  <a:pt x="6232249" y="2961059"/>
                  <a:pt x="6039043" y="2964425"/>
                </a:cubicBezTo>
                <a:cubicBezTo>
                  <a:pt x="5845837" y="2967791"/>
                  <a:pt x="5371210" y="2976889"/>
                  <a:pt x="5146912" y="2964425"/>
                </a:cubicBezTo>
                <a:cubicBezTo>
                  <a:pt x="4922614" y="2951961"/>
                  <a:pt x="4856688" y="2969916"/>
                  <a:pt x="4666533" y="2964425"/>
                </a:cubicBezTo>
                <a:cubicBezTo>
                  <a:pt x="4476378" y="2958934"/>
                  <a:pt x="4155760" y="2922260"/>
                  <a:pt x="3774402" y="2964425"/>
                </a:cubicBezTo>
                <a:cubicBezTo>
                  <a:pt x="3393044" y="3006590"/>
                  <a:pt x="3487520" y="2958889"/>
                  <a:pt x="3396962" y="2964425"/>
                </a:cubicBezTo>
                <a:cubicBezTo>
                  <a:pt x="3306404" y="2969961"/>
                  <a:pt x="3069377" y="2961386"/>
                  <a:pt x="2813645" y="2964425"/>
                </a:cubicBezTo>
                <a:cubicBezTo>
                  <a:pt x="2557913" y="2967464"/>
                  <a:pt x="2362356" y="2960953"/>
                  <a:pt x="2230328" y="2964425"/>
                </a:cubicBezTo>
                <a:cubicBezTo>
                  <a:pt x="2098300" y="2967897"/>
                  <a:pt x="1865907" y="2991305"/>
                  <a:pt x="1544073" y="2964425"/>
                </a:cubicBezTo>
                <a:cubicBezTo>
                  <a:pt x="1222240" y="2937545"/>
                  <a:pt x="1161407" y="2972581"/>
                  <a:pt x="857819" y="2964425"/>
                </a:cubicBezTo>
                <a:cubicBezTo>
                  <a:pt x="554231" y="2956269"/>
                  <a:pt x="173680" y="3007097"/>
                  <a:pt x="0" y="2964425"/>
                </a:cubicBezTo>
                <a:cubicBezTo>
                  <a:pt x="26649" y="2734148"/>
                  <a:pt x="-13698" y="2599743"/>
                  <a:pt x="0" y="2401184"/>
                </a:cubicBezTo>
                <a:cubicBezTo>
                  <a:pt x="13698" y="2202625"/>
                  <a:pt x="-5509" y="1994707"/>
                  <a:pt x="0" y="1837944"/>
                </a:cubicBezTo>
                <a:cubicBezTo>
                  <a:pt x="5509" y="1681181"/>
                  <a:pt x="-24791" y="1397361"/>
                  <a:pt x="0" y="1245058"/>
                </a:cubicBezTo>
                <a:cubicBezTo>
                  <a:pt x="24791" y="1092755"/>
                  <a:pt x="-9553" y="764499"/>
                  <a:pt x="0" y="622529"/>
                </a:cubicBezTo>
                <a:cubicBezTo>
                  <a:pt x="9553" y="480559"/>
                  <a:pt x="11253" y="181558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19757936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Technologie i bazy danych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67B8B6D-BD6A-449B-BF27-8F6079BB26E8}"/>
              </a:ext>
            </a:extLst>
          </p:cNvPr>
          <p:cNvGrpSpPr/>
          <p:nvPr/>
        </p:nvGrpSpPr>
        <p:grpSpPr>
          <a:xfrm>
            <a:off x="3666631" y="3745953"/>
            <a:ext cx="4357551" cy="1325563"/>
            <a:chOff x="718397" y="3170305"/>
            <a:chExt cx="6349002" cy="1905000"/>
          </a:xfrm>
        </p:grpSpPr>
        <p:pic>
          <p:nvPicPr>
            <p:cNvPr id="1028" name="Picture 4" descr="Let's do some DDD with Entity Framework Core 3! - Davide Guida">
              <a:extLst>
                <a:ext uri="{FF2B5EF4-FFF2-40B4-BE49-F238E27FC236}">
                  <a16:creationId xmlns:a16="http://schemas.microsoft.com/office/drawing/2014/main" id="{720EA48F-EDD9-4062-93BE-4FA9179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25" y="3528749"/>
              <a:ext cx="2337474" cy="142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1 IT Technology | Partners">
              <a:extLst>
                <a:ext uri="{FF2B5EF4-FFF2-40B4-BE49-F238E27FC236}">
                  <a16:creationId xmlns:a16="http://schemas.microsoft.com/office/drawing/2014/main" id="{9C8AF4FD-8977-4076-BA3E-E691BA22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170305"/>
              <a:ext cx="35718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nak plus 3">
              <a:extLst>
                <a:ext uri="{FF2B5EF4-FFF2-40B4-BE49-F238E27FC236}">
                  <a16:creationId xmlns:a16="http://schemas.microsoft.com/office/drawing/2014/main" id="{23F2572D-8E3D-41B5-B86E-EB99894C6030}"/>
                </a:ext>
              </a:extLst>
            </p:cNvPr>
            <p:cNvSpPr/>
            <p:nvPr/>
          </p:nvSpPr>
          <p:spPr>
            <a:xfrm>
              <a:off x="4327729" y="4039195"/>
              <a:ext cx="401628" cy="402947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6E40E80E-A1E2-4E11-961A-1A44BA7C5A56}"/>
              </a:ext>
            </a:extLst>
          </p:cNvPr>
          <p:cNvGrpSpPr/>
          <p:nvPr/>
        </p:nvGrpSpPr>
        <p:grpSpPr>
          <a:xfrm>
            <a:off x="3692009" y="4986127"/>
            <a:ext cx="5825298" cy="932028"/>
            <a:chOff x="3201259" y="1525215"/>
            <a:chExt cx="6525450" cy="1057240"/>
          </a:xfrm>
        </p:grpSpPr>
        <p:pic>
          <p:nvPicPr>
            <p:cNvPr id="1026" name="Picture 2" descr="Нова хакерска атака над MongoDB. Изтрити са повече от 12 000 бази ...">
              <a:extLst>
                <a:ext uri="{FF2B5EF4-FFF2-40B4-BE49-F238E27FC236}">
                  <a16:creationId xmlns:a16="http://schemas.microsoft.com/office/drawing/2014/main" id="{82A152A0-4D6E-4F1B-9B36-264D7FE6D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7"/>
            <a:stretch/>
          </p:blipFill>
          <p:spPr bwMode="auto">
            <a:xfrm>
              <a:off x="3201259" y="1525215"/>
              <a:ext cx="2555181" cy="105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A8BECCE-A24B-41AC-8A1B-64E6244E2BA5}"/>
                </a:ext>
              </a:extLst>
            </p:cNvPr>
            <p:cNvSpPr/>
            <p:nvPr/>
          </p:nvSpPr>
          <p:spPr>
            <a:xfrm>
              <a:off x="6438629" y="1836063"/>
              <a:ext cx="3288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err="1">
                  <a:solidFill>
                    <a:srgbClr val="313030"/>
                  </a:solidFill>
                  <a:latin typeface="Consolas" panose="020B0609020204030204" pitchFamily="49" charset="0"/>
                </a:rPr>
                <a:t>MongoDB</a:t>
              </a:r>
              <a:r>
                <a:rPr lang="pl-PL" sz="2000" b="1" dirty="0">
                  <a:solidFill>
                    <a:srgbClr val="313030"/>
                  </a:solidFill>
                  <a:latin typeface="Consolas" panose="020B0609020204030204" pitchFamily="49" charset="0"/>
                </a:rPr>
                <a:t> C#/.NET Driver</a:t>
              </a:r>
              <a:endParaRPr lang="pl-PL" sz="2000" b="1" i="0" dirty="0">
                <a:solidFill>
                  <a:srgbClr val="31303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Znak plus 8">
              <a:extLst>
                <a:ext uri="{FF2B5EF4-FFF2-40B4-BE49-F238E27FC236}">
                  <a16:creationId xmlns:a16="http://schemas.microsoft.com/office/drawing/2014/main" id="{3CF45060-9FEE-4A2C-8429-29E462F1A259}"/>
                </a:ext>
              </a:extLst>
            </p:cNvPr>
            <p:cNvSpPr/>
            <p:nvPr/>
          </p:nvSpPr>
          <p:spPr>
            <a:xfrm>
              <a:off x="5963686" y="1853172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pic>
        <p:nvPicPr>
          <p:cNvPr id="10" name="Grafika 9" descr="Znaczek 1">
            <a:extLst>
              <a:ext uri="{FF2B5EF4-FFF2-40B4-BE49-F238E27FC236}">
                <a16:creationId xmlns:a16="http://schemas.microsoft.com/office/drawing/2014/main" id="{21379937-1D65-4A6C-82C5-737FDEAF6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11" y="4161711"/>
            <a:ext cx="454633" cy="454633"/>
          </a:xfrm>
          <a:prstGeom prst="rect">
            <a:avLst/>
          </a:prstGeom>
        </p:spPr>
      </p:pic>
      <p:pic>
        <p:nvPicPr>
          <p:cNvPr id="12" name="Grafika 11" descr="Znaczek">
            <a:extLst>
              <a:ext uri="{FF2B5EF4-FFF2-40B4-BE49-F238E27FC236}">
                <a16:creationId xmlns:a16="http://schemas.microsoft.com/office/drawing/2014/main" id="{499A7846-D368-48EC-A458-F82FDE396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004" y="5072144"/>
            <a:ext cx="454633" cy="454633"/>
          </a:xfrm>
          <a:prstGeom prst="rect">
            <a:avLst/>
          </a:prstGeom>
        </p:spPr>
      </p:pic>
      <p:pic>
        <p:nvPicPr>
          <p:cNvPr id="14" name="Grafika 13" descr="Znaczek 3">
            <a:extLst>
              <a:ext uri="{FF2B5EF4-FFF2-40B4-BE49-F238E27FC236}">
                <a16:creationId xmlns:a16="http://schemas.microsoft.com/office/drawing/2014/main" id="{B6AA80A8-6E4F-4AB7-AA06-B300FDD6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004" y="5970730"/>
            <a:ext cx="454634" cy="45463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3AFF2BEE-D930-4098-8D9B-BEF22C11229F}"/>
              </a:ext>
            </a:extLst>
          </p:cNvPr>
          <p:cNvSpPr/>
          <p:nvPr/>
        </p:nvSpPr>
        <p:spPr>
          <a:xfrm>
            <a:off x="3968745" y="6017643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In-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memory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optionally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distributed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key-value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Cache</a:t>
            </a:r>
            <a:endParaRPr lang="pl-PL" sz="2000" b="1" i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658EC22-BAF4-4E03-90AE-9A662C79BDF0}"/>
              </a:ext>
            </a:extLst>
          </p:cNvPr>
          <p:cNvSpPr/>
          <p:nvPr/>
        </p:nvSpPr>
        <p:spPr>
          <a:xfrm>
            <a:off x="5011498" y="635439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Microsoft.Extensions.Caching.Memory</a:t>
            </a:r>
            <a:r>
              <a:rPr lang="pl-PL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6" descr="C_Sharp_logo_web - TechCentral.ie">
            <a:extLst>
              <a:ext uri="{FF2B5EF4-FFF2-40B4-BE49-F238E27FC236}">
                <a16:creationId xmlns:a16="http://schemas.microsoft.com/office/drawing/2014/main" id="{CDBF80DA-7CB1-47A1-BF82-A6FD1B9B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1547741" y="1628762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AC1A0D5-5C42-4017-80DB-D720B849F5A7}"/>
              </a:ext>
            </a:extLst>
          </p:cNvPr>
          <p:cNvSpPr txBox="1"/>
          <p:nvPr/>
        </p:nvSpPr>
        <p:spPr>
          <a:xfrm>
            <a:off x="2154567" y="17877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B0D37DE-4DE4-4AD6-A99C-1F59553F2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079" y="1487814"/>
            <a:ext cx="976759" cy="969128"/>
          </a:xfrm>
          <a:prstGeom prst="rect">
            <a:avLst/>
          </a:prstGeom>
        </p:spPr>
      </p:pic>
      <p:pic>
        <p:nvPicPr>
          <p:cNvPr id="1036" name="Picture 12" descr="Creating a custom ASP.NET Core Output Formatter - CodeOpinion">
            <a:extLst>
              <a:ext uri="{FF2B5EF4-FFF2-40B4-BE49-F238E27FC236}">
                <a16:creationId xmlns:a16="http://schemas.microsoft.com/office/drawing/2014/main" id="{EE6BB55C-CE9B-479E-A99D-5AB989FA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0" y="2638102"/>
            <a:ext cx="921476" cy="9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main Driven Design Learning Path | Pluralsight">
            <a:extLst>
              <a:ext uri="{FF2B5EF4-FFF2-40B4-BE49-F238E27FC236}">
                <a16:creationId xmlns:a16="http://schemas.microsoft.com/office/drawing/2014/main" id="{50C2FEEA-46D6-4DC0-8B93-79888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4" y="2225482"/>
            <a:ext cx="1681294" cy="16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wagger spec for API v2.1 published to GitHub | DocuSign Blog">
            <a:extLst>
              <a:ext uri="{FF2B5EF4-FFF2-40B4-BE49-F238E27FC236}">
                <a16:creationId xmlns:a16="http://schemas.microsoft.com/office/drawing/2014/main" id="{0EBC90BD-B558-4ADF-BD5B-0A8BCEF0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14" y="1246554"/>
            <a:ext cx="1878100" cy="10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- Softeris IT Systems">
            <a:extLst>
              <a:ext uri="{FF2B5EF4-FFF2-40B4-BE49-F238E27FC236}">
                <a16:creationId xmlns:a16="http://schemas.microsoft.com/office/drawing/2014/main" id="{C4146444-F6A5-477F-80EC-199D48D5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33938" r="3891" b="34314"/>
          <a:stretch/>
        </p:blipFill>
        <p:spPr bwMode="auto">
          <a:xfrm>
            <a:off x="4118139" y="2174231"/>
            <a:ext cx="2051007" cy="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0413FF3E-E796-4A9F-A5DA-80B0D106B426}"/>
              </a:ext>
            </a:extLst>
          </p:cNvPr>
          <p:cNvSpPr/>
          <p:nvPr/>
        </p:nvSpPr>
        <p:spPr>
          <a:xfrm>
            <a:off x="6654931" y="1059597"/>
            <a:ext cx="4837986" cy="2593230"/>
          </a:xfrm>
          <a:custGeom>
            <a:avLst/>
            <a:gdLst>
              <a:gd name="connsiteX0" fmla="*/ 0 w 4837986"/>
              <a:gd name="connsiteY0" fmla="*/ 0 h 2593230"/>
              <a:gd name="connsiteX1" fmla="*/ 546001 w 4837986"/>
              <a:gd name="connsiteY1" fmla="*/ 0 h 2593230"/>
              <a:gd name="connsiteX2" fmla="*/ 1140382 w 4837986"/>
              <a:gd name="connsiteY2" fmla="*/ 0 h 2593230"/>
              <a:gd name="connsiteX3" fmla="*/ 1928283 w 4837986"/>
              <a:gd name="connsiteY3" fmla="*/ 0 h 2593230"/>
              <a:gd name="connsiteX4" fmla="*/ 2522664 w 4837986"/>
              <a:gd name="connsiteY4" fmla="*/ 0 h 2593230"/>
              <a:gd name="connsiteX5" fmla="*/ 3117045 w 4837986"/>
              <a:gd name="connsiteY5" fmla="*/ 0 h 2593230"/>
              <a:gd name="connsiteX6" fmla="*/ 3711426 w 4837986"/>
              <a:gd name="connsiteY6" fmla="*/ 0 h 2593230"/>
              <a:gd name="connsiteX7" fmla="*/ 4837986 w 4837986"/>
              <a:gd name="connsiteY7" fmla="*/ 0 h 2593230"/>
              <a:gd name="connsiteX8" fmla="*/ 4837986 w 4837986"/>
              <a:gd name="connsiteY8" fmla="*/ 570511 h 2593230"/>
              <a:gd name="connsiteX9" fmla="*/ 4837986 w 4837986"/>
              <a:gd name="connsiteY9" fmla="*/ 1270683 h 2593230"/>
              <a:gd name="connsiteX10" fmla="*/ 4837986 w 4837986"/>
              <a:gd name="connsiteY10" fmla="*/ 1867126 h 2593230"/>
              <a:gd name="connsiteX11" fmla="*/ 4837986 w 4837986"/>
              <a:gd name="connsiteY11" fmla="*/ 2593230 h 2593230"/>
              <a:gd name="connsiteX12" fmla="*/ 4098465 w 4837986"/>
              <a:gd name="connsiteY12" fmla="*/ 2593230 h 2593230"/>
              <a:gd name="connsiteX13" fmla="*/ 3310565 w 4837986"/>
              <a:gd name="connsiteY13" fmla="*/ 2593230 h 2593230"/>
              <a:gd name="connsiteX14" fmla="*/ 2667804 w 4837986"/>
              <a:gd name="connsiteY14" fmla="*/ 2593230 h 2593230"/>
              <a:gd name="connsiteX15" fmla="*/ 1879903 w 4837986"/>
              <a:gd name="connsiteY15" fmla="*/ 2593230 h 2593230"/>
              <a:gd name="connsiteX16" fmla="*/ 1188762 w 4837986"/>
              <a:gd name="connsiteY16" fmla="*/ 2593230 h 2593230"/>
              <a:gd name="connsiteX17" fmla="*/ 642761 w 4837986"/>
              <a:gd name="connsiteY17" fmla="*/ 2593230 h 2593230"/>
              <a:gd name="connsiteX18" fmla="*/ 0 w 4837986"/>
              <a:gd name="connsiteY18" fmla="*/ 2593230 h 2593230"/>
              <a:gd name="connsiteX19" fmla="*/ 0 w 4837986"/>
              <a:gd name="connsiteY19" fmla="*/ 1893058 h 2593230"/>
              <a:gd name="connsiteX20" fmla="*/ 0 w 4837986"/>
              <a:gd name="connsiteY20" fmla="*/ 1322547 h 2593230"/>
              <a:gd name="connsiteX21" fmla="*/ 0 w 4837986"/>
              <a:gd name="connsiteY21" fmla="*/ 674240 h 2593230"/>
              <a:gd name="connsiteX22" fmla="*/ 0 w 4837986"/>
              <a:gd name="connsiteY22" fmla="*/ 0 h 25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37986" h="2593230" fill="none" extrusionOk="0">
                <a:moveTo>
                  <a:pt x="0" y="0"/>
                </a:moveTo>
                <a:cubicBezTo>
                  <a:pt x="264433" y="6798"/>
                  <a:pt x="382363" y="25981"/>
                  <a:pt x="546001" y="0"/>
                </a:cubicBezTo>
                <a:cubicBezTo>
                  <a:pt x="709639" y="-25981"/>
                  <a:pt x="910249" y="-18646"/>
                  <a:pt x="1140382" y="0"/>
                </a:cubicBezTo>
                <a:cubicBezTo>
                  <a:pt x="1370515" y="18646"/>
                  <a:pt x="1676615" y="11506"/>
                  <a:pt x="1928283" y="0"/>
                </a:cubicBezTo>
                <a:cubicBezTo>
                  <a:pt x="2179951" y="-11506"/>
                  <a:pt x="2260797" y="159"/>
                  <a:pt x="2522664" y="0"/>
                </a:cubicBezTo>
                <a:cubicBezTo>
                  <a:pt x="2784531" y="-159"/>
                  <a:pt x="2825351" y="7220"/>
                  <a:pt x="3117045" y="0"/>
                </a:cubicBezTo>
                <a:cubicBezTo>
                  <a:pt x="3408739" y="-7220"/>
                  <a:pt x="3578077" y="26604"/>
                  <a:pt x="3711426" y="0"/>
                </a:cubicBezTo>
                <a:cubicBezTo>
                  <a:pt x="3844775" y="-26604"/>
                  <a:pt x="4583826" y="-39860"/>
                  <a:pt x="4837986" y="0"/>
                </a:cubicBezTo>
                <a:cubicBezTo>
                  <a:pt x="4864740" y="137685"/>
                  <a:pt x="4839310" y="339432"/>
                  <a:pt x="4837986" y="570511"/>
                </a:cubicBezTo>
                <a:cubicBezTo>
                  <a:pt x="4836662" y="801590"/>
                  <a:pt x="4867607" y="1067228"/>
                  <a:pt x="4837986" y="1270683"/>
                </a:cubicBezTo>
                <a:cubicBezTo>
                  <a:pt x="4808365" y="1474138"/>
                  <a:pt x="4817633" y="1610725"/>
                  <a:pt x="4837986" y="1867126"/>
                </a:cubicBezTo>
                <a:cubicBezTo>
                  <a:pt x="4858339" y="2123527"/>
                  <a:pt x="4850634" y="2245467"/>
                  <a:pt x="4837986" y="2593230"/>
                </a:cubicBezTo>
                <a:cubicBezTo>
                  <a:pt x="4568713" y="2605654"/>
                  <a:pt x="4381764" y="2612674"/>
                  <a:pt x="4098465" y="2593230"/>
                </a:cubicBezTo>
                <a:cubicBezTo>
                  <a:pt x="3815166" y="2573786"/>
                  <a:pt x="3641682" y="2618718"/>
                  <a:pt x="3310565" y="2593230"/>
                </a:cubicBezTo>
                <a:cubicBezTo>
                  <a:pt x="2979448" y="2567742"/>
                  <a:pt x="2907629" y="2575178"/>
                  <a:pt x="2667804" y="2593230"/>
                </a:cubicBezTo>
                <a:cubicBezTo>
                  <a:pt x="2427979" y="2611282"/>
                  <a:pt x="2162651" y="2615170"/>
                  <a:pt x="1879903" y="2593230"/>
                </a:cubicBezTo>
                <a:cubicBezTo>
                  <a:pt x="1597155" y="2571290"/>
                  <a:pt x="1331113" y="2626783"/>
                  <a:pt x="1188762" y="2593230"/>
                </a:cubicBezTo>
                <a:cubicBezTo>
                  <a:pt x="1046411" y="2559677"/>
                  <a:pt x="778332" y="2575040"/>
                  <a:pt x="642761" y="2593230"/>
                </a:cubicBezTo>
                <a:cubicBezTo>
                  <a:pt x="507190" y="2611420"/>
                  <a:pt x="311188" y="2609165"/>
                  <a:pt x="0" y="2593230"/>
                </a:cubicBezTo>
                <a:cubicBezTo>
                  <a:pt x="-34946" y="2316779"/>
                  <a:pt x="-18468" y="2173613"/>
                  <a:pt x="0" y="1893058"/>
                </a:cubicBezTo>
                <a:cubicBezTo>
                  <a:pt x="18468" y="1612503"/>
                  <a:pt x="5406" y="1513113"/>
                  <a:pt x="0" y="1322547"/>
                </a:cubicBezTo>
                <a:cubicBezTo>
                  <a:pt x="-5406" y="1131981"/>
                  <a:pt x="-26778" y="901341"/>
                  <a:pt x="0" y="674240"/>
                </a:cubicBezTo>
                <a:cubicBezTo>
                  <a:pt x="26778" y="447139"/>
                  <a:pt x="-23783" y="194721"/>
                  <a:pt x="0" y="0"/>
                </a:cubicBezTo>
                <a:close/>
              </a:path>
              <a:path w="4837986" h="2593230" stroke="0" extrusionOk="0">
                <a:moveTo>
                  <a:pt x="0" y="0"/>
                </a:moveTo>
                <a:cubicBezTo>
                  <a:pt x="275719" y="2507"/>
                  <a:pt x="470795" y="6660"/>
                  <a:pt x="594381" y="0"/>
                </a:cubicBezTo>
                <a:cubicBezTo>
                  <a:pt x="717967" y="-6660"/>
                  <a:pt x="1023045" y="-2442"/>
                  <a:pt x="1188762" y="0"/>
                </a:cubicBezTo>
                <a:cubicBezTo>
                  <a:pt x="1354479" y="2442"/>
                  <a:pt x="1535268" y="539"/>
                  <a:pt x="1831523" y="0"/>
                </a:cubicBezTo>
                <a:cubicBezTo>
                  <a:pt x="2127778" y="-539"/>
                  <a:pt x="2247352" y="-30841"/>
                  <a:pt x="2571044" y="0"/>
                </a:cubicBezTo>
                <a:cubicBezTo>
                  <a:pt x="2894736" y="30841"/>
                  <a:pt x="2845835" y="20018"/>
                  <a:pt x="3117045" y="0"/>
                </a:cubicBezTo>
                <a:cubicBezTo>
                  <a:pt x="3388255" y="-20018"/>
                  <a:pt x="3416947" y="12068"/>
                  <a:pt x="3711426" y="0"/>
                </a:cubicBezTo>
                <a:cubicBezTo>
                  <a:pt x="4005905" y="-12068"/>
                  <a:pt x="4314178" y="50769"/>
                  <a:pt x="4837986" y="0"/>
                </a:cubicBezTo>
                <a:cubicBezTo>
                  <a:pt x="4830520" y="139252"/>
                  <a:pt x="4836669" y="352196"/>
                  <a:pt x="4837986" y="596443"/>
                </a:cubicBezTo>
                <a:cubicBezTo>
                  <a:pt x="4839303" y="840690"/>
                  <a:pt x="4826249" y="1053275"/>
                  <a:pt x="4837986" y="1192886"/>
                </a:cubicBezTo>
                <a:cubicBezTo>
                  <a:pt x="4849723" y="1332497"/>
                  <a:pt x="4810262" y="1519704"/>
                  <a:pt x="4837986" y="1763396"/>
                </a:cubicBezTo>
                <a:cubicBezTo>
                  <a:pt x="4865711" y="2007088"/>
                  <a:pt x="4847579" y="2183618"/>
                  <a:pt x="4837986" y="2593230"/>
                </a:cubicBezTo>
                <a:cubicBezTo>
                  <a:pt x="4579506" y="2562139"/>
                  <a:pt x="4392143" y="2568485"/>
                  <a:pt x="4098465" y="2593230"/>
                </a:cubicBezTo>
                <a:cubicBezTo>
                  <a:pt x="3804787" y="2617975"/>
                  <a:pt x="3555488" y="2607052"/>
                  <a:pt x="3310565" y="2593230"/>
                </a:cubicBezTo>
                <a:cubicBezTo>
                  <a:pt x="3065642" y="2579408"/>
                  <a:pt x="2948530" y="2601455"/>
                  <a:pt x="2764563" y="2593230"/>
                </a:cubicBezTo>
                <a:cubicBezTo>
                  <a:pt x="2580596" y="2585005"/>
                  <a:pt x="2393553" y="2570887"/>
                  <a:pt x="2025043" y="2593230"/>
                </a:cubicBezTo>
                <a:cubicBezTo>
                  <a:pt x="1656533" y="2615573"/>
                  <a:pt x="1519745" y="2567319"/>
                  <a:pt x="1333902" y="2593230"/>
                </a:cubicBezTo>
                <a:cubicBezTo>
                  <a:pt x="1148059" y="2619141"/>
                  <a:pt x="1013220" y="2600375"/>
                  <a:pt x="787901" y="2593230"/>
                </a:cubicBezTo>
                <a:cubicBezTo>
                  <a:pt x="562582" y="2586085"/>
                  <a:pt x="202638" y="2594869"/>
                  <a:pt x="0" y="2593230"/>
                </a:cubicBezTo>
                <a:cubicBezTo>
                  <a:pt x="-26897" y="2384000"/>
                  <a:pt x="-10393" y="2172495"/>
                  <a:pt x="0" y="1918990"/>
                </a:cubicBezTo>
                <a:cubicBezTo>
                  <a:pt x="10393" y="1665485"/>
                  <a:pt x="-29039" y="1513121"/>
                  <a:pt x="0" y="1296615"/>
                </a:cubicBezTo>
                <a:cubicBezTo>
                  <a:pt x="29039" y="1080109"/>
                  <a:pt x="101" y="868080"/>
                  <a:pt x="0" y="648308"/>
                </a:cubicBezTo>
                <a:cubicBezTo>
                  <a:pt x="-101" y="428536"/>
                  <a:pt x="-16181" y="275469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788185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4" name="Picture 20" descr="Logos and Branding">
            <a:extLst>
              <a:ext uri="{FF2B5EF4-FFF2-40B4-BE49-F238E27FC236}">
                <a16:creationId xmlns:a16="http://schemas.microsoft.com/office/drawing/2014/main" id="{7EF49974-B59B-4EA2-A118-ADFB8498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45" y="2678182"/>
            <a:ext cx="1631038" cy="5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18E5CA5-DC77-405E-BF75-83FBE3717E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7457" y="3201569"/>
            <a:ext cx="1275182" cy="4592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495D1B2-3D97-4F5F-A6AA-35C7CE77DA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9573" y="1535325"/>
            <a:ext cx="1670815" cy="1699789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4047C8C-4976-417F-A9CC-46681787F4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0279" y="1535258"/>
            <a:ext cx="2405525" cy="948814"/>
          </a:xfrm>
          <a:prstGeom prst="rect">
            <a:avLst/>
          </a:prstGeom>
        </p:spPr>
      </p:pic>
      <p:pic>
        <p:nvPicPr>
          <p:cNvPr id="1050" name="Picture 26" descr="RestSharp Tutorial">
            <a:extLst>
              <a:ext uri="{FF2B5EF4-FFF2-40B4-BE49-F238E27FC236}">
                <a16:creationId xmlns:a16="http://schemas.microsoft.com/office/drawing/2014/main" id="{CB75049C-C488-465E-A2F8-1D404F18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79" y="2619244"/>
            <a:ext cx="2405525" cy="6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00DD6B7-F0A4-4C12-85F7-A5C5D926060C}"/>
              </a:ext>
            </a:extLst>
          </p:cNvPr>
          <p:cNvSpPr txBox="1"/>
          <p:nvPr/>
        </p:nvSpPr>
        <p:spPr>
          <a:xfrm>
            <a:off x="1199094" y="10595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: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54D4A94-6752-4EA0-9C21-6EB011F2F95F}"/>
              </a:ext>
            </a:extLst>
          </p:cNvPr>
          <p:cNvSpPr txBox="1"/>
          <p:nvPr/>
        </p:nvSpPr>
        <p:spPr>
          <a:xfrm>
            <a:off x="6682022" y="11075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err="1"/>
              <a:t>Frontend</a:t>
            </a:r>
            <a:r>
              <a:rPr lang="pl-PL" u="sng" dirty="0"/>
              <a:t>: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1FDE37B5-6ACB-452C-8DDC-C3F423333EBE}"/>
              </a:ext>
            </a:extLst>
          </p:cNvPr>
          <p:cNvSpPr txBox="1"/>
          <p:nvPr/>
        </p:nvSpPr>
        <p:spPr>
          <a:xfrm>
            <a:off x="1274098" y="385028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 - bazy:</a:t>
            </a:r>
          </a:p>
        </p:txBody>
      </p:sp>
      <p:pic>
        <p:nvPicPr>
          <p:cNvPr id="3" name="Picture 2" descr="Creating a service connection in Azure DevOps - Alessandro Moura ...">
            <a:extLst>
              <a:ext uri="{FF2B5EF4-FFF2-40B4-BE49-F238E27FC236}">
                <a16:creationId xmlns:a16="http://schemas.microsoft.com/office/drawing/2014/main" id="{1664DA39-AF8F-40C3-8FBA-8182760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76" y="2908415"/>
            <a:ext cx="1230706" cy="7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/>
      <p:bldP spid="15" grpId="0"/>
      <p:bldP spid="13" grpId="0"/>
      <p:bldP spid="27" grpId="0" animBg="1"/>
      <p:bldP spid="23" grpId="0"/>
      <p:bldP spid="24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SQL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234FA-BC14-495E-B7A0-3B21FB67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49" y="1086249"/>
            <a:ext cx="10515600" cy="56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</a:t>
            </a:r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D11697-C095-4A41-AC43-4C2A6E01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828" y="1040385"/>
            <a:ext cx="6772217" cy="5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Użytkownik końcowy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3A53797-6361-4D51-A4D4-635C4A5B5383}"/>
              </a:ext>
            </a:extLst>
          </p:cNvPr>
          <p:cNvSpPr/>
          <p:nvPr/>
        </p:nvSpPr>
        <p:spPr>
          <a:xfrm>
            <a:off x="1156281" y="1434414"/>
            <a:ext cx="10515600" cy="458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Użytkownikiem końcowym aplikacji mogą być przedsiębiorstwa zajmujące się transportem kolejowym i przewozem osób.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może posłużyć do zbierania danych z tras, celem ich późniejszej analizy, a także tworzenia dokumentacji końcowej dla przewoźników i podsumowywania działalności firmy w danych okrasach czasowych.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Dane mogą posłużyć także do optymalizacji tras oraz analizy sytuacji specjalnych np. zmiany napięcia w trakcji kolejowej i analizy przyczyny uszkodzeń taboru.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w przypadku właściwego wdrożenia na pociągach była by również używana przez maszynistów to kontroli sposobu prowadzenia pociągu, a także mogła by posłużyć jako system ostrzegania np. przed kolizja pociągów.</a:t>
            </a:r>
          </a:p>
        </p:txBody>
      </p:sp>
    </p:spTree>
    <p:extLst>
      <p:ext uri="{BB962C8B-B14F-4D97-AF65-F5344CB8AC3E}">
        <p14:creationId xmlns:p14="http://schemas.microsoft.com/office/powerpoint/2010/main" val="37697662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259</Words>
  <Application>Microsoft Office PowerPoint</Application>
  <PresentationFormat>Panoramiczny</PresentationFormat>
  <Paragraphs>41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Univers</vt:lpstr>
      <vt:lpstr>GradientVTI</vt:lpstr>
      <vt:lpstr>Rozszerzenie SystemU rezerwacji biletów kolejowych</vt:lpstr>
      <vt:lpstr>Temat</vt:lpstr>
      <vt:lpstr>Jeden projekt i trzy aplikacje</vt:lpstr>
      <vt:lpstr>Technologie i bazy danych</vt:lpstr>
      <vt:lpstr>Baza SQL</vt:lpstr>
      <vt:lpstr>Baza NoSQL</vt:lpstr>
      <vt:lpstr>Użytkownik końcowy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Adam Bajguz</cp:lastModifiedBy>
  <cp:revision>48</cp:revision>
  <dcterms:created xsi:type="dcterms:W3CDTF">2020-06-06T16:09:10Z</dcterms:created>
  <dcterms:modified xsi:type="dcterms:W3CDTF">2020-06-17T16:20:02Z</dcterms:modified>
</cp:coreProperties>
</file>