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104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208D-F206-4DE1-A130-CB2F44406222}" type="datetimeFigureOut">
              <a:rPr lang="pl-PL" smtClean="0"/>
              <a:t>2020-06-18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82EA-CD5E-4AE4-9224-DDC8302E8C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16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5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33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487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793-D17A-417E-9250-C2A1FC8F817D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202B-11B5-48B7-B7F0-13C83584BDA8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4B86-FE16-4328-945A-B8A64E5F8641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CFA-D0AD-4FE1-BDE8-DDED694D5B3C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7A0A-7D3C-4FF4-A761-8E59D07697D7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21B3-5F61-4EB4-9477-E06D99717A8A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D192-0826-4863-86AC-E82176F50861}" type="datetime1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96CE-55CD-4CE3-9263-40C1FCA958F0}" type="datetime1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F9D-89DE-40CF-A809-DD76762E33E7}" type="datetime1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1123-D128-4BC3-B119-DF679DA2D290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363-5D93-4C75-9D7B-C98F5CAB13EA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5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1BAB-9DAE-4BB9-8C1B-9E2E92BBFFD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1" r:id="rId6"/>
    <p:sldLayoutId id="2147483917" r:id="rId7"/>
    <p:sldLayoutId id="2147483918" r:id="rId8"/>
    <p:sldLayoutId id="2147483919" r:id="rId9"/>
    <p:sldLayoutId id="2147483920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nericapi.francecentral.cloudapp.azure.com/api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7239FB80-A234-4732-BEA6-C4F5504A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-1" b="9975"/>
          <a:stretch/>
        </p:blipFill>
        <p:spPr>
          <a:xfrm>
            <a:off x="-3047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6F3ACA0E-B288-47DC-98D3-F8162E70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70745"/>
            <a:ext cx="5683250" cy="1558255"/>
          </a:xfrm>
        </p:spPr>
        <p:txBody>
          <a:bodyPr>
            <a:normAutofit fontScale="90000"/>
          </a:bodyPr>
          <a:lstStyle/>
          <a:p>
            <a:pPr algn="r"/>
            <a:r>
              <a:rPr lang="pl-PL" sz="3700" dirty="0"/>
              <a:t>Rozszerzenie </a:t>
            </a:r>
            <a:r>
              <a:rPr lang="pl-PL" sz="3700" dirty="0" err="1"/>
              <a:t>SystemU</a:t>
            </a:r>
            <a:r>
              <a:rPr lang="pl-PL" sz="3700" dirty="0"/>
              <a:t> rezerwacji biletów kolejowych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8136D65C-B79F-4157-8809-85726AC2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618" y="3625851"/>
            <a:ext cx="3238500" cy="1231869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l-PL" sz="1800" b="1" dirty="0"/>
              <a:t>Autorzy: 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Adam Bajguz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Michał Kierzkowski</a:t>
            </a:r>
          </a:p>
        </p:txBody>
      </p:sp>
    </p:spTree>
    <p:extLst>
      <p:ext uri="{BB962C8B-B14F-4D97-AF65-F5344CB8AC3E}">
        <p14:creationId xmlns:p14="http://schemas.microsoft.com/office/powerpoint/2010/main" val="160844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Temat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6E31B-FAA8-4005-BD60-ABDE64C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044"/>
            <a:ext cx="10515600" cy="54123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/>
              <a:t>Celem projektu było rozszerzenie aplikacji </a:t>
            </a:r>
            <a:r>
              <a:rPr lang="pl-PL" b="1" dirty="0" err="1"/>
              <a:t>TrainsOnline</a:t>
            </a:r>
            <a:r>
              <a:rPr lang="pl-PL" b="1" dirty="0"/>
              <a:t>. </a:t>
            </a:r>
            <a:r>
              <a:rPr lang="pl-PL" dirty="0"/>
              <a:t>Istniejący system pozwalał na przechowywanie bazy stacji kolejowych i tras, na jakich przemieszczają się pociągi, a także umożliwi zakup biletów na daną trasę oraz pobranie go w formacie PDF.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b="1" dirty="0">
                <a:solidFill>
                  <a:schemeClr val="accent3">
                    <a:lumMod val="50000"/>
                  </a:schemeClr>
                </a:solidFill>
              </a:rPr>
              <a:t>System rozszerzono o trzy funkcjonalności opierające się na nierelacyjnych baz danych: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3">
                    <a:lumMod val="50000"/>
                  </a:schemeClr>
                </a:solidFill>
              </a:rPr>
              <a:t>logger</a:t>
            </a: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 pociągu (</a:t>
            </a:r>
            <a:r>
              <a:rPr lang="pl-PL" dirty="0" err="1">
                <a:solidFill>
                  <a:schemeClr val="accent3">
                    <a:lumMod val="50000"/>
                  </a:schemeClr>
                </a:solidFill>
              </a:rPr>
              <a:t>MongoDb</a:t>
            </a: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),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 analityka (</a:t>
            </a:r>
            <a:r>
              <a:rPr lang="pl-PL" dirty="0" err="1">
                <a:solidFill>
                  <a:schemeClr val="accent3">
                    <a:lumMod val="50000"/>
                  </a:schemeClr>
                </a:solidFill>
              </a:rPr>
              <a:t>MongoDb</a:t>
            </a: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),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 cache (baza klucz-wartość)</a:t>
            </a:r>
          </a:p>
          <a:p>
            <a:pPr marL="360362" indent="0">
              <a:lnSpc>
                <a:spcPct val="150000"/>
              </a:lnSpc>
              <a:buNone/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</p:txBody>
      </p:sp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50FBEC-D2A8-4680-969D-453B10F4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6225" y="121640"/>
            <a:ext cx="4788095" cy="12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000B7B71-2B68-44ED-86B6-8F10010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861391"/>
          </a:xfrm>
        </p:spPr>
        <p:txBody>
          <a:bodyPr/>
          <a:lstStyle/>
          <a:p>
            <a:r>
              <a:rPr lang="pl-PL" dirty="0"/>
              <a:t>Jeden projekt i trzy aplikacje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E3A9655-C01B-4D05-920F-9029C4EB7025}"/>
              </a:ext>
            </a:extLst>
          </p:cNvPr>
          <p:cNvSpPr txBox="1"/>
          <p:nvPr/>
        </p:nvSpPr>
        <p:spPr>
          <a:xfrm>
            <a:off x="749347" y="5809662"/>
            <a:ext cx="441499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TrainsOnline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sz="1050" dirty="0">
                <a:hlinkClick r:id="rId2"/>
              </a:rPr>
              <a:t>https://genericapi.francecentral.cloudapp.azure.com/api/index.html</a:t>
            </a:r>
            <a:endParaRPr lang="pl-PL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FDC297-3B23-4456-AAC9-9C4747EA046F}"/>
              </a:ext>
            </a:extLst>
          </p:cNvPr>
          <p:cNvSpPr txBox="1"/>
          <p:nvPr/>
        </p:nvSpPr>
        <p:spPr>
          <a:xfrm>
            <a:off x="7622101" y="38992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3">
                    <a:lumMod val="75000"/>
                  </a:schemeClr>
                </a:solidFill>
              </a:rPr>
              <a:t>TrainsOnline.Desktop</a:t>
            </a:r>
            <a:endParaRPr lang="pl-PL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637B89E-4FD2-4705-8917-4C662B6D33B0}"/>
              </a:ext>
            </a:extLst>
          </p:cNvPr>
          <p:cNvSpPr txBox="1"/>
          <p:nvPr/>
        </p:nvSpPr>
        <p:spPr>
          <a:xfrm>
            <a:off x="7736897" y="625027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TrainsOnline.Tracker</a:t>
            </a: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D3EAC814-C5CF-4D17-893B-C877D6A3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1055183"/>
            <a:ext cx="4440767" cy="284405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93B305F-3A51-4555-A1DF-755C9FA6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414" y="4700435"/>
            <a:ext cx="3309484" cy="1545658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77A1E57-8DE6-499C-8E6C-364BD5B5E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490" y="841422"/>
            <a:ext cx="3328706" cy="4998720"/>
          </a:xfrm>
          <a:prstGeom prst="rect">
            <a:avLst/>
          </a:prstGeom>
        </p:spPr>
      </p:pic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685A5B88-1C8E-47AE-863B-2EE3BFF88454}"/>
              </a:ext>
            </a:extLst>
          </p:cNvPr>
          <p:cNvCxnSpPr>
            <a:cxnSpLocks/>
          </p:cNvCxnSpPr>
          <p:nvPr/>
        </p:nvCxnSpPr>
        <p:spPr>
          <a:xfrm flipV="1">
            <a:off x="4621196" y="2308978"/>
            <a:ext cx="2099644" cy="1275080"/>
          </a:xfrm>
          <a:prstGeom prst="bentConnector3">
            <a:avLst>
              <a:gd name="adj1" fmla="val 74069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2664647E-A81B-487B-A1A4-062F4D147E90}"/>
              </a:ext>
            </a:extLst>
          </p:cNvPr>
          <p:cNvCxnSpPr>
            <a:cxnSpLocks/>
          </p:cNvCxnSpPr>
          <p:nvPr/>
        </p:nvCxnSpPr>
        <p:spPr>
          <a:xfrm>
            <a:off x="4621196" y="3717925"/>
            <a:ext cx="2643670" cy="1873337"/>
          </a:xfrm>
          <a:prstGeom prst="bentConnector3">
            <a:avLst>
              <a:gd name="adj1" fmla="val 59044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Obraz 30">
            <a:extLst>
              <a:ext uri="{FF2B5EF4-FFF2-40B4-BE49-F238E27FC236}">
                <a16:creationId xmlns:a16="http://schemas.microsoft.com/office/drawing/2014/main" id="{CE796B12-424B-4C0E-8681-1EC7F3C6F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86" y="3398287"/>
            <a:ext cx="742335" cy="5009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DB6BA7F-5AA6-468D-B1B9-A1FFFBBE80F0}"/>
              </a:ext>
            </a:extLst>
          </p:cNvPr>
          <p:cNvSpPr/>
          <p:nvPr/>
        </p:nvSpPr>
        <p:spPr>
          <a:xfrm>
            <a:off x="778778" y="6421906"/>
            <a:ext cx="4385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100" b="1" dirty="0"/>
              <a:t>Linie kodu: </a:t>
            </a:r>
            <a:r>
              <a:rPr lang="pl-PL" sz="1100" dirty="0"/>
              <a:t>4749 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</a:rPr>
              <a:t> 7456 </a:t>
            </a:r>
            <a:r>
              <a:rPr lang="pl-PL" sz="1100" b="1" dirty="0"/>
              <a:t>| Klasy: </a:t>
            </a:r>
            <a:r>
              <a:rPr lang="pl-PL" sz="1100" dirty="0"/>
              <a:t>214 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</a:rPr>
              <a:t> 306 </a:t>
            </a:r>
            <a:r>
              <a:rPr lang="pl-PL" sz="1100" b="1" dirty="0"/>
              <a:t>| Interfejsy: </a:t>
            </a:r>
            <a:r>
              <a:rPr lang="pl-PL" sz="1100" dirty="0"/>
              <a:t>37 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</a:rPr>
              <a:t> 57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5BD94ED8-31AC-4059-A4F6-2196163B3C08}"/>
              </a:ext>
            </a:extLst>
          </p:cNvPr>
          <p:cNvSpPr/>
          <p:nvPr/>
        </p:nvSpPr>
        <p:spPr>
          <a:xfrm>
            <a:off x="6467339" y="4239233"/>
            <a:ext cx="50696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100" b="1" dirty="0"/>
              <a:t>Linie kodu: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</a:rPr>
              <a:t> 3881 C#; 2123 XAML </a:t>
            </a:r>
            <a:r>
              <a:rPr lang="pl-PL" sz="1100" b="1" dirty="0"/>
              <a:t>| Klasy: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</a:rPr>
              <a:t> 168 </a:t>
            </a:r>
            <a:r>
              <a:rPr lang="pl-PL" sz="1100" b="1" dirty="0"/>
              <a:t>| Interfejsy: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</a:rPr>
              <a:t> 34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8A6383C0-1CF8-4770-BEAB-6F5F9A5892DB}"/>
              </a:ext>
            </a:extLst>
          </p:cNvPr>
          <p:cNvSpPr/>
          <p:nvPr/>
        </p:nvSpPr>
        <p:spPr>
          <a:xfrm>
            <a:off x="6741959" y="6572518"/>
            <a:ext cx="4385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100" b="1" dirty="0"/>
              <a:t>Linie kodu: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</a:rPr>
              <a:t> 816 </a:t>
            </a:r>
            <a:r>
              <a:rPr lang="pl-PL" sz="1100" b="1" dirty="0"/>
              <a:t>| Klasy: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</a:rPr>
              <a:t> 48 </a:t>
            </a:r>
            <a:r>
              <a:rPr lang="pl-PL" sz="1100" b="1" dirty="0"/>
              <a:t>| Interfejsy: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105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2C73CD22-0F6E-4D4F-AE8C-8EA070C87684}"/>
              </a:ext>
            </a:extLst>
          </p:cNvPr>
          <p:cNvSpPr/>
          <p:nvPr/>
        </p:nvSpPr>
        <p:spPr>
          <a:xfrm>
            <a:off x="1199094" y="1059597"/>
            <a:ext cx="5314957" cy="2744339"/>
          </a:xfrm>
          <a:custGeom>
            <a:avLst/>
            <a:gdLst>
              <a:gd name="connsiteX0" fmla="*/ 0 w 5314957"/>
              <a:gd name="connsiteY0" fmla="*/ 0 h 2744339"/>
              <a:gd name="connsiteX1" fmla="*/ 770669 w 5314957"/>
              <a:gd name="connsiteY1" fmla="*/ 0 h 2744339"/>
              <a:gd name="connsiteX2" fmla="*/ 1328739 w 5314957"/>
              <a:gd name="connsiteY2" fmla="*/ 0 h 2744339"/>
              <a:gd name="connsiteX3" fmla="*/ 2099408 w 5314957"/>
              <a:gd name="connsiteY3" fmla="*/ 0 h 2744339"/>
              <a:gd name="connsiteX4" fmla="*/ 2657479 w 5314957"/>
              <a:gd name="connsiteY4" fmla="*/ 0 h 2744339"/>
              <a:gd name="connsiteX5" fmla="*/ 3268699 w 5314957"/>
              <a:gd name="connsiteY5" fmla="*/ 0 h 2744339"/>
              <a:gd name="connsiteX6" fmla="*/ 3879919 w 5314957"/>
              <a:gd name="connsiteY6" fmla="*/ 0 h 2744339"/>
              <a:gd name="connsiteX7" fmla="*/ 4544288 w 5314957"/>
              <a:gd name="connsiteY7" fmla="*/ 0 h 2744339"/>
              <a:gd name="connsiteX8" fmla="*/ 5314957 w 5314957"/>
              <a:gd name="connsiteY8" fmla="*/ 0 h 2744339"/>
              <a:gd name="connsiteX9" fmla="*/ 5314957 w 5314957"/>
              <a:gd name="connsiteY9" fmla="*/ 740972 h 2744339"/>
              <a:gd name="connsiteX10" fmla="*/ 5314957 w 5314957"/>
              <a:gd name="connsiteY10" fmla="*/ 1344726 h 2744339"/>
              <a:gd name="connsiteX11" fmla="*/ 5314957 w 5314957"/>
              <a:gd name="connsiteY11" fmla="*/ 2003367 h 2744339"/>
              <a:gd name="connsiteX12" fmla="*/ 5314957 w 5314957"/>
              <a:gd name="connsiteY12" fmla="*/ 2744339 h 2744339"/>
              <a:gd name="connsiteX13" fmla="*/ 4810036 w 5314957"/>
              <a:gd name="connsiteY13" fmla="*/ 2744339 h 2744339"/>
              <a:gd name="connsiteX14" fmla="*/ 4251966 w 5314957"/>
              <a:gd name="connsiteY14" fmla="*/ 2744339 h 2744339"/>
              <a:gd name="connsiteX15" fmla="*/ 3640746 w 5314957"/>
              <a:gd name="connsiteY15" fmla="*/ 2744339 h 2744339"/>
              <a:gd name="connsiteX16" fmla="*/ 2870077 w 5314957"/>
              <a:gd name="connsiteY16" fmla="*/ 2744339 h 2744339"/>
              <a:gd name="connsiteX17" fmla="*/ 2152558 w 5314957"/>
              <a:gd name="connsiteY17" fmla="*/ 2744339 h 2744339"/>
              <a:gd name="connsiteX18" fmla="*/ 1488188 w 5314957"/>
              <a:gd name="connsiteY18" fmla="*/ 2744339 h 2744339"/>
              <a:gd name="connsiteX19" fmla="*/ 717519 w 5314957"/>
              <a:gd name="connsiteY19" fmla="*/ 2744339 h 2744339"/>
              <a:gd name="connsiteX20" fmla="*/ 0 w 5314957"/>
              <a:gd name="connsiteY20" fmla="*/ 2744339 h 2744339"/>
              <a:gd name="connsiteX21" fmla="*/ 0 w 5314957"/>
              <a:gd name="connsiteY21" fmla="*/ 2085698 h 2744339"/>
              <a:gd name="connsiteX22" fmla="*/ 0 w 5314957"/>
              <a:gd name="connsiteY22" fmla="*/ 1481943 h 2744339"/>
              <a:gd name="connsiteX23" fmla="*/ 0 w 5314957"/>
              <a:gd name="connsiteY23" fmla="*/ 768415 h 2744339"/>
              <a:gd name="connsiteX24" fmla="*/ 0 w 5314957"/>
              <a:gd name="connsiteY24" fmla="*/ 0 h 27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14957" h="2744339" fill="none" extrusionOk="0">
                <a:moveTo>
                  <a:pt x="0" y="0"/>
                </a:moveTo>
                <a:cubicBezTo>
                  <a:pt x="269346" y="35293"/>
                  <a:pt x="401053" y="31536"/>
                  <a:pt x="770669" y="0"/>
                </a:cubicBezTo>
                <a:cubicBezTo>
                  <a:pt x="1140285" y="-31536"/>
                  <a:pt x="1115499" y="8682"/>
                  <a:pt x="1328739" y="0"/>
                </a:cubicBezTo>
                <a:cubicBezTo>
                  <a:pt x="1541979" y="-8682"/>
                  <a:pt x="1944380" y="10825"/>
                  <a:pt x="2099408" y="0"/>
                </a:cubicBezTo>
                <a:cubicBezTo>
                  <a:pt x="2254436" y="-10825"/>
                  <a:pt x="2453588" y="-375"/>
                  <a:pt x="2657479" y="0"/>
                </a:cubicBezTo>
                <a:cubicBezTo>
                  <a:pt x="2861370" y="375"/>
                  <a:pt x="3047931" y="23966"/>
                  <a:pt x="3268699" y="0"/>
                </a:cubicBezTo>
                <a:cubicBezTo>
                  <a:pt x="3489467" y="-23966"/>
                  <a:pt x="3601325" y="-21014"/>
                  <a:pt x="3879919" y="0"/>
                </a:cubicBezTo>
                <a:cubicBezTo>
                  <a:pt x="4158513" y="21014"/>
                  <a:pt x="4386495" y="-32385"/>
                  <a:pt x="4544288" y="0"/>
                </a:cubicBezTo>
                <a:cubicBezTo>
                  <a:pt x="4702081" y="32385"/>
                  <a:pt x="5073371" y="-20130"/>
                  <a:pt x="5314957" y="0"/>
                </a:cubicBezTo>
                <a:cubicBezTo>
                  <a:pt x="5306930" y="359272"/>
                  <a:pt x="5294677" y="484027"/>
                  <a:pt x="5314957" y="740972"/>
                </a:cubicBezTo>
                <a:cubicBezTo>
                  <a:pt x="5335237" y="997917"/>
                  <a:pt x="5301254" y="1206855"/>
                  <a:pt x="5314957" y="1344726"/>
                </a:cubicBezTo>
                <a:cubicBezTo>
                  <a:pt x="5328660" y="1482597"/>
                  <a:pt x="5316559" y="1767562"/>
                  <a:pt x="5314957" y="2003367"/>
                </a:cubicBezTo>
                <a:cubicBezTo>
                  <a:pt x="5313355" y="2239172"/>
                  <a:pt x="5326345" y="2437118"/>
                  <a:pt x="5314957" y="2744339"/>
                </a:cubicBezTo>
                <a:cubicBezTo>
                  <a:pt x="5169657" y="2723698"/>
                  <a:pt x="4930488" y="2734127"/>
                  <a:pt x="4810036" y="2744339"/>
                </a:cubicBezTo>
                <a:cubicBezTo>
                  <a:pt x="4689584" y="2754551"/>
                  <a:pt x="4514068" y="2770443"/>
                  <a:pt x="4251966" y="2744339"/>
                </a:cubicBezTo>
                <a:cubicBezTo>
                  <a:pt x="3989864" y="2718236"/>
                  <a:pt x="3804567" y="2747587"/>
                  <a:pt x="3640746" y="2744339"/>
                </a:cubicBezTo>
                <a:cubicBezTo>
                  <a:pt x="3476925" y="2741091"/>
                  <a:pt x="3235619" y="2718948"/>
                  <a:pt x="2870077" y="2744339"/>
                </a:cubicBezTo>
                <a:cubicBezTo>
                  <a:pt x="2504535" y="2769730"/>
                  <a:pt x="2326697" y="2738816"/>
                  <a:pt x="2152558" y="2744339"/>
                </a:cubicBezTo>
                <a:cubicBezTo>
                  <a:pt x="1978419" y="2749862"/>
                  <a:pt x="1745921" y="2729580"/>
                  <a:pt x="1488188" y="2744339"/>
                </a:cubicBezTo>
                <a:cubicBezTo>
                  <a:pt x="1230455" y="2759099"/>
                  <a:pt x="1093116" y="2778939"/>
                  <a:pt x="717519" y="2744339"/>
                </a:cubicBezTo>
                <a:cubicBezTo>
                  <a:pt x="341922" y="2709739"/>
                  <a:pt x="328468" y="2717979"/>
                  <a:pt x="0" y="2744339"/>
                </a:cubicBezTo>
                <a:cubicBezTo>
                  <a:pt x="-14948" y="2549858"/>
                  <a:pt x="35" y="2341299"/>
                  <a:pt x="0" y="2085698"/>
                </a:cubicBezTo>
                <a:cubicBezTo>
                  <a:pt x="-35" y="1830097"/>
                  <a:pt x="-25868" y="1733053"/>
                  <a:pt x="0" y="1481943"/>
                </a:cubicBezTo>
                <a:cubicBezTo>
                  <a:pt x="25868" y="1230833"/>
                  <a:pt x="11463" y="947517"/>
                  <a:pt x="0" y="768415"/>
                </a:cubicBezTo>
                <a:cubicBezTo>
                  <a:pt x="-11463" y="589313"/>
                  <a:pt x="-38284" y="250435"/>
                  <a:pt x="0" y="0"/>
                </a:cubicBezTo>
                <a:close/>
              </a:path>
              <a:path w="5314957" h="2744339" stroke="0" extrusionOk="0">
                <a:moveTo>
                  <a:pt x="0" y="0"/>
                </a:moveTo>
                <a:cubicBezTo>
                  <a:pt x="183301" y="5101"/>
                  <a:pt x="581070" y="32029"/>
                  <a:pt x="770669" y="0"/>
                </a:cubicBezTo>
                <a:cubicBezTo>
                  <a:pt x="960268" y="-32029"/>
                  <a:pt x="1132525" y="-25947"/>
                  <a:pt x="1488188" y="0"/>
                </a:cubicBezTo>
                <a:cubicBezTo>
                  <a:pt x="1843851" y="25947"/>
                  <a:pt x="1838051" y="21683"/>
                  <a:pt x="1993109" y="0"/>
                </a:cubicBezTo>
                <a:cubicBezTo>
                  <a:pt x="2148167" y="-21683"/>
                  <a:pt x="2376054" y="14546"/>
                  <a:pt x="2657479" y="0"/>
                </a:cubicBezTo>
                <a:cubicBezTo>
                  <a:pt x="2938904" y="-14546"/>
                  <a:pt x="3035571" y="2318"/>
                  <a:pt x="3268699" y="0"/>
                </a:cubicBezTo>
                <a:cubicBezTo>
                  <a:pt x="3501827" y="-2318"/>
                  <a:pt x="3565436" y="24314"/>
                  <a:pt x="3826769" y="0"/>
                </a:cubicBezTo>
                <a:cubicBezTo>
                  <a:pt x="4088102" y="-24314"/>
                  <a:pt x="4322629" y="-22529"/>
                  <a:pt x="4544288" y="0"/>
                </a:cubicBezTo>
                <a:cubicBezTo>
                  <a:pt x="4765947" y="22529"/>
                  <a:pt x="5138527" y="-25148"/>
                  <a:pt x="5314957" y="0"/>
                </a:cubicBezTo>
                <a:cubicBezTo>
                  <a:pt x="5348969" y="335829"/>
                  <a:pt x="5340961" y="481101"/>
                  <a:pt x="5314957" y="740972"/>
                </a:cubicBezTo>
                <a:cubicBezTo>
                  <a:pt x="5288953" y="1000843"/>
                  <a:pt x="5289452" y="1117866"/>
                  <a:pt x="5314957" y="1481943"/>
                </a:cubicBezTo>
                <a:cubicBezTo>
                  <a:pt x="5340462" y="1846020"/>
                  <a:pt x="5334905" y="2325665"/>
                  <a:pt x="5314957" y="2744339"/>
                </a:cubicBezTo>
                <a:cubicBezTo>
                  <a:pt x="5206551" y="2745330"/>
                  <a:pt x="4999645" y="2762978"/>
                  <a:pt x="4810036" y="2744339"/>
                </a:cubicBezTo>
                <a:cubicBezTo>
                  <a:pt x="4620427" y="2725700"/>
                  <a:pt x="4440367" y="2733159"/>
                  <a:pt x="4092517" y="2744339"/>
                </a:cubicBezTo>
                <a:cubicBezTo>
                  <a:pt x="3744667" y="2755519"/>
                  <a:pt x="3742828" y="2756495"/>
                  <a:pt x="3428147" y="2744339"/>
                </a:cubicBezTo>
                <a:cubicBezTo>
                  <a:pt x="3113466" y="2732184"/>
                  <a:pt x="3062358" y="2759616"/>
                  <a:pt x="2763778" y="2744339"/>
                </a:cubicBezTo>
                <a:cubicBezTo>
                  <a:pt x="2465198" y="2729062"/>
                  <a:pt x="2335546" y="2725564"/>
                  <a:pt x="2046258" y="2744339"/>
                </a:cubicBezTo>
                <a:cubicBezTo>
                  <a:pt x="1756970" y="2763114"/>
                  <a:pt x="1657652" y="2737419"/>
                  <a:pt x="1541338" y="2744339"/>
                </a:cubicBezTo>
                <a:cubicBezTo>
                  <a:pt x="1425024" y="2751259"/>
                  <a:pt x="1212454" y="2727089"/>
                  <a:pt x="930117" y="2744339"/>
                </a:cubicBezTo>
                <a:cubicBezTo>
                  <a:pt x="647780" y="2761589"/>
                  <a:pt x="374117" y="2716153"/>
                  <a:pt x="0" y="2744339"/>
                </a:cubicBezTo>
                <a:cubicBezTo>
                  <a:pt x="-10110" y="2466569"/>
                  <a:pt x="-20259" y="2360922"/>
                  <a:pt x="0" y="2140584"/>
                </a:cubicBezTo>
                <a:cubicBezTo>
                  <a:pt x="20259" y="1920246"/>
                  <a:pt x="-26764" y="1808099"/>
                  <a:pt x="0" y="1536830"/>
                </a:cubicBezTo>
                <a:cubicBezTo>
                  <a:pt x="26764" y="1265561"/>
                  <a:pt x="-3661" y="1126970"/>
                  <a:pt x="0" y="933075"/>
                </a:cubicBezTo>
                <a:cubicBezTo>
                  <a:pt x="3661" y="739180"/>
                  <a:pt x="-11070" y="441298"/>
                  <a:pt x="0" y="0"/>
                </a:cubicBezTo>
                <a:close/>
              </a:path>
            </a:pathLst>
          </a:custGeom>
          <a:ln w="28575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8320651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282398B8-18FC-4D83-9C88-6B08F56C1CB1}"/>
              </a:ext>
            </a:extLst>
          </p:cNvPr>
          <p:cNvSpPr/>
          <p:nvPr/>
        </p:nvSpPr>
        <p:spPr>
          <a:xfrm>
            <a:off x="1199094" y="3805641"/>
            <a:ext cx="10293823" cy="2964425"/>
          </a:xfrm>
          <a:custGeom>
            <a:avLst/>
            <a:gdLst>
              <a:gd name="connsiteX0" fmla="*/ 0 w 10293823"/>
              <a:gd name="connsiteY0" fmla="*/ 0 h 2964425"/>
              <a:gd name="connsiteX1" fmla="*/ 583317 w 10293823"/>
              <a:gd name="connsiteY1" fmla="*/ 0 h 2964425"/>
              <a:gd name="connsiteX2" fmla="*/ 960757 w 10293823"/>
              <a:gd name="connsiteY2" fmla="*/ 0 h 2964425"/>
              <a:gd name="connsiteX3" fmla="*/ 1852888 w 10293823"/>
              <a:gd name="connsiteY3" fmla="*/ 0 h 2964425"/>
              <a:gd name="connsiteX4" fmla="*/ 2230328 w 10293823"/>
              <a:gd name="connsiteY4" fmla="*/ 0 h 2964425"/>
              <a:gd name="connsiteX5" fmla="*/ 3122460 w 10293823"/>
              <a:gd name="connsiteY5" fmla="*/ 0 h 2964425"/>
              <a:gd name="connsiteX6" fmla="*/ 3705776 w 10293823"/>
              <a:gd name="connsiteY6" fmla="*/ 0 h 2964425"/>
              <a:gd name="connsiteX7" fmla="*/ 4494969 w 10293823"/>
              <a:gd name="connsiteY7" fmla="*/ 0 h 2964425"/>
              <a:gd name="connsiteX8" fmla="*/ 4975348 w 10293823"/>
              <a:gd name="connsiteY8" fmla="*/ 0 h 2964425"/>
              <a:gd name="connsiteX9" fmla="*/ 5764541 w 10293823"/>
              <a:gd name="connsiteY9" fmla="*/ 0 h 2964425"/>
              <a:gd name="connsiteX10" fmla="*/ 6141981 w 10293823"/>
              <a:gd name="connsiteY10" fmla="*/ 0 h 2964425"/>
              <a:gd name="connsiteX11" fmla="*/ 6931174 w 10293823"/>
              <a:gd name="connsiteY11" fmla="*/ 0 h 2964425"/>
              <a:gd name="connsiteX12" fmla="*/ 7617429 w 10293823"/>
              <a:gd name="connsiteY12" fmla="*/ 0 h 2964425"/>
              <a:gd name="connsiteX13" fmla="*/ 8097807 w 10293823"/>
              <a:gd name="connsiteY13" fmla="*/ 0 h 2964425"/>
              <a:gd name="connsiteX14" fmla="*/ 8578186 w 10293823"/>
              <a:gd name="connsiteY14" fmla="*/ 0 h 2964425"/>
              <a:gd name="connsiteX15" fmla="*/ 8955626 w 10293823"/>
              <a:gd name="connsiteY15" fmla="*/ 0 h 2964425"/>
              <a:gd name="connsiteX16" fmla="*/ 9333066 w 10293823"/>
              <a:gd name="connsiteY16" fmla="*/ 0 h 2964425"/>
              <a:gd name="connsiteX17" fmla="*/ 9710506 w 10293823"/>
              <a:gd name="connsiteY17" fmla="*/ 0 h 2964425"/>
              <a:gd name="connsiteX18" fmla="*/ 10293823 w 10293823"/>
              <a:gd name="connsiteY18" fmla="*/ 0 h 2964425"/>
              <a:gd name="connsiteX19" fmla="*/ 10293823 w 10293823"/>
              <a:gd name="connsiteY19" fmla="*/ 622529 h 2964425"/>
              <a:gd name="connsiteX20" fmla="*/ 10293823 w 10293823"/>
              <a:gd name="connsiteY20" fmla="*/ 1274703 h 2964425"/>
              <a:gd name="connsiteX21" fmla="*/ 10293823 w 10293823"/>
              <a:gd name="connsiteY21" fmla="*/ 1926876 h 2964425"/>
              <a:gd name="connsiteX22" fmla="*/ 10293823 w 10293823"/>
              <a:gd name="connsiteY22" fmla="*/ 2964425 h 2964425"/>
              <a:gd name="connsiteX23" fmla="*/ 9607568 w 10293823"/>
              <a:gd name="connsiteY23" fmla="*/ 2964425 h 2964425"/>
              <a:gd name="connsiteX24" fmla="*/ 8715437 w 10293823"/>
              <a:gd name="connsiteY24" fmla="*/ 2964425 h 2964425"/>
              <a:gd name="connsiteX25" fmla="*/ 8235058 w 10293823"/>
              <a:gd name="connsiteY25" fmla="*/ 2964425 h 2964425"/>
              <a:gd name="connsiteX26" fmla="*/ 7445865 w 10293823"/>
              <a:gd name="connsiteY26" fmla="*/ 2964425 h 2964425"/>
              <a:gd name="connsiteX27" fmla="*/ 6553734 w 10293823"/>
              <a:gd name="connsiteY27" fmla="*/ 2964425 h 2964425"/>
              <a:gd name="connsiteX28" fmla="*/ 5970417 w 10293823"/>
              <a:gd name="connsiteY28" fmla="*/ 2964425 h 2964425"/>
              <a:gd name="connsiteX29" fmla="*/ 5284162 w 10293823"/>
              <a:gd name="connsiteY29" fmla="*/ 2964425 h 2964425"/>
              <a:gd name="connsiteX30" fmla="*/ 4597908 w 10293823"/>
              <a:gd name="connsiteY30" fmla="*/ 2964425 h 2964425"/>
              <a:gd name="connsiteX31" fmla="*/ 3808715 w 10293823"/>
              <a:gd name="connsiteY31" fmla="*/ 2964425 h 2964425"/>
              <a:gd name="connsiteX32" fmla="*/ 3431274 w 10293823"/>
              <a:gd name="connsiteY32" fmla="*/ 2964425 h 2964425"/>
              <a:gd name="connsiteX33" fmla="*/ 2950896 w 10293823"/>
              <a:gd name="connsiteY33" fmla="*/ 2964425 h 2964425"/>
              <a:gd name="connsiteX34" fmla="*/ 2264641 w 10293823"/>
              <a:gd name="connsiteY34" fmla="*/ 2964425 h 2964425"/>
              <a:gd name="connsiteX35" fmla="*/ 1784263 w 10293823"/>
              <a:gd name="connsiteY35" fmla="*/ 2964425 h 2964425"/>
              <a:gd name="connsiteX36" fmla="*/ 995070 w 10293823"/>
              <a:gd name="connsiteY36" fmla="*/ 2964425 h 2964425"/>
              <a:gd name="connsiteX37" fmla="*/ 0 w 10293823"/>
              <a:gd name="connsiteY37" fmla="*/ 2964425 h 2964425"/>
              <a:gd name="connsiteX38" fmla="*/ 0 w 10293823"/>
              <a:gd name="connsiteY38" fmla="*/ 2371540 h 2964425"/>
              <a:gd name="connsiteX39" fmla="*/ 0 w 10293823"/>
              <a:gd name="connsiteY39" fmla="*/ 1749011 h 2964425"/>
              <a:gd name="connsiteX40" fmla="*/ 0 w 10293823"/>
              <a:gd name="connsiteY40" fmla="*/ 1245058 h 2964425"/>
              <a:gd name="connsiteX41" fmla="*/ 0 w 10293823"/>
              <a:gd name="connsiteY41" fmla="*/ 652173 h 2964425"/>
              <a:gd name="connsiteX42" fmla="*/ 0 w 10293823"/>
              <a:gd name="connsiteY42" fmla="*/ 0 h 296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93823" h="2964425" fill="none" extrusionOk="0">
                <a:moveTo>
                  <a:pt x="0" y="0"/>
                </a:moveTo>
                <a:cubicBezTo>
                  <a:pt x="201949" y="11329"/>
                  <a:pt x="350511" y="28506"/>
                  <a:pt x="583317" y="0"/>
                </a:cubicBezTo>
                <a:cubicBezTo>
                  <a:pt x="816123" y="-28506"/>
                  <a:pt x="805749" y="9660"/>
                  <a:pt x="960757" y="0"/>
                </a:cubicBezTo>
                <a:cubicBezTo>
                  <a:pt x="1115765" y="-9660"/>
                  <a:pt x="1508864" y="-4434"/>
                  <a:pt x="1852888" y="0"/>
                </a:cubicBezTo>
                <a:cubicBezTo>
                  <a:pt x="2196912" y="4434"/>
                  <a:pt x="2135326" y="6002"/>
                  <a:pt x="2230328" y="0"/>
                </a:cubicBezTo>
                <a:cubicBezTo>
                  <a:pt x="2325330" y="-6002"/>
                  <a:pt x="2819831" y="20304"/>
                  <a:pt x="3122460" y="0"/>
                </a:cubicBezTo>
                <a:cubicBezTo>
                  <a:pt x="3425089" y="-20304"/>
                  <a:pt x="3503980" y="-29100"/>
                  <a:pt x="3705776" y="0"/>
                </a:cubicBezTo>
                <a:cubicBezTo>
                  <a:pt x="3907572" y="29100"/>
                  <a:pt x="4110237" y="24435"/>
                  <a:pt x="4494969" y="0"/>
                </a:cubicBezTo>
                <a:cubicBezTo>
                  <a:pt x="4879701" y="-24435"/>
                  <a:pt x="4802077" y="4162"/>
                  <a:pt x="4975348" y="0"/>
                </a:cubicBezTo>
                <a:cubicBezTo>
                  <a:pt x="5148619" y="-4162"/>
                  <a:pt x="5418963" y="28313"/>
                  <a:pt x="5764541" y="0"/>
                </a:cubicBezTo>
                <a:cubicBezTo>
                  <a:pt x="6110119" y="-28313"/>
                  <a:pt x="5982285" y="520"/>
                  <a:pt x="6141981" y="0"/>
                </a:cubicBezTo>
                <a:cubicBezTo>
                  <a:pt x="6301677" y="-520"/>
                  <a:pt x="6709397" y="-38607"/>
                  <a:pt x="6931174" y="0"/>
                </a:cubicBezTo>
                <a:cubicBezTo>
                  <a:pt x="7152951" y="38607"/>
                  <a:pt x="7350259" y="11502"/>
                  <a:pt x="7617429" y="0"/>
                </a:cubicBezTo>
                <a:cubicBezTo>
                  <a:pt x="7884600" y="-11502"/>
                  <a:pt x="7950524" y="-23491"/>
                  <a:pt x="8097807" y="0"/>
                </a:cubicBezTo>
                <a:cubicBezTo>
                  <a:pt x="8245090" y="23491"/>
                  <a:pt x="8450148" y="22752"/>
                  <a:pt x="8578186" y="0"/>
                </a:cubicBezTo>
                <a:cubicBezTo>
                  <a:pt x="8706224" y="-22752"/>
                  <a:pt x="8849466" y="13169"/>
                  <a:pt x="8955626" y="0"/>
                </a:cubicBezTo>
                <a:cubicBezTo>
                  <a:pt x="9061786" y="-13169"/>
                  <a:pt x="9201432" y="-16916"/>
                  <a:pt x="9333066" y="0"/>
                </a:cubicBezTo>
                <a:cubicBezTo>
                  <a:pt x="9464700" y="16916"/>
                  <a:pt x="9631852" y="-9544"/>
                  <a:pt x="9710506" y="0"/>
                </a:cubicBezTo>
                <a:cubicBezTo>
                  <a:pt x="9789160" y="9544"/>
                  <a:pt x="10165454" y="-19793"/>
                  <a:pt x="10293823" y="0"/>
                </a:cubicBezTo>
                <a:cubicBezTo>
                  <a:pt x="10267572" y="212184"/>
                  <a:pt x="10274784" y="319861"/>
                  <a:pt x="10293823" y="622529"/>
                </a:cubicBezTo>
                <a:cubicBezTo>
                  <a:pt x="10312862" y="925197"/>
                  <a:pt x="10318568" y="1142176"/>
                  <a:pt x="10293823" y="1274703"/>
                </a:cubicBezTo>
                <a:cubicBezTo>
                  <a:pt x="10269078" y="1407230"/>
                  <a:pt x="10297935" y="1754809"/>
                  <a:pt x="10293823" y="1926876"/>
                </a:cubicBezTo>
                <a:cubicBezTo>
                  <a:pt x="10289711" y="2098943"/>
                  <a:pt x="10315679" y="2511925"/>
                  <a:pt x="10293823" y="2964425"/>
                </a:cubicBezTo>
                <a:cubicBezTo>
                  <a:pt x="10145207" y="2978855"/>
                  <a:pt x="9938178" y="2957585"/>
                  <a:pt x="9607568" y="2964425"/>
                </a:cubicBezTo>
                <a:cubicBezTo>
                  <a:pt x="9276959" y="2971265"/>
                  <a:pt x="9057058" y="2993205"/>
                  <a:pt x="8715437" y="2964425"/>
                </a:cubicBezTo>
                <a:cubicBezTo>
                  <a:pt x="8373816" y="2935645"/>
                  <a:pt x="8471347" y="2984356"/>
                  <a:pt x="8235058" y="2964425"/>
                </a:cubicBezTo>
                <a:cubicBezTo>
                  <a:pt x="7998769" y="2944494"/>
                  <a:pt x="7677795" y="2982467"/>
                  <a:pt x="7445865" y="2964425"/>
                </a:cubicBezTo>
                <a:cubicBezTo>
                  <a:pt x="7213935" y="2946383"/>
                  <a:pt x="6956804" y="3004788"/>
                  <a:pt x="6553734" y="2964425"/>
                </a:cubicBezTo>
                <a:cubicBezTo>
                  <a:pt x="6150664" y="2924062"/>
                  <a:pt x="6207452" y="2985440"/>
                  <a:pt x="5970417" y="2964425"/>
                </a:cubicBezTo>
                <a:cubicBezTo>
                  <a:pt x="5733382" y="2943410"/>
                  <a:pt x="5537741" y="2930566"/>
                  <a:pt x="5284162" y="2964425"/>
                </a:cubicBezTo>
                <a:cubicBezTo>
                  <a:pt x="5030583" y="2998284"/>
                  <a:pt x="4928126" y="2987081"/>
                  <a:pt x="4597908" y="2964425"/>
                </a:cubicBezTo>
                <a:cubicBezTo>
                  <a:pt x="4267690" y="2941769"/>
                  <a:pt x="3999103" y="2944590"/>
                  <a:pt x="3808715" y="2964425"/>
                </a:cubicBezTo>
                <a:cubicBezTo>
                  <a:pt x="3618327" y="2984260"/>
                  <a:pt x="3549912" y="2970715"/>
                  <a:pt x="3431274" y="2964425"/>
                </a:cubicBezTo>
                <a:cubicBezTo>
                  <a:pt x="3312636" y="2958135"/>
                  <a:pt x="3104066" y="2968196"/>
                  <a:pt x="2950896" y="2964425"/>
                </a:cubicBezTo>
                <a:cubicBezTo>
                  <a:pt x="2797726" y="2960654"/>
                  <a:pt x="2456701" y="2938265"/>
                  <a:pt x="2264641" y="2964425"/>
                </a:cubicBezTo>
                <a:cubicBezTo>
                  <a:pt x="2072582" y="2990585"/>
                  <a:pt x="1992152" y="2960591"/>
                  <a:pt x="1784263" y="2964425"/>
                </a:cubicBezTo>
                <a:cubicBezTo>
                  <a:pt x="1576374" y="2968259"/>
                  <a:pt x="1364323" y="2936388"/>
                  <a:pt x="995070" y="2964425"/>
                </a:cubicBezTo>
                <a:cubicBezTo>
                  <a:pt x="625817" y="2992462"/>
                  <a:pt x="329645" y="2937260"/>
                  <a:pt x="0" y="2964425"/>
                </a:cubicBezTo>
                <a:cubicBezTo>
                  <a:pt x="-5746" y="2726844"/>
                  <a:pt x="-18242" y="2564617"/>
                  <a:pt x="0" y="2371540"/>
                </a:cubicBezTo>
                <a:cubicBezTo>
                  <a:pt x="18242" y="2178464"/>
                  <a:pt x="9451" y="1887544"/>
                  <a:pt x="0" y="1749011"/>
                </a:cubicBezTo>
                <a:cubicBezTo>
                  <a:pt x="-9451" y="1610478"/>
                  <a:pt x="-23968" y="1376467"/>
                  <a:pt x="0" y="1245058"/>
                </a:cubicBezTo>
                <a:cubicBezTo>
                  <a:pt x="23968" y="1113649"/>
                  <a:pt x="3868" y="825259"/>
                  <a:pt x="0" y="652173"/>
                </a:cubicBezTo>
                <a:cubicBezTo>
                  <a:pt x="-3868" y="479088"/>
                  <a:pt x="3354" y="314086"/>
                  <a:pt x="0" y="0"/>
                </a:cubicBezTo>
                <a:close/>
              </a:path>
              <a:path w="10293823" h="2964425" stroke="0" extrusionOk="0">
                <a:moveTo>
                  <a:pt x="0" y="0"/>
                </a:moveTo>
                <a:cubicBezTo>
                  <a:pt x="158655" y="-26970"/>
                  <a:pt x="444884" y="-18779"/>
                  <a:pt x="583317" y="0"/>
                </a:cubicBezTo>
                <a:cubicBezTo>
                  <a:pt x="721750" y="18779"/>
                  <a:pt x="830346" y="10903"/>
                  <a:pt x="960757" y="0"/>
                </a:cubicBezTo>
                <a:cubicBezTo>
                  <a:pt x="1091168" y="-10903"/>
                  <a:pt x="1559617" y="7268"/>
                  <a:pt x="1749950" y="0"/>
                </a:cubicBezTo>
                <a:cubicBezTo>
                  <a:pt x="1940283" y="-7268"/>
                  <a:pt x="2143693" y="-31956"/>
                  <a:pt x="2436205" y="0"/>
                </a:cubicBezTo>
                <a:cubicBezTo>
                  <a:pt x="2728718" y="31956"/>
                  <a:pt x="2863149" y="15807"/>
                  <a:pt x="3019521" y="0"/>
                </a:cubicBezTo>
                <a:cubicBezTo>
                  <a:pt x="3175893" y="-15807"/>
                  <a:pt x="3402561" y="-13207"/>
                  <a:pt x="3602838" y="0"/>
                </a:cubicBezTo>
                <a:cubicBezTo>
                  <a:pt x="3803115" y="13207"/>
                  <a:pt x="3855872" y="-10761"/>
                  <a:pt x="4083216" y="0"/>
                </a:cubicBezTo>
                <a:cubicBezTo>
                  <a:pt x="4310560" y="10761"/>
                  <a:pt x="4449172" y="-1933"/>
                  <a:pt x="4666533" y="0"/>
                </a:cubicBezTo>
                <a:cubicBezTo>
                  <a:pt x="4883894" y="1933"/>
                  <a:pt x="4918906" y="5951"/>
                  <a:pt x="5043973" y="0"/>
                </a:cubicBezTo>
                <a:cubicBezTo>
                  <a:pt x="5169040" y="-5951"/>
                  <a:pt x="5336210" y="22051"/>
                  <a:pt x="5524352" y="0"/>
                </a:cubicBezTo>
                <a:cubicBezTo>
                  <a:pt x="5712494" y="-22051"/>
                  <a:pt x="6065225" y="20495"/>
                  <a:pt x="6313545" y="0"/>
                </a:cubicBezTo>
                <a:cubicBezTo>
                  <a:pt x="6561865" y="-20495"/>
                  <a:pt x="6763310" y="-28283"/>
                  <a:pt x="6999800" y="0"/>
                </a:cubicBezTo>
                <a:cubicBezTo>
                  <a:pt x="7236290" y="28283"/>
                  <a:pt x="7588180" y="-7880"/>
                  <a:pt x="7788993" y="0"/>
                </a:cubicBezTo>
                <a:cubicBezTo>
                  <a:pt x="7989806" y="7880"/>
                  <a:pt x="8229533" y="21285"/>
                  <a:pt x="8475248" y="0"/>
                </a:cubicBezTo>
                <a:cubicBezTo>
                  <a:pt x="8720964" y="-21285"/>
                  <a:pt x="8778666" y="26568"/>
                  <a:pt x="9058564" y="0"/>
                </a:cubicBezTo>
                <a:cubicBezTo>
                  <a:pt x="9338462" y="-26568"/>
                  <a:pt x="9389240" y="-3780"/>
                  <a:pt x="9538943" y="0"/>
                </a:cubicBezTo>
                <a:cubicBezTo>
                  <a:pt x="9688646" y="3780"/>
                  <a:pt x="9927530" y="-7172"/>
                  <a:pt x="10293823" y="0"/>
                </a:cubicBezTo>
                <a:cubicBezTo>
                  <a:pt x="10311837" y="240888"/>
                  <a:pt x="10287350" y="399952"/>
                  <a:pt x="10293823" y="563241"/>
                </a:cubicBezTo>
                <a:cubicBezTo>
                  <a:pt x="10300296" y="726530"/>
                  <a:pt x="10287419" y="1012721"/>
                  <a:pt x="10293823" y="1126482"/>
                </a:cubicBezTo>
                <a:cubicBezTo>
                  <a:pt x="10300227" y="1240243"/>
                  <a:pt x="10298143" y="1476040"/>
                  <a:pt x="10293823" y="1719367"/>
                </a:cubicBezTo>
                <a:cubicBezTo>
                  <a:pt x="10289503" y="1962695"/>
                  <a:pt x="10316808" y="2049861"/>
                  <a:pt x="10293823" y="2252963"/>
                </a:cubicBezTo>
                <a:cubicBezTo>
                  <a:pt x="10270838" y="2456065"/>
                  <a:pt x="10295592" y="2748393"/>
                  <a:pt x="10293823" y="2964425"/>
                </a:cubicBezTo>
                <a:cubicBezTo>
                  <a:pt x="10175555" y="2968128"/>
                  <a:pt x="10027647" y="2955579"/>
                  <a:pt x="9916383" y="2964425"/>
                </a:cubicBezTo>
                <a:cubicBezTo>
                  <a:pt x="9805119" y="2973271"/>
                  <a:pt x="9397290" y="2941332"/>
                  <a:pt x="9230128" y="2964425"/>
                </a:cubicBezTo>
                <a:cubicBezTo>
                  <a:pt x="9062967" y="2987518"/>
                  <a:pt x="8951684" y="2952719"/>
                  <a:pt x="8852688" y="2964425"/>
                </a:cubicBezTo>
                <a:cubicBezTo>
                  <a:pt x="8753692" y="2976131"/>
                  <a:pt x="8643043" y="2947025"/>
                  <a:pt x="8475248" y="2964425"/>
                </a:cubicBezTo>
                <a:cubicBezTo>
                  <a:pt x="8307453" y="2981825"/>
                  <a:pt x="8242483" y="2953315"/>
                  <a:pt x="8097807" y="2964425"/>
                </a:cubicBezTo>
                <a:cubicBezTo>
                  <a:pt x="7953131" y="2975535"/>
                  <a:pt x="7674113" y="2975146"/>
                  <a:pt x="7514491" y="2964425"/>
                </a:cubicBezTo>
                <a:cubicBezTo>
                  <a:pt x="7354869" y="2953704"/>
                  <a:pt x="6811855" y="2922582"/>
                  <a:pt x="6622359" y="2964425"/>
                </a:cubicBezTo>
                <a:cubicBezTo>
                  <a:pt x="6432863" y="3006268"/>
                  <a:pt x="6232249" y="2961059"/>
                  <a:pt x="6039043" y="2964425"/>
                </a:cubicBezTo>
                <a:cubicBezTo>
                  <a:pt x="5845837" y="2967791"/>
                  <a:pt x="5371210" y="2976889"/>
                  <a:pt x="5146912" y="2964425"/>
                </a:cubicBezTo>
                <a:cubicBezTo>
                  <a:pt x="4922614" y="2951961"/>
                  <a:pt x="4856688" y="2969916"/>
                  <a:pt x="4666533" y="2964425"/>
                </a:cubicBezTo>
                <a:cubicBezTo>
                  <a:pt x="4476378" y="2958934"/>
                  <a:pt x="4155760" y="2922260"/>
                  <a:pt x="3774402" y="2964425"/>
                </a:cubicBezTo>
                <a:cubicBezTo>
                  <a:pt x="3393044" y="3006590"/>
                  <a:pt x="3487520" y="2958889"/>
                  <a:pt x="3396962" y="2964425"/>
                </a:cubicBezTo>
                <a:cubicBezTo>
                  <a:pt x="3306404" y="2969961"/>
                  <a:pt x="3069377" y="2961386"/>
                  <a:pt x="2813645" y="2964425"/>
                </a:cubicBezTo>
                <a:cubicBezTo>
                  <a:pt x="2557913" y="2967464"/>
                  <a:pt x="2362356" y="2960953"/>
                  <a:pt x="2230328" y="2964425"/>
                </a:cubicBezTo>
                <a:cubicBezTo>
                  <a:pt x="2098300" y="2967897"/>
                  <a:pt x="1865907" y="2991305"/>
                  <a:pt x="1544073" y="2964425"/>
                </a:cubicBezTo>
                <a:cubicBezTo>
                  <a:pt x="1222240" y="2937545"/>
                  <a:pt x="1161407" y="2972581"/>
                  <a:pt x="857819" y="2964425"/>
                </a:cubicBezTo>
                <a:cubicBezTo>
                  <a:pt x="554231" y="2956269"/>
                  <a:pt x="173680" y="3007097"/>
                  <a:pt x="0" y="2964425"/>
                </a:cubicBezTo>
                <a:cubicBezTo>
                  <a:pt x="26649" y="2734148"/>
                  <a:pt x="-13698" y="2599743"/>
                  <a:pt x="0" y="2401184"/>
                </a:cubicBezTo>
                <a:cubicBezTo>
                  <a:pt x="13698" y="2202625"/>
                  <a:pt x="-5509" y="1994707"/>
                  <a:pt x="0" y="1837944"/>
                </a:cubicBezTo>
                <a:cubicBezTo>
                  <a:pt x="5509" y="1681181"/>
                  <a:pt x="-24791" y="1397361"/>
                  <a:pt x="0" y="1245058"/>
                </a:cubicBezTo>
                <a:cubicBezTo>
                  <a:pt x="24791" y="1092755"/>
                  <a:pt x="-9553" y="764499"/>
                  <a:pt x="0" y="622529"/>
                </a:cubicBezTo>
                <a:cubicBezTo>
                  <a:pt x="9553" y="480559"/>
                  <a:pt x="11253" y="181558"/>
                  <a:pt x="0" y="0"/>
                </a:cubicBezTo>
                <a:close/>
              </a:path>
            </a:pathLst>
          </a:custGeom>
          <a:ln w="28575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7579361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Technologie i bazy danych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067B8B6D-BD6A-449B-BF27-8F6079BB26E8}"/>
              </a:ext>
            </a:extLst>
          </p:cNvPr>
          <p:cNvGrpSpPr/>
          <p:nvPr/>
        </p:nvGrpSpPr>
        <p:grpSpPr>
          <a:xfrm>
            <a:off x="3666631" y="3745953"/>
            <a:ext cx="4357551" cy="1325563"/>
            <a:chOff x="718397" y="3170305"/>
            <a:chExt cx="6349002" cy="1905000"/>
          </a:xfrm>
        </p:grpSpPr>
        <p:pic>
          <p:nvPicPr>
            <p:cNvPr id="1028" name="Picture 4" descr="Let's do some DDD with Entity Framework Core 3! - Davide Guida">
              <a:extLst>
                <a:ext uri="{FF2B5EF4-FFF2-40B4-BE49-F238E27FC236}">
                  <a16:creationId xmlns:a16="http://schemas.microsoft.com/office/drawing/2014/main" id="{720EA48F-EDD9-4062-93BE-4FA9179C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25" y="3528749"/>
              <a:ext cx="2337474" cy="142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1 IT Technology | Partners">
              <a:extLst>
                <a:ext uri="{FF2B5EF4-FFF2-40B4-BE49-F238E27FC236}">
                  <a16:creationId xmlns:a16="http://schemas.microsoft.com/office/drawing/2014/main" id="{9C8AF4FD-8977-4076-BA3E-E691BA221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" y="3170305"/>
              <a:ext cx="35718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nak plus 3">
              <a:extLst>
                <a:ext uri="{FF2B5EF4-FFF2-40B4-BE49-F238E27FC236}">
                  <a16:creationId xmlns:a16="http://schemas.microsoft.com/office/drawing/2014/main" id="{23F2572D-8E3D-41B5-B86E-EB99894C6030}"/>
                </a:ext>
              </a:extLst>
            </p:cNvPr>
            <p:cNvSpPr/>
            <p:nvPr/>
          </p:nvSpPr>
          <p:spPr>
            <a:xfrm>
              <a:off x="4327729" y="4039195"/>
              <a:ext cx="401628" cy="402947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6E40E80E-A1E2-4E11-961A-1A44BA7C5A56}"/>
              </a:ext>
            </a:extLst>
          </p:cNvPr>
          <p:cNvGrpSpPr/>
          <p:nvPr/>
        </p:nvGrpSpPr>
        <p:grpSpPr>
          <a:xfrm>
            <a:off x="3692009" y="4986127"/>
            <a:ext cx="5825298" cy="932028"/>
            <a:chOff x="3201259" y="1525215"/>
            <a:chExt cx="6525450" cy="1057240"/>
          </a:xfrm>
        </p:grpSpPr>
        <p:pic>
          <p:nvPicPr>
            <p:cNvPr id="1026" name="Picture 2" descr="Нова хакерска атака над MongoDB. Изтрити са повече от 12 000 бази ...">
              <a:extLst>
                <a:ext uri="{FF2B5EF4-FFF2-40B4-BE49-F238E27FC236}">
                  <a16:creationId xmlns:a16="http://schemas.microsoft.com/office/drawing/2014/main" id="{82A152A0-4D6E-4F1B-9B36-264D7FE6D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47"/>
            <a:stretch/>
          </p:blipFill>
          <p:spPr bwMode="auto">
            <a:xfrm>
              <a:off x="3201259" y="1525215"/>
              <a:ext cx="2555181" cy="1057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A8BECCE-A24B-41AC-8A1B-64E6244E2BA5}"/>
                </a:ext>
              </a:extLst>
            </p:cNvPr>
            <p:cNvSpPr/>
            <p:nvPr/>
          </p:nvSpPr>
          <p:spPr>
            <a:xfrm>
              <a:off x="6438629" y="1836063"/>
              <a:ext cx="3288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 err="1">
                  <a:solidFill>
                    <a:srgbClr val="313030"/>
                  </a:solidFill>
                  <a:latin typeface="Consolas" panose="020B0609020204030204" pitchFamily="49" charset="0"/>
                </a:rPr>
                <a:t>MongoDB</a:t>
              </a:r>
              <a:r>
                <a:rPr lang="pl-PL" sz="2000" b="1" dirty="0">
                  <a:solidFill>
                    <a:srgbClr val="313030"/>
                  </a:solidFill>
                  <a:latin typeface="Consolas" panose="020B0609020204030204" pitchFamily="49" charset="0"/>
                </a:rPr>
                <a:t> C#/.NET Driver</a:t>
              </a:r>
              <a:endParaRPr lang="pl-PL" sz="2000" b="1" i="0" dirty="0">
                <a:solidFill>
                  <a:srgbClr val="31303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Znak plus 8">
              <a:extLst>
                <a:ext uri="{FF2B5EF4-FFF2-40B4-BE49-F238E27FC236}">
                  <a16:creationId xmlns:a16="http://schemas.microsoft.com/office/drawing/2014/main" id="{3CF45060-9FEE-4A2C-8429-29E462F1A259}"/>
                </a:ext>
              </a:extLst>
            </p:cNvPr>
            <p:cNvSpPr/>
            <p:nvPr/>
          </p:nvSpPr>
          <p:spPr>
            <a:xfrm>
              <a:off x="5963686" y="1853172"/>
              <a:ext cx="313084" cy="318052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pic>
        <p:nvPicPr>
          <p:cNvPr id="10" name="Grafika 9" descr="Znaczek 1">
            <a:extLst>
              <a:ext uri="{FF2B5EF4-FFF2-40B4-BE49-F238E27FC236}">
                <a16:creationId xmlns:a16="http://schemas.microsoft.com/office/drawing/2014/main" id="{21379937-1D65-4A6C-82C5-737FDEAF6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9811" y="4161711"/>
            <a:ext cx="454633" cy="454633"/>
          </a:xfrm>
          <a:prstGeom prst="rect">
            <a:avLst/>
          </a:prstGeom>
        </p:spPr>
      </p:pic>
      <p:pic>
        <p:nvPicPr>
          <p:cNvPr id="12" name="Grafika 11" descr="Znaczek">
            <a:extLst>
              <a:ext uri="{FF2B5EF4-FFF2-40B4-BE49-F238E27FC236}">
                <a16:creationId xmlns:a16="http://schemas.microsoft.com/office/drawing/2014/main" id="{499A7846-D368-48EC-A458-F82FDE3961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4004" y="5072144"/>
            <a:ext cx="454633" cy="454633"/>
          </a:xfrm>
          <a:prstGeom prst="rect">
            <a:avLst/>
          </a:prstGeom>
        </p:spPr>
      </p:pic>
      <p:pic>
        <p:nvPicPr>
          <p:cNvPr id="14" name="Grafika 13" descr="Znaczek 3">
            <a:extLst>
              <a:ext uri="{FF2B5EF4-FFF2-40B4-BE49-F238E27FC236}">
                <a16:creationId xmlns:a16="http://schemas.microsoft.com/office/drawing/2014/main" id="{B6AA80A8-6E4F-4AB7-AA06-B300FDD67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4004" y="5970730"/>
            <a:ext cx="454634" cy="454634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3AFF2BEE-D930-4098-8D9B-BEF22C11229F}"/>
              </a:ext>
            </a:extLst>
          </p:cNvPr>
          <p:cNvSpPr/>
          <p:nvPr/>
        </p:nvSpPr>
        <p:spPr>
          <a:xfrm>
            <a:off x="3968745" y="6017643"/>
            <a:ext cx="6955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In-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memory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optionally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distributed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key-value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Cache</a:t>
            </a:r>
            <a:endParaRPr lang="pl-PL" sz="2000" b="1" i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658EC22-BAF4-4E03-90AE-9A662C79BDF0}"/>
              </a:ext>
            </a:extLst>
          </p:cNvPr>
          <p:cNvSpPr/>
          <p:nvPr/>
        </p:nvSpPr>
        <p:spPr>
          <a:xfrm>
            <a:off x="5011498" y="635439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</a:rPr>
              <a:t>(</a:t>
            </a:r>
            <a:r>
              <a:rPr lang="pl-PL" b="1" dirty="0" err="1">
                <a:latin typeface="Consolas" panose="020B0609020204030204" pitchFamily="49" charset="0"/>
              </a:rPr>
              <a:t>Microsoft.Extensions.Caching.Memory</a:t>
            </a:r>
            <a:r>
              <a:rPr lang="pl-PL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6" descr="C_Sharp_logo_web - TechCentral.ie">
            <a:extLst>
              <a:ext uri="{FF2B5EF4-FFF2-40B4-BE49-F238E27FC236}">
                <a16:creationId xmlns:a16="http://schemas.microsoft.com/office/drawing/2014/main" id="{CDBF80DA-7CB1-47A1-BF82-A6FD1B9B6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7" r="21251"/>
          <a:stretch/>
        </p:blipFill>
        <p:spPr bwMode="auto">
          <a:xfrm>
            <a:off x="1547741" y="1628762"/>
            <a:ext cx="665076" cy="6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AC1A0D5-5C42-4017-80DB-D720B849F5A7}"/>
              </a:ext>
            </a:extLst>
          </p:cNvPr>
          <p:cNvSpPr txBox="1"/>
          <p:nvPr/>
        </p:nvSpPr>
        <p:spPr>
          <a:xfrm>
            <a:off x="2154567" y="17877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9B4F97"/>
                </a:solidFill>
              </a:rPr>
              <a:t>8.0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B0D37DE-4DE4-4AD6-A99C-1F59553F2B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079" y="1487814"/>
            <a:ext cx="976759" cy="969128"/>
          </a:xfrm>
          <a:prstGeom prst="rect">
            <a:avLst/>
          </a:prstGeom>
        </p:spPr>
      </p:pic>
      <p:pic>
        <p:nvPicPr>
          <p:cNvPr id="1036" name="Picture 12" descr="Creating a custom ASP.NET Core Output Formatter - CodeOpinion">
            <a:extLst>
              <a:ext uri="{FF2B5EF4-FFF2-40B4-BE49-F238E27FC236}">
                <a16:creationId xmlns:a16="http://schemas.microsoft.com/office/drawing/2014/main" id="{EE6BB55C-CE9B-479E-A99D-5AB989FA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0" y="2638102"/>
            <a:ext cx="921476" cy="9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main Driven Design Learning Path | Pluralsight">
            <a:extLst>
              <a:ext uri="{FF2B5EF4-FFF2-40B4-BE49-F238E27FC236}">
                <a16:creationId xmlns:a16="http://schemas.microsoft.com/office/drawing/2014/main" id="{50C2FEEA-46D6-4DC0-8B93-7988880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14" y="2225482"/>
            <a:ext cx="1681294" cy="16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wagger spec for API v2.1 published to GitHub | DocuSign Blog">
            <a:extLst>
              <a:ext uri="{FF2B5EF4-FFF2-40B4-BE49-F238E27FC236}">
                <a16:creationId xmlns:a16="http://schemas.microsoft.com/office/drawing/2014/main" id="{0EBC90BD-B558-4ADF-BD5B-0A8BCEF0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14" y="1246554"/>
            <a:ext cx="1878100" cy="10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- Softeris IT Systems">
            <a:extLst>
              <a:ext uri="{FF2B5EF4-FFF2-40B4-BE49-F238E27FC236}">
                <a16:creationId xmlns:a16="http://schemas.microsoft.com/office/drawing/2014/main" id="{C4146444-F6A5-477F-80EC-199D48D5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33938" r="3891" b="34314"/>
          <a:stretch/>
        </p:blipFill>
        <p:spPr bwMode="auto">
          <a:xfrm>
            <a:off x="4118139" y="2174231"/>
            <a:ext cx="2051007" cy="4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rostokąt 26">
            <a:extLst>
              <a:ext uri="{FF2B5EF4-FFF2-40B4-BE49-F238E27FC236}">
                <a16:creationId xmlns:a16="http://schemas.microsoft.com/office/drawing/2014/main" id="{0413FF3E-E796-4A9F-A5DA-80B0D106B426}"/>
              </a:ext>
            </a:extLst>
          </p:cNvPr>
          <p:cNvSpPr/>
          <p:nvPr/>
        </p:nvSpPr>
        <p:spPr>
          <a:xfrm>
            <a:off x="6654931" y="1059597"/>
            <a:ext cx="4837986" cy="2593230"/>
          </a:xfrm>
          <a:custGeom>
            <a:avLst/>
            <a:gdLst>
              <a:gd name="connsiteX0" fmla="*/ 0 w 4837986"/>
              <a:gd name="connsiteY0" fmla="*/ 0 h 2593230"/>
              <a:gd name="connsiteX1" fmla="*/ 546001 w 4837986"/>
              <a:gd name="connsiteY1" fmla="*/ 0 h 2593230"/>
              <a:gd name="connsiteX2" fmla="*/ 1140382 w 4837986"/>
              <a:gd name="connsiteY2" fmla="*/ 0 h 2593230"/>
              <a:gd name="connsiteX3" fmla="*/ 1928283 w 4837986"/>
              <a:gd name="connsiteY3" fmla="*/ 0 h 2593230"/>
              <a:gd name="connsiteX4" fmla="*/ 2522664 w 4837986"/>
              <a:gd name="connsiteY4" fmla="*/ 0 h 2593230"/>
              <a:gd name="connsiteX5" fmla="*/ 3117045 w 4837986"/>
              <a:gd name="connsiteY5" fmla="*/ 0 h 2593230"/>
              <a:gd name="connsiteX6" fmla="*/ 3711426 w 4837986"/>
              <a:gd name="connsiteY6" fmla="*/ 0 h 2593230"/>
              <a:gd name="connsiteX7" fmla="*/ 4837986 w 4837986"/>
              <a:gd name="connsiteY7" fmla="*/ 0 h 2593230"/>
              <a:gd name="connsiteX8" fmla="*/ 4837986 w 4837986"/>
              <a:gd name="connsiteY8" fmla="*/ 570511 h 2593230"/>
              <a:gd name="connsiteX9" fmla="*/ 4837986 w 4837986"/>
              <a:gd name="connsiteY9" fmla="*/ 1270683 h 2593230"/>
              <a:gd name="connsiteX10" fmla="*/ 4837986 w 4837986"/>
              <a:gd name="connsiteY10" fmla="*/ 1867126 h 2593230"/>
              <a:gd name="connsiteX11" fmla="*/ 4837986 w 4837986"/>
              <a:gd name="connsiteY11" fmla="*/ 2593230 h 2593230"/>
              <a:gd name="connsiteX12" fmla="*/ 4098465 w 4837986"/>
              <a:gd name="connsiteY12" fmla="*/ 2593230 h 2593230"/>
              <a:gd name="connsiteX13" fmla="*/ 3310565 w 4837986"/>
              <a:gd name="connsiteY13" fmla="*/ 2593230 h 2593230"/>
              <a:gd name="connsiteX14" fmla="*/ 2667804 w 4837986"/>
              <a:gd name="connsiteY14" fmla="*/ 2593230 h 2593230"/>
              <a:gd name="connsiteX15" fmla="*/ 1879903 w 4837986"/>
              <a:gd name="connsiteY15" fmla="*/ 2593230 h 2593230"/>
              <a:gd name="connsiteX16" fmla="*/ 1188762 w 4837986"/>
              <a:gd name="connsiteY16" fmla="*/ 2593230 h 2593230"/>
              <a:gd name="connsiteX17" fmla="*/ 642761 w 4837986"/>
              <a:gd name="connsiteY17" fmla="*/ 2593230 h 2593230"/>
              <a:gd name="connsiteX18" fmla="*/ 0 w 4837986"/>
              <a:gd name="connsiteY18" fmla="*/ 2593230 h 2593230"/>
              <a:gd name="connsiteX19" fmla="*/ 0 w 4837986"/>
              <a:gd name="connsiteY19" fmla="*/ 1893058 h 2593230"/>
              <a:gd name="connsiteX20" fmla="*/ 0 w 4837986"/>
              <a:gd name="connsiteY20" fmla="*/ 1322547 h 2593230"/>
              <a:gd name="connsiteX21" fmla="*/ 0 w 4837986"/>
              <a:gd name="connsiteY21" fmla="*/ 674240 h 2593230"/>
              <a:gd name="connsiteX22" fmla="*/ 0 w 4837986"/>
              <a:gd name="connsiteY22" fmla="*/ 0 h 25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37986" h="2593230" fill="none" extrusionOk="0">
                <a:moveTo>
                  <a:pt x="0" y="0"/>
                </a:moveTo>
                <a:cubicBezTo>
                  <a:pt x="264433" y="6798"/>
                  <a:pt x="382363" y="25981"/>
                  <a:pt x="546001" y="0"/>
                </a:cubicBezTo>
                <a:cubicBezTo>
                  <a:pt x="709639" y="-25981"/>
                  <a:pt x="910249" y="-18646"/>
                  <a:pt x="1140382" y="0"/>
                </a:cubicBezTo>
                <a:cubicBezTo>
                  <a:pt x="1370515" y="18646"/>
                  <a:pt x="1676615" y="11506"/>
                  <a:pt x="1928283" y="0"/>
                </a:cubicBezTo>
                <a:cubicBezTo>
                  <a:pt x="2179951" y="-11506"/>
                  <a:pt x="2260797" y="159"/>
                  <a:pt x="2522664" y="0"/>
                </a:cubicBezTo>
                <a:cubicBezTo>
                  <a:pt x="2784531" y="-159"/>
                  <a:pt x="2825351" y="7220"/>
                  <a:pt x="3117045" y="0"/>
                </a:cubicBezTo>
                <a:cubicBezTo>
                  <a:pt x="3408739" y="-7220"/>
                  <a:pt x="3578077" y="26604"/>
                  <a:pt x="3711426" y="0"/>
                </a:cubicBezTo>
                <a:cubicBezTo>
                  <a:pt x="3844775" y="-26604"/>
                  <a:pt x="4583826" y="-39860"/>
                  <a:pt x="4837986" y="0"/>
                </a:cubicBezTo>
                <a:cubicBezTo>
                  <a:pt x="4864740" y="137685"/>
                  <a:pt x="4839310" y="339432"/>
                  <a:pt x="4837986" y="570511"/>
                </a:cubicBezTo>
                <a:cubicBezTo>
                  <a:pt x="4836662" y="801590"/>
                  <a:pt x="4867607" y="1067228"/>
                  <a:pt x="4837986" y="1270683"/>
                </a:cubicBezTo>
                <a:cubicBezTo>
                  <a:pt x="4808365" y="1474138"/>
                  <a:pt x="4817633" y="1610725"/>
                  <a:pt x="4837986" y="1867126"/>
                </a:cubicBezTo>
                <a:cubicBezTo>
                  <a:pt x="4858339" y="2123527"/>
                  <a:pt x="4850634" y="2245467"/>
                  <a:pt x="4837986" y="2593230"/>
                </a:cubicBezTo>
                <a:cubicBezTo>
                  <a:pt x="4568713" y="2605654"/>
                  <a:pt x="4381764" y="2612674"/>
                  <a:pt x="4098465" y="2593230"/>
                </a:cubicBezTo>
                <a:cubicBezTo>
                  <a:pt x="3815166" y="2573786"/>
                  <a:pt x="3641682" y="2618718"/>
                  <a:pt x="3310565" y="2593230"/>
                </a:cubicBezTo>
                <a:cubicBezTo>
                  <a:pt x="2979448" y="2567742"/>
                  <a:pt x="2907629" y="2575178"/>
                  <a:pt x="2667804" y="2593230"/>
                </a:cubicBezTo>
                <a:cubicBezTo>
                  <a:pt x="2427979" y="2611282"/>
                  <a:pt x="2162651" y="2615170"/>
                  <a:pt x="1879903" y="2593230"/>
                </a:cubicBezTo>
                <a:cubicBezTo>
                  <a:pt x="1597155" y="2571290"/>
                  <a:pt x="1331113" y="2626783"/>
                  <a:pt x="1188762" y="2593230"/>
                </a:cubicBezTo>
                <a:cubicBezTo>
                  <a:pt x="1046411" y="2559677"/>
                  <a:pt x="778332" y="2575040"/>
                  <a:pt x="642761" y="2593230"/>
                </a:cubicBezTo>
                <a:cubicBezTo>
                  <a:pt x="507190" y="2611420"/>
                  <a:pt x="311188" y="2609165"/>
                  <a:pt x="0" y="2593230"/>
                </a:cubicBezTo>
                <a:cubicBezTo>
                  <a:pt x="-34946" y="2316779"/>
                  <a:pt x="-18468" y="2173613"/>
                  <a:pt x="0" y="1893058"/>
                </a:cubicBezTo>
                <a:cubicBezTo>
                  <a:pt x="18468" y="1612503"/>
                  <a:pt x="5406" y="1513113"/>
                  <a:pt x="0" y="1322547"/>
                </a:cubicBezTo>
                <a:cubicBezTo>
                  <a:pt x="-5406" y="1131981"/>
                  <a:pt x="-26778" y="901341"/>
                  <a:pt x="0" y="674240"/>
                </a:cubicBezTo>
                <a:cubicBezTo>
                  <a:pt x="26778" y="447139"/>
                  <a:pt x="-23783" y="194721"/>
                  <a:pt x="0" y="0"/>
                </a:cubicBezTo>
                <a:close/>
              </a:path>
              <a:path w="4837986" h="2593230" stroke="0" extrusionOk="0">
                <a:moveTo>
                  <a:pt x="0" y="0"/>
                </a:moveTo>
                <a:cubicBezTo>
                  <a:pt x="275719" y="2507"/>
                  <a:pt x="470795" y="6660"/>
                  <a:pt x="594381" y="0"/>
                </a:cubicBezTo>
                <a:cubicBezTo>
                  <a:pt x="717967" y="-6660"/>
                  <a:pt x="1023045" y="-2442"/>
                  <a:pt x="1188762" y="0"/>
                </a:cubicBezTo>
                <a:cubicBezTo>
                  <a:pt x="1354479" y="2442"/>
                  <a:pt x="1535268" y="539"/>
                  <a:pt x="1831523" y="0"/>
                </a:cubicBezTo>
                <a:cubicBezTo>
                  <a:pt x="2127778" y="-539"/>
                  <a:pt x="2247352" y="-30841"/>
                  <a:pt x="2571044" y="0"/>
                </a:cubicBezTo>
                <a:cubicBezTo>
                  <a:pt x="2894736" y="30841"/>
                  <a:pt x="2845835" y="20018"/>
                  <a:pt x="3117045" y="0"/>
                </a:cubicBezTo>
                <a:cubicBezTo>
                  <a:pt x="3388255" y="-20018"/>
                  <a:pt x="3416947" y="12068"/>
                  <a:pt x="3711426" y="0"/>
                </a:cubicBezTo>
                <a:cubicBezTo>
                  <a:pt x="4005905" y="-12068"/>
                  <a:pt x="4314178" y="50769"/>
                  <a:pt x="4837986" y="0"/>
                </a:cubicBezTo>
                <a:cubicBezTo>
                  <a:pt x="4830520" y="139252"/>
                  <a:pt x="4836669" y="352196"/>
                  <a:pt x="4837986" y="596443"/>
                </a:cubicBezTo>
                <a:cubicBezTo>
                  <a:pt x="4839303" y="840690"/>
                  <a:pt x="4826249" y="1053275"/>
                  <a:pt x="4837986" y="1192886"/>
                </a:cubicBezTo>
                <a:cubicBezTo>
                  <a:pt x="4849723" y="1332497"/>
                  <a:pt x="4810262" y="1519704"/>
                  <a:pt x="4837986" y="1763396"/>
                </a:cubicBezTo>
                <a:cubicBezTo>
                  <a:pt x="4865711" y="2007088"/>
                  <a:pt x="4847579" y="2183618"/>
                  <a:pt x="4837986" y="2593230"/>
                </a:cubicBezTo>
                <a:cubicBezTo>
                  <a:pt x="4579506" y="2562139"/>
                  <a:pt x="4392143" y="2568485"/>
                  <a:pt x="4098465" y="2593230"/>
                </a:cubicBezTo>
                <a:cubicBezTo>
                  <a:pt x="3804787" y="2617975"/>
                  <a:pt x="3555488" y="2607052"/>
                  <a:pt x="3310565" y="2593230"/>
                </a:cubicBezTo>
                <a:cubicBezTo>
                  <a:pt x="3065642" y="2579408"/>
                  <a:pt x="2948530" y="2601455"/>
                  <a:pt x="2764563" y="2593230"/>
                </a:cubicBezTo>
                <a:cubicBezTo>
                  <a:pt x="2580596" y="2585005"/>
                  <a:pt x="2393553" y="2570887"/>
                  <a:pt x="2025043" y="2593230"/>
                </a:cubicBezTo>
                <a:cubicBezTo>
                  <a:pt x="1656533" y="2615573"/>
                  <a:pt x="1519745" y="2567319"/>
                  <a:pt x="1333902" y="2593230"/>
                </a:cubicBezTo>
                <a:cubicBezTo>
                  <a:pt x="1148059" y="2619141"/>
                  <a:pt x="1013220" y="2600375"/>
                  <a:pt x="787901" y="2593230"/>
                </a:cubicBezTo>
                <a:cubicBezTo>
                  <a:pt x="562582" y="2586085"/>
                  <a:pt x="202638" y="2594869"/>
                  <a:pt x="0" y="2593230"/>
                </a:cubicBezTo>
                <a:cubicBezTo>
                  <a:pt x="-26897" y="2384000"/>
                  <a:pt x="-10393" y="2172495"/>
                  <a:pt x="0" y="1918990"/>
                </a:cubicBezTo>
                <a:cubicBezTo>
                  <a:pt x="10393" y="1665485"/>
                  <a:pt x="-29039" y="1513121"/>
                  <a:pt x="0" y="1296615"/>
                </a:cubicBezTo>
                <a:cubicBezTo>
                  <a:pt x="29039" y="1080109"/>
                  <a:pt x="101" y="868080"/>
                  <a:pt x="0" y="648308"/>
                </a:cubicBezTo>
                <a:cubicBezTo>
                  <a:pt x="-101" y="428536"/>
                  <a:pt x="-16181" y="275469"/>
                  <a:pt x="0" y="0"/>
                </a:cubicBezTo>
                <a:close/>
              </a:path>
            </a:pathLst>
          </a:custGeom>
          <a:ln w="28575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88185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4" name="Picture 20" descr="Logos and Branding">
            <a:extLst>
              <a:ext uri="{FF2B5EF4-FFF2-40B4-BE49-F238E27FC236}">
                <a16:creationId xmlns:a16="http://schemas.microsoft.com/office/drawing/2014/main" id="{7EF49974-B59B-4EA2-A118-ADFB8498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45" y="2678182"/>
            <a:ext cx="1631038" cy="5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18E5CA5-DC77-405E-BF75-83FBE3717E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77457" y="3201569"/>
            <a:ext cx="1275182" cy="459217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495D1B2-3D97-4F5F-A6AA-35C7CE77DA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49573" y="1535325"/>
            <a:ext cx="1670815" cy="1699789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44047C8C-4976-417F-A9CC-46681787F4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0279" y="2035678"/>
            <a:ext cx="2405525" cy="948814"/>
          </a:xfrm>
          <a:prstGeom prst="rect">
            <a:avLst/>
          </a:prstGeom>
        </p:spPr>
      </p:pic>
      <p:pic>
        <p:nvPicPr>
          <p:cNvPr id="1050" name="Picture 26" descr="RestSharp Tutorial">
            <a:extLst>
              <a:ext uri="{FF2B5EF4-FFF2-40B4-BE49-F238E27FC236}">
                <a16:creationId xmlns:a16="http://schemas.microsoft.com/office/drawing/2014/main" id="{CB75049C-C488-465E-A2F8-1D404F18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279" y="2933144"/>
            <a:ext cx="2405525" cy="6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00DD6B7-F0A4-4C12-85F7-A5C5D926060C}"/>
              </a:ext>
            </a:extLst>
          </p:cNvPr>
          <p:cNvSpPr txBox="1"/>
          <p:nvPr/>
        </p:nvSpPr>
        <p:spPr>
          <a:xfrm>
            <a:off x="1199094" y="10595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Backend</a:t>
            </a:r>
            <a:r>
              <a:rPr lang="pl-PL" dirty="0"/>
              <a:t>: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54D4A94-6752-4EA0-9C21-6EB011F2F95F}"/>
              </a:ext>
            </a:extLst>
          </p:cNvPr>
          <p:cNvSpPr txBox="1"/>
          <p:nvPr/>
        </p:nvSpPr>
        <p:spPr>
          <a:xfrm>
            <a:off x="6682022" y="11075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err="1"/>
              <a:t>Frontend</a:t>
            </a:r>
            <a:r>
              <a:rPr lang="pl-PL" u="sng" dirty="0"/>
              <a:t>: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1FDE37B5-6ACB-452C-8DDC-C3F423333EBE}"/>
              </a:ext>
            </a:extLst>
          </p:cNvPr>
          <p:cNvSpPr txBox="1"/>
          <p:nvPr/>
        </p:nvSpPr>
        <p:spPr>
          <a:xfrm>
            <a:off x="1274098" y="385028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Backend</a:t>
            </a:r>
            <a:r>
              <a:rPr lang="pl-PL" dirty="0"/>
              <a:t> - bazy:</a:t>
            </a:r>
          </a:p>
        </p:txBody>
      </p:sp>
      <p:pic>
        <p:nvPicPr>
          <p:cNvPr id="3" name="Picture 2" descr="Creating a service connection in Azure DevOps - Alessandro Moura ...">
            <a:extLst>
              <a:ext uri="{FF2B5EF4-FFF2-40B4-BE49-F238E27FC236}">
                <a16:creationId xmlns:a16="http://schemas.microsoft.com/office/drawing/2014/main" id="{1664DA39-AF8F-40C3-8FBA-81827606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76" y="2908415"/>
            <a:ext cx="1230706" cy="7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_Sharp_logo_web - TechCentral.ie">
            <a:extLst>
              <a:ext uri="{FF2B5EF4-FFF2-40B4-BE49-F238E27FC236}">
                <a16:creationId xmlns:a16="http://schemas.microsoft.com/office/drawing/2014/main" id="{08D144B5-268D-4619-9497-7389F549B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7" r="21251"/>
          <a:stretch/>
        </p:blipFill>
        <p:spPr bwMode="auto">
          <a:xfrm>
            <a:off x="9465045" y="1201091"/>
            <a:ext cx="665076" cy="6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ole tekstowe 36">
            <a:extLst>
              <a:ext uri="{FF2B5EF4-FFF2-40B4-BE49-F238E27FC236}">
                <a16:creationId xmlns:a16="http://schemas.microsoft.com/office/drawing/2014/main" id="{05DC3BF3-6DCE-4892-BD76-6CAB8AE48142}"/>
              </a:ext>
            </a:extLst>
          </p:cNvPr>
          <p:cNvSpPr txBox="1"/>
          <p:nvPr/>
        </p:nvSpPr>
        <p:spPr>
          <a:xfrm>
            <a:off x="10071871" y="13600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9B4F97"/>
                </a:solidFill>
              </a:rPr>
              <a:t>8.0</a:t>
            </a:r>
          </a:p>
        </p:txBody>
      </p:sp>
    </p:spTree>
    <p:extLst>
      <p:ext uri="{BB962C8B-B14F-4D97-AF65-F5344CB8AC3E}">
        <p14:creationId xmlns:p14="http://schemas.microsoft.com/office/powerpoint/2010/main" val="373428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8" grpId="0"/>
      <p:bldP spid="15" grpId="0"/>
      <p:bldP spid="13" grpId="0"/>
      <p:bldP spid="27" grpId="0" animBg="1"/>
      <p:bldP spid="23" grpId="0"/>
      <p:bldP spid="24" grpId="0"/>
      <p:bldP spid="41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SQL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E0234FA-BC14-495E-B7A0-3B21FB67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1" y="1104650"/>
            <a:ext cx="10515600" cy="5683818"/>
          </a:xfrm>
          <a:prstGeom prst="rect">
            <a:avLst/>
          </a:prstGeom>
        </p:spPr>
      </p:pic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7581CDF7-59D2-4523-8256-8D9FB65C139D}"/>
              </a:ext>
            </a:extLst>
          </p:cNvPr>
          <p:cNvSpPr/>
          <p:nvPr/>
        </p:nvSpPr>
        <p:spPr>
          <a:xfrm rot="10800000">
            <a:off x="6972299" y="1714486"/>
            <a:ext cx="533840" cy="667692"/>
          </a:xfrm>
          <a:custGeom>
            <a:avLst/>
            <a:gdLst>
              <a:gd name="connsiteX0" fmla="*/ 533840 w 533840"/>
              <a:gd name="connsiteY0" fmla="*/ 667692 h 667692"/>
              <a:gd name="connsiteX1" fmla="*/ 266920 w 533840"/>
              <a:gd name="connsiteY1" fmla="*/ 623207 h 667692"/>
              <a:gd name="connsiteX2" fmla="*/ 266920 w 533840"/>
              <a:gd name="connsiteY2" fmla="*/ 375874 h 667692"/>
              <a:gd name="connsiteX3" fmla="*/ 0 w 533840"/>
              <a:gd name="connsiteY3" fmla="*/ 331389 h 667692"/>
              <a:gd name="connsiteX4" fmla="*/ 266920 w 533840"/>
              <a:gd name="connsiteY4" fmla="*/ 286904 h 667692"/>
              <a:gd name="connsiteX5" fmla="*/ 266920 w 533840"/>
              <a:gd name="connsiteY5" fmla="*/ 44485 h 667692"/>
              <a:gd name="connsiteX6" fmla="*/ 533840 w 533840"/>
              <a:gd name="connsiteY6" fmla="*/ 0 h 667692"/>
              <a:gd name="connsiteX7" fmla="*/ 533840 w 533840"/>
              <a:gd name="connsiteY7" fmla="*/ 667692 h 667692"/>
              <a:gd name="connsiteX0" fmla="*/ 533840 w 533840"/>
              <a:gd name="connsiteY0" fmla="*/ 667692 h 667692"/>
              <a:gd name="connsiteX1" fmla="*/ 266920 w 533840"/>
              <a:gd name="connsiteY1" fmla="*/ 623207 h 667692"/>
              <a:gd name="connsiteX2" fmla="*/ 266920 w 533840"/>
              <a:gd name="connsiteY2" fmla="*/ 375874 h 667692"/>
              <a:gd name="connsiteX3" fmla="*/ 0 w 533840"/>
              <a:gd name="connsiteY3" fmla="*/ 331389 h 667692"/>
              <a:gd name="connsiteX4" fmla="*/ 266920 w 533840"/>
              <a:gd name="connsiteY4" fmla="*/ 286904 h 667692"/>
              <a:gd name="connsiteX5" fmla="*/ 266920 w 533840"/>
              <a:gd name="connsiteY5" fmla="*/ 44485 h 667692"/>
              <a:gd name="connsiteX6" fmla="*/ 533840 w 533840"/>
              <a:gd name="connsiteY6" fmla="*/ 0 h 6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40" h="667692" stroke="0" extrusionOk="0">
                <a:moveTo>
                  <a:pt x="533840" y="667692"/>
                </a:moveTo>
                <a:cubicBezTo>
                  <a:pt x="386751" y="669873"/>
                  <a:pt x="266072" y="651993"/>
                  <a:pt x="266920" y="623207"/>
                </a:cubicBezTo>
                <a:cubicBezTo>
                  <a:pt x="250690" y="577971"/>
                  <a:pt x="283321" y="487986"/>
                  <a:pt x="266920" y="375874"/>
                </a:cubicBezTo>
                <a:cubicBezTo>
                  <a:pt x="278406" y="344413"/>
                  <a:pt x="137551" y="326702"/>
                  <a:pt x="0" y="331389"/>
                </a:cubicBezTo>
                <a:cubicBezTo>
                  <a:pt x="148318" y="332408"/>
                  <a:pt x="270551" y="313249"/>
                  <a:pt x="266920" y="286904"/>
                </a:cubicBezTo>
                <a:cubicBezTo>
                  <a:pt x="283054" y="249448"/>
                  <a:pt x="281208" y="98134"/>
                  <a:pt x="266920" y="44485"/>
                </a:cubicBezTo>
                <a:cubicBezTo>
                  <a:pt x="258974" y="26168"/>
                  <a:pt x="403459" y="14239"/>
                  <a:pt x="533840" y="0"/>
                </a:cubicBezTo>
                <a:cubicBezTo>
                  <a:pt x="565255" y="296230"/>
                  <a:pt x="549007" y="533676"/>
                  <a:pt x="533840" y="667692"/>
                </a:cubicBezTo>
                <a:close/>
              </a:path>
              <a:path w="533840" h="667692" fill="none" extrusionOk="0">
                <a:moveTo>
                  <a:pt x="533840" y="667692"/>
                </a:moveTo>
                <a:cubicBezTo>
                  <a:pt x="386652" y="668923"/>
                  <a:pt x="267963" y="647037"/>
                  <a:pt x="266920" y="623207"/>
                </a:cubicBezTo>
                <a:cubicBezTo>
                  <a:pt x="261175" y="537055"/>
                  <a:pt x="288078" y="482547"/>
                  <a:pt x="266920" y="375874"/>
                </a:cubicBezTo>
                <a:cubicBezTo>
                  <a:pt x="283411" y="367811"/>
                  <a:pt x="161835" y="314770"/>
                  <a:pt x="0" y="331389"/>
                </a:cubicBezTo>
                <a:cubicBezTo>
                  <a:pt x="150179" y="331909"/>
                  <a:pt x="266098" y="311804"/>
                  <a:pt x="266920" y="286904"/>
                </a:cubicBezTo>
                <a:cubicBezTo>
                  <a:pt x="256926" y="209791"/>
                  <a:pt x="247470" y="159547"/>
                  <a:pt x="266920" y="44485"/>
                </a:cubicBezTo>
                <a:cubicBezTo>
                  <a:pt x="247289" y="23845"/>
                  <a:pt x="387469" y="-2176"/>
                  <a:pt x="533840" y="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Nawias klamrowy otwierający 5">
            <a:extLst>
              <a:ext uri="{FF2B5EF4-FFF2-40B4-BE49-F238E27FC236}">
                <a16:creationId xmlns:a16="http://schemas.microsoft.com/office/drawing/2014/main" id="{83948794-07F5-43C4-A376-984C99B79E1E}"/>
              </a:ext>
            </a:extLst>
          </p:cNvPr>
          <p:cNvSpPr/>
          <p:nvPr/>
        </p:nvSpPr>
        <p:spPr>
          <a:xfrm>
            <a:off x="5269546" y="1714486"/>
            <a:ext cx="107951" cy="667692"/>
          </a:xfrm>
          <a:custGeom>
            <a:avLst/>
            <a:gdLst>
              <a:gd name="connsiteX0" fmla="*/ 107951 w 107951"/>
              <a:gd name="connsiteY0" fmla="*/ 667692 h 667692"/>
              <a:gd name="connsiteX1" fmla="*/ 53975 w 107951"/>
              <a:gd name="connsiteY1" fmla="*/ 658696 h 667692"/>
              <a:gd name="connsiteX2" fmla="*/ 53976 w 107951"/>
              <a:gd name="connsiteY2" fmla="*/ 340384 h 667692"/>
              <a:gd name="connsiteX3" fmla="*/ 0 w 107951"/>
              <a:gd name="connsiteY3" fmla="*/ 331388 h 667692"/>
              <a:gd name="connsiteX4" fmla="*/ 53976 w 107951"/>
              <a:gd name="connsiteY4" fmla="*/ 322392 h 667692"/>
              <a:gd name="connsiteX5" fmla="*/ 53976 w 107951"/>
              <a:gd name="connsiteY5" fmla="*/ 8996 h 667692"/>
              <a:gd name="connsiteX6" fmla="*/ 107952 w 107951"/>
              <a:gd name="connsiteY6" fmla="*/ 0 h 667692"/>
              <a:gd name="connsiteX7" fmla="*/ 107951 w 107951"/>
              <a:gd name="connsiteY7" fmla="*/ 667692 h 667692"/>
              <a:gd name="connsiteX0" fmla="*/ 107951 w 107951"/>
              <a:gd name="connsiteY0" fmla="*/ 667692 h 667692"/>
              <a:gd name="connsiteX1" fmla="*/ 53975 w 107951"/>
              <a:gd name="connsiteY1" fmla="*/ 658696 h 667692"/>
              <a:gd name="connsiteX2" fmla="*/ 53976 w 107951"/>
              <a:gd name="connsiteY2" fmla="*/ 340384 h 667692"/>
              <a:gd name="connsiteX3" fmla="*/ 0 w 107951"/>
              <a:gd name="connsiteY3" fmla="*/ 331388 h 667692"/>
              <a:gd name="connsiteX4" fmla="*/ 53976 w 107951"/>
              <a:gd name="connsiteY4" fmla="*/ 322392 h 667692"/>
              <a:gd name="connsiteX5" fmla="*/ 53976 w 107951"/>
              <a:gd name="connsiteY5" fmla="*/ 8996 h 667692"/>
              <a:gd name="connsiteX6" fmla="*/ 107952 w 107951"/>
              <a:gd name="connsiteY6" fmla="*/ 0 h 6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51" h="667692" stroke="0" extrusionOk="0">
                <a:moveTo>
                  <a:pt x="107951" y="667692"/>
                </a:moveTo>
                <a:cubicBezTo>
                  <a:pt x="78248" y="668409"/>
                  <a:pt x="53944" y="663816"/>
                  <a:pt x="53975" y="658696"/>
                </a:cubicBezTo>
                <a:cubicBezTo>
                  <a:pt x="39644" y="563758"/>
                  <a:pt x="51277" y="438015"/>
                  <a:pt x="53976" y="340384"/>
                </a:cubicBezTo>
                <a:cubicBezTo>
                  <a:pt x="54251" y="335251"/>
                  <a:pt x="27731" y="330400"/>
                  <a:pt x="0" y="331388"/>
                </a:cubicBezTo>
                <a:cubicBezTo>
                  <a:pt x="30409" y="332066"/>
                  <a:pt x="54188" y="327464"/>
                  <a:pt x="53976" y="322392"/>
                </a:cubicBezTo>
                <a:cubicBezTo>
                  <a:pt x="43045" y="289139"/>
                  <a:pt x="47097" y="136440"/>
                  <a:pt x="53976" y="8996"/>
                </a:cubicBezTo>
                <a:cubicBezTo>
                  <a:pt x="52520" y="5174"/>
                  <a:pt x="80547" y="2010"/>
                  <a:pt x="107952" y="0"/>
                </a:cubicBezTo>
                <a:cubicBezTo>
                  <a:pt x="90485" y="246189"/>
                  <a:pt x="128277" y="473701"/>
                  <a:pt x="107951" y="667692"/>
                </a:cubicBezTo>
                <a:close/>
              </a:path>
              <a:path w="107951" h="667692" fill="none" extrusionOk="0">
                <a:moveTo>
                  <a:pt x="107951" y="667692"/>
                </a:moveTo>
                <a:cubicBezTo>
                  <a:pt x="78177" y="667888"/>
                  <a:pt x="54225" y="663487"/>
                  <a:pt x="53975" y="658696"/>
                </a:cubicBezTo>
                <a:cubicBezTo>
                  <a:pt x="69724" y="544438"/>
                  <a:pt x="50913" y="446845"/>
                  <a:pt x="53976" y="340384"/>
                </a:cubicBezTo>
                <a:cubicBezTo>
                  <a:pt x="55659" y="337101"/>
                  <a:pt x="32254" y="328571"/>
                  <a:pt x="0" y="331388"/>
                </a:cubicBezTo>
                <a:cubicBezTo>
                  <a:pt x="30236" y="331468"/>
                  <a:pt x="53477" y="327562"/>
                  <a:pt x="53976" y="322392"/>
                </a:cubicBezTo>
                <a:cubicBezTo>
                  <a:pt x="42563" y="250297"/>
                  <a:pt x="75026" y="162031"/>
                  <a:pt x="53976" y="8996"/>
                </a:cubicBezTo>
                <a:cubicBezTo>
                  <a:pt x="53489" y="4125"/>
                  <a:pt x="79437" y="-2696"/>
                  <a:pt x="107952" y="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8EFF8B9-34C5-4BA2-8571-5C1BF71C7593}"/>
              </a:ext>
            </a:extLst>
          </p:cNvPr>
          <p:cNvCxnSpPr>
            <a:stCxn id="5" idx="1"/>
          </p:cNvCxnSpPr>
          <p:nvPr/>
        </p:nvCxnSpPr>
        <p:spPr>
          <a:xfrm flipV="1">
            <a:off x="7506139" y="2048332"/>
            <a:ext cx="1107636" cy="24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65489FC-14EF-42D7-B1AE-43E28AF3B0BF}"/>
              </a:ext>
            </a:extLst>
          </p:cNvPr>
          <p:cNvSpPr txBox="1"/>
          <p:nvPr/>
        </p:nvSpPr>
        <p:spPr>
          <a:xfrm>
            <a:off x="8613774" y="1682087"/>
            <a:ext cx="2390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Informacje o stworzeniu i ostatniej edycji rekordu </a:t>
            </a: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każdej tabeli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E848D90-CE9D-4076-9515-7F1AFAED7C19}"/>
              </a:ext>
            </a:extLst>
          </p:cNvPr>
          <p:cNvSpPr txBox="1"/>
          <p:nvPr/>
        </p:nvSpPr>
        <p:spPr>
          <a:xfrm>
            <a:off x="8306936" y="2482973"/>
            <a:ext cx="3033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u="sng" dirty="0" err="1">
                <a:solidFill>
                  <a:schemeClr val="accent4">
                    <a:lumMod val="75000"/>
                  </a:schemeClr>
                </a:solidFill>
              </a:rPr>
              <a:t>AuditLog</a:t>
            </a:r>
            <a:r>
              <a:rPr lang="pl-PL" sz="1400" b="1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pl-PL" sz="1400" b="1" dirty="0">
                <a:solidFill>
                  <a:schemeClr val="accent4">
                    <a:lumMod val="75000"/>
                  </a:schemeClr>
                </a:solidFill>
              </a:rPr>
              <a:t> rozszerzone informacje o historii zmian w każdym rekordzie każdej tabeli </a:t>
            </a:r>
            <a:br>
              <a:rPr lang="pl-PL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(+ możliwość cofania zmian)</a:t>
            </a:r>
          </a:p>
        </p:txBody>
      </p:sp>
      <p:sp>
        <p:nvSpPr>
          <p:cNvPr id="20" name="Nawias zamykający 19">
            <a:extLst>
              <a:ext uri="{FF2B5EF4-FFF2-40B4-BE49-F238E27FC236}">
                <a16:creationId xmlns:a16="http://schemas.microsoft.com/office/drawing/2014/main" id="{F3405A8E-AF3C-4084-8306-30015B336F3E}"/>
              </a:ext>
            </a:extLst>
          </p:cNvPr>
          <p:cNvSpPr/>
          <p:nvPr/>
        </p:nvSpPr>
        <p:spPr>
          <a:xfrm>
            <a:off x="11626131" y="3002280"/>
            <a:ext cx="299720" cy="2723506"/>
          </a:xfrm>
          <a:custGeom>
            <a:avLst/>
            <a:gdLst>
              <a:gd name="connsiteX0" fmla="*/ 0 w 299720"/>
              <a:gd name="connsiteY0" fmla="*/ 0 h 2723506"/>
              <a:gd name="connsiteX1" fmla="*/ 299720 w 299720"/>
              <a:gd name="connsiteY1" fmla="*/ 24976 h 2723506"/>
              <a:gd name="connsiteX2" fmla="*/ 299720 w 299720"/>
              <a:gd name="connsiteY2" fmla="*/ 746836 h 2723506"/>
              <a:gd name="connsiteX3" fmla="*/ 299720 w 299720"/>
              <a:gd name="connsiteY3" fmla="*/ 1388489 h 2723506"/>
              <a:gd name="connsiteX4" fmla="*/ 299720 w 299720"/>
              <a:gd name="connsiteY4" fmla="*/ 2003406 h 2723506"/>
              <a:gd name="connsiteX5" fmla="*/ 299720 w 299720"/>
              <a:gd name="connsiteY5" fmla="*/ 2698530 h 2723506"/>
              <a:gd name="connsiteX6" fmla="*/ 0 w 299720"/>
              <a:gd name="connsiteY6" fmla="*/ 2723506 h 2723506"/>
              <a:gd name="connsiteX7" fmla="*/ 0 w 299720"/>
              <a:gd name="connsiteY7" fmla="*/ 2042630 h 2723506"/>
              <a:gd name="connsiteX8" fmla="*/ 0 w 299720"/>
              <a:gd name="connsiteY8" fmla="*/ 1307283 h 2723506"/>
              <a:gd name="connsiteX9" fmla="*/ 0 w 299720"/>
              <a:gd name="connsiteY9" fmla="*/ 708112 h 2723506"/>
              <a:gd name="connsiteX10" fmla="*/ 0 w 299720"/>
              <a:gd name="connsiteY10" fmla="*/ 0 h 2723506"/>
              <a:gd name="connsiteX0" fmla="*/ 0 w 299720"/>
              <a:gd name="connsiteY0" fmla="*/ 0 h 2723506"/>
              <a:gd name="connsiteX1" fmla="*/ 299720 w 299720"/>
              <a:gd name="connsiteY1" fmla="*/ 24976 h 2723506"/>
              <a:gd name="connsiteX2" fmla="*/ 299720 w 299720"/>
              <a:gd name="connsiteY2" fmla="*/ 613158 h 2723506"/>
              <a:gd name="connsiteX3" fmla="*/ 299720 w 299720"/>
              <a:gd name="connsiteY3" fmla="*/ 1335017 h 2723506"/>
              <a:gd name="connsiteX4" fmla="*/ 299720 w 299720"/>
              <a:gd name="connsiteY4" fmla="*/ 1949935 h 2723506"/>
              <a:gd name="connsiteX5" fmla="*/ 299720 w 299720"/>
              <a:gd name="connsiteY5" fmla="*/ 2698530 h 2723506"/>
              <a:gd name="connsiteX6" fmla="*/ 0 w 299720"/>
              <a:gd name="connsiteY6" fmla="*/ 2723506 h 272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20" h="2723506" stroke="0" extrusionOk="0">
                <a:moveTo>
                  <a:pt x="0" y="0"/>
                </a:moveTo>
                <a:cubicBezTo>
                  <a:pt x="162768" y="-1704"/>
                  <a:pt x="297270" y="12102"/>
                  <a:pt x="299720" y="24976"/>
                </a:cubicBezTo>
                <a:cubicBezTo>
                  <a:pt x="271696" y="182714"/>
                  <a:pt x="268770" y="445734"/>
                  <a:pt x="299720" y="746836"/>
                </a:cubicBezTo>
                <a:cubicBezTo>
                  <a:pt x="330670" y="1047938"/>
                  <a:pt x="277665" y="1152755"/>
                  <a:pt x="299720" y="1388489"/>
                </a:cubicBezTo>
                <a:cubicBezTo>
                  <a:pt x="321775" y="1624223"/>
                  <a:pt x="292446" y="1870623"/>
                  <a:pt x="299720" y="2003406"/>
                </a:cubicBezTo>
                <a:cubicBezTo>
                  <a:pt x="306994" y="2136189"/>
                  <a:pt x="272119" y="2464515"/>
                  <a:pt x="299720" y="2698530"/>
                </a:cubicBezTo>
                <a:cubicBezTo>
                  <a:pt x="311431" y="2688222"/>
                  <a:pt x="152718" y="2721544"/>
                  <a:pt x="0" y="2723506"/>
                </a:cubicBezTo>
                <a:cubicBezTo>
                  <a:pt x="-9088" y="2419200"/>
                  <a:pt x="24241" y="2280849"/>
                  <a:pt x="0" y="2042630"/>
                </a:cubicBezTo>
                <a:cubicBezTo>
                  <a:pt x="-24241" y="1804411"/>
                  <a:pt x="-12414" y="1654977"/>
                  <a:pt x="0" y="1307283"/>
                </a:cubicBezTo>
                <a:cubicBezTo>
                  <a:pt x="12414" y="959589"/>
                  <a:pt x="-5935" y="895056"/>
                  <a:pt x="0" y="708112"/>
                </a:cubicBezTo>
                <a:cubicBezTo>
                  <a:pt x="5935" y="521168"/>
                  <a:pt x="24007" y="343936"/>
                  <a:pt x="0" y="0"/>
                </a:cubicBezTo>
                <a:close/>
              </a:path>
              <a:path w="299720" h="2723506" fill="none" extrusionOk="0">
                <a:moveTo>
                  <a:pt x="0" y="0"/>
                </a:moveTo>
                <a:cubicBezTo>
                  <a:pt x="165980" y="669"/>
                  <a:pt x="300049" y="14586"/>
                  <a:pt x="299720" y="24976"/>
                </a:cubicBezTo>
                <a:cubicBezTo>
                  <a:pt x="316360" y="250332"/>
                  <a:pt x="300378" y="340204"/>
                  <a:pt x="299720" y="613158"/>
                </a:cubicBezTo>
                <a:cubicBezTo>
                  <a:pt x="299062" y="886112"/>
                  <a:pt x="276655" y="1145329"/>
                  <a:pt x="299720" y="1335017"/>
                </a:cubicBezTo>
                <a:cubicBezTo>
                  <a:pt x="322785" y="1524705"/>
                  <a:pt x="326579" y="1819880"/>
                  <a:pt x="299720" y="1949935"/>
                </a:cubicBezTo>
                <a:cubicBezTo>
                  <a:pt x="272861" y="2079990"/>
                  <a:pt x="296991" y="2436381"/>
                  <a:pt x="299720" y="2698530"/>
                </a:cubicBezTo>
                <a:cubicBezTo>
                  <a:pt x="292549" y="2697706"/>
                  <a:pt x="167992" y="2690214"/>
                  <a:pt x="0" y="2723506"/>
                </a:cubicBezTo>
              </a:path>
            </a:pathLst>
          </a:custGeom>
          <a:ln w="1905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ke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423553D3-262A-4809-BB6E-8330DB2C23DA}"/>
              </a:ext>
            </a:extLst>
          </p:cNvPr>
          <p:cNvCxnSpPr>
            <a:cxnSpLocks/>
          </p:cNvCxnSpPr>
          <p:nvPr/>
        </p:nvCxnSpPr>
        <p:spPr>
          <a:xfrm flipH="1">
            <a:off x="11340105" y="3001620"/>
            <a:ext cx="299723" cy="66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6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</a:t>
            </a:r>
            <a:r>
              <a:rPr lang="pl-PL" dirty="0" err="1"/>
              <a:t>NoSQL</a:t>
            </a:r>
            <a:endParaRPr lang="pl-PL" dirty="0"/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D11697-C095-4A41-AC43-4C2A6E015F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2021" y="1040385"/>
            <a:ext cx="6772217" cy="5729681"/>
          </a:xfrm>
          <a:prstGeom prst="rect">
            <a:avLst/>
          </a:prstGeom>
        </p:spPr>
      </p:pic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FC367859-9358-4645-AC01-955297F7C24B}"/>
              </a:ext>
            </a:extLst>
          </p:cNvPr>
          <p:cNvSpPr/>
          <p:nvPr/>
        </p:nvSpPr>
        <p:spPr>
          <a:xfrm>
            <a:off x="3184479" y="3455988"/>
            <a:ext cx="727881" cy="2444394"/>
          </a:xfrm>
          <a:custGeom>
            <a:avLst/>
            <a:gdLst>
              <a:gd name="connsiteX0" fmla="*/ 727881 w 727881"/>
              <a:gd name="connsiteY0" fmla="*/ 2444394 h 2444394"/>
              <a:gd name="connsiteX1" fmla="*/ 363940 w 727881"/>
              <a:gd name="connsiteY1" fmla="*/ 2383740 h 2444394"/>
              <a:gd name="connsiteX2" fmla="*/ 363941 w 727881"/>
              <a:gd name="connsiteY2" fmla="*/ 1273856 h 2444394"/>
              <a:gd name="connsiteX3" fmla="*/ 0 w 727881"/>
              <a:gd name="connsiteY3" fmla="*/ 1213202 h 2444394"/>
              <a:gd name="connsiteX4" fmla="*/ 363941 w 727881"/>
              <a:gd name="connsiteY4" fmla="*/ 1152548 h 2444394"/>
              <a:gd name="connsiteX5" fmla="*/ 363941 w 727881"/>
              <a:gd name="connsiteY5" fmla="*/ 60654 h 2444394"/>
              <a:gd name="connsiteX6" fmla="*/ 727882 w 727881"/>
              <a:gd name="connsiteY6" fmla="*/ 0 h 2444394"/>
              <a:gd name="connsiteX7" fmla="*/ 727881 w 727881"/>
              <a:gd name="connsiteY7" fmla="*/ 2444394 h 2444394"/>
              <a:gd name="connsiteX0" fmla="*/ 727881 w 727881"/>
              <a:gd name="connsiteY0" fmla="*/ 2444394 h 2444394"/>
              <a:gd name="connsiteX1" fmla="*/ 363940 w 727881"/>
              <a:gd name="connsiteY1" fmla="*/ 2383740 h 2444394"/>
              <a:gd name="connsiteX2" fmla="*/ 363941 w 727881"/>
              <a:gd name="connsiteY2" fmla="*/ 1273856 h 2444394"/>
              <a:gd name="connsiteX3" fmla="*/ 0 w 727881"/>
              <a:gd name="connsiteY3" fmla="*/ 1213202 h 2444394"/>
              <a:gd name="connsiteX4" fmla="*/ 363941 w 727881"/>
              <a:gd name="connsiteY4" fmla="*/ 1152548 h 2444394"/>
              <a:gd name="connsiteX5" fmla="*/ 363941 w 727881"/>
              <a:gd name="connsiteY5" fmla="*/ 60654 h 2444394"/>
              <a:gd name="connsiteX6" fmla="*/ 727882 w 727881"/>
              <a:gd name="connsiteY6" fmla="*/ 0 h 244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881" h="2444394" stroke="0" extrusionOk="0">
                <a:moveTo>
                  <a:pt x="727881" y="2444394"/>
                </a:moveTo>
                <a:cubicBezTo>
                  <a:pt x="526962" y="2444931"/>
                  <a:pt x="362992" y="2421950"/>
                  <a:pt x="363940" y="2383740"/>
                </a:cubicBezTo>
                <a:cubicBezTo>
                  <a:pt x="355493" y="2020360"/>
                  <a:pt x="348785" y="1596238"/>
                  <a:pt x="363941" y="1273856"/>
                </a:cubicBezTo>
                <a:cubicBezTo>
                  <a:pt x="380032" y="1230702"/>
                  <a:pt x="198827" y="1212170"/>
                  <a:pt x="0" y="1213202"/>
                </a:cubicBezTo>
                <a:cubicBezTo>
                  <a:pt x="202982" y="1215444"/>
                  <a:pt x="365850" y="1186981"/>
                  <a:pt x="363941" y="1152548"/>
                </a:cubicBezTo>
                <a:cubicBezTo>
                  <a:pt x="317487" y="804040"/>
                  <a:pt x="267125" y="482562"/>
                  <a:pt x="363941" y="60654"/>
                </a:cubicBezTo>
                <a:cubicBezTo>
                  <a:pt x="351245" y="37144"/>
                  <a:pt x="549043" y="18522"/>
                  <a:pt x="727882" y="0"/>
                </a:cubicBezTo>
                <a:cubicBezTo>
                  <a:pt x="714387" y="833050"/>
                  <a:pt x="735725" y="1640623"/>
                  <a:pt x="727881" y="2444394"/>
                </a:cubicBezTo>
                <a:close/>
              </a:path>
              <a:path w="727881" h="2444394" fill="none" extrusionOk="0">
                <a:moveTo>
                  <a:pt x="727881" y="2444394"/>
                </a:moveTo>
                <a:cubicBezTo>
                  <a:pt x="527336" y="2446845"/>
                  <a:pt x="367781" y="2414521"/>
                  <a:pt x="363940" y="2383740"/>
                </a:cubicBezTo>
                <a:cubicBezTo>
                  <a:pt x="378616" y="2006181"/>
                  <a:pt x="303104" y="1650913"/>
                  <a:pt x="363941" y="1273856"/>
                </a:cubicBezTo>
                <a:cubicBezTo>
                  <a:pt x="374899" y="1251325"/>
                  <a:pt x="207837" y="1205321"/>
                  <a:pt x="0" y="1213202"/>
                </a:cubicBezTo>
                <a:cubicBezTo>
                  <a:pt x="203043" y="1213587"/>
                  <a:pt x="359797" y="1187719"/>
                  <a:pt x="363941" y="1152548"/>
                </a:cubicBezTo>
                <a:cubicBezTo>
                  <a:pt x="347894" y="980493"/>
                  <a:pt x="316328" y="473843"/>
                  <a:pt x="363941" y="60654"/>
                </a:cubicBezTo>
                <a:cubicBezTo>
                  <a:pt x="332944" y="33358"/>
                  <a:pt x="539082" y="-25389"/>
                  <a:pt x="727882" y="0"/>
                </a:cubicBezTo>
              </a:path>
            </a:pathLst>
          </a:custGeom>
          <a:ln w="1905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62AAFC0-7D9D-41D5-B232-F7FEF21A0F86}"/>
              </a:ext>
            </a:extLst>
          </p:cNvPr>
          <p:cNvSpPr txBox="1"/>
          <p:nvPr/>
        </p:nvSpPr>
        <p:spPr>
          <a:xfrm>
            <a:off x="750627" y="3840097"/>
            <a:ext cx="2547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2">
                    <a:lumMod val="25000"/>
                  </a:schemeClr>
                </a:solidFill>
              </a:rPr>
              <a:t>Wartości statystyczne 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(obliczone przez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</a:rPr>
              <a:t>MongoDB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268288" indent="-1778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minimum</a:t>
            </a:r>
          </a:p>
          <a:p>
            <a:pPr marL="268288" indent="-1778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maksimum</a:t>
            </a:r>
          </a:p>
          <a:p>
            <a:pPr marL="268288" indent="-1778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średniej arytmetycznej</a:t>
            </a:r>
          </a:p>
          <a:p>
            <a:pPr marL="268288" indent="-1778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odchylenie standardowe od średniej</a:t>
            </a:r>
          </a:p>
          <a:p>
            <a:endParaRPr lang="pl-PL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Nawias klamrowy otwierający 7">
            <a:extLst>
              <a:ext uri="{FF2B5EF4-FFF2-40B4-BE49-F238E27FC236}">
                <a16:creationId xmlns:a16="http://schemas.microsoft.com/office/drawing/2014/main" id="{7D3B5D93-87A0-4BF8-A386-15EB86385B62}"/>
              </a:ext>
            </a:extLst>
          </p:cNvPr>
          <p:cNvSpPr/>
          <p:nvPr/>
        </p:nvSpPr>
        <p:spPr>
          <a:xfrm>
            <a:off x="3184479" y="1960845"/>
            <a:ext cx="727881" cy="194979"/>
          </a:xfrm>
          <a:custGeom>
            <a:avLst/>
            <a:gdLst>
              <a:gd name="connsiteX0" fmla="*/ 727881 w 727881"/>
              <a:gd name="connsiteY0" fmla="*/ 194979 h 194979"/>
              <a:gd name="connsiteX1" fmla="*/ 363940 w 727881"/>
              <a:gd name="connsiteY1" fmla="*/ 178731 h 194979"/>
              <a:gd name="connsiteX2" fmla="*/ 363941 w 727881"/>
              <a:gd name="connsiteY2" fmla="*/ 113020 h 194979"/>
              <a:gd name="connsiteX3" fmla="*/ 0 w 727881"/>
              <a:gd name="connsiteY3" fmla="*/ 96772 h 194979"/>
              <a:gd name="connsiteX4" fmla="*/ 363941 w 727881"/>
              <a:gd name="connsiteY4" fmla="*/ 80524 h 194979"/>
              <a:gd name="connsiteX5" fmla="*/ 363941 w 727881"/>
              <a:gd name="connsiteY5" fmla="*/ 16248 h 194979"/>
              <a:gd name="connsiteX6" fmla="*/ 727882 w 727881"/>
              <a:gd name="connsiteY6" fmla="*/ 0 h 194979"/>
              <a:gd name="connsiteX7" fmla="*/ 727881 w 727881"/>
              <a:gd name="connsiteY7" fmla="*/ 194979 h 194979"/>
              <a:gd name="connsiteX0" fmla="*/ 727881 w 727881"/>
              <a:gd name="connsiteY0" fmla="*/ 194979 h 194979"/>
              <a:gd name="connsiteX1" fmla="*/ 363940 w 727881"/>
              <a:gd name="connsiteY1" fmla="*/ 178731 h 194979"/>
              <a:gd name="connsiteX2" fmla="*/ 363941 w 727881"/>
              <a:gd name="connsiteY2" fmla="*/ 113020 h 194979"/>
              <a:gd name="connsiteX3" fmla="*/ 0 w 727881"/>
              <a:gd name="connsiteY3" fmla="*/ 96772 h 194979"/>
              <a:gd name="connsiteX4" fmla="*/ 363941 w 727881"/>
              <a:gd name="connsiteY4" fmla="*/ 80524 h 194979"/>
              <a:gd name="connsiteX5" fmla="*/ 363941 w 727881"/>
              <a:gd name="connsiteY5" fmla="*/ 16248 h 194979"/>
              <a:gd name="connsiteX6" fmla="*/ 727882 w 727881"/>
              <a:gd name="connsiteY6" fmla="*/ 0 h 19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881" h="194979" stroke="0" extrusionOk="0">
                <a:moveTo>
                  <a:pt x="727881" y="194979"/>
                </a:moveTo>
                <a:cubicBezTo>
                  <a:pt x="527098" y="196424"/>
                  <a:pt x="363709" y="188854"/>
                  <a:pt x="363940" y="178731"/>
                </a:cubicBezTo>
                <a:cubicBezTo>
                  <a:pt x="363679" y="157030"/>
                  <a:pt x="363578" y="133786"/>
                  <a:pt x="363941" y="113020"/>
                </a:cubicBezTo>
                <a:cubicBezTo>
                  <a:pt x="378072" y="95566"/>
                  <a:pt x="184168" y="88776"/>
                  <a:pt x="0" y="96772"/>
                </a:cubicBezTo>
                <a:cubicBezTo>
                  <a:pt x="201373" y="97195"/>
                  <a:pt x="364337" y="89692"/>
                  <a:pt x="363941" y="80524"/>
                </a:cubicBezTo>
                <a:cubicBezTo>
                  <a:pt x="363276" y="73203"/>
                  <a:pt x="362159" y="42038"/>
                  <a:pt x="363941" y="16248"/>
                </a:cubicBezTo>
                <a:cubicBezTo>
                  <a:pt x="357737" y="12155"/>
                  <a:pt x="535654" y="7331"/>
                  <a:pt x="727882" y="0"/>
                </a:cubicBezTo>
                <a:cubicBezTo>
                  <a:pt x="725308" y="68474"/>
                  <a:pt x="729340" y="132037"/>
                  <a:pt x="727881" y="194979"/>
                </a:cubicBezTo>
                <a:close/>
              </a:path>
              <a:path w="727881" h="194979" fill="none" extrusionOk="0">
                <a:moveTo>
                  <a:pt x="727881" y="194979"/>
                </a:moveTo>
                <a:cubicBezTo>
                  <a:pt x="526993" y="195579"/>
                  <a:pt x="364987" y="186965"/>
                  <a:pt x="363940" y="178731"/>
                </a:cubicBezTo>
                <a:cubicBezTo>
                  <a:pt x="367011" y="155237"/>
                  <a:pt x="360174" y="135363"/>
                  <a:pt x="363941" y="113020"/>
                </a:cubicBezTo>
                <a:cubicBezTo>
                  <a:pt x="366740" y="106848"/>
                  <a:pt x="206074" y="90922"/>
                  <a:pt x="0" y="96772"/>
                </a:cubicBezTo>
                <a:cubicBezTo>
                  <a:pt x="202226" y="97003"/>
                  <a:pt x="363597" y="89637"/>
                  <a:pt x="363941" y="80524"/>
                </a:cubicBezTo>
                <a:cubicBezTo>
                  <a:pt x="359106" y="50113"/>
                  <a:pt x="368939" y="29266"/>
                  <a:pt x="363941" y="16248"/>
                </a:cubicBezTo>
                <a:cubicBezTo>
                  <a:pt x="361319" y="7799"/>
                  <a:pt x="535946" y="-18863"/>
                  <a:pt x="727882" y="0"/>
                </a:cubicBezTo>
              </a:path>
            </a:pathLst>
          </a:custGeom>
          <a:ln w="1905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EE4F024-A3A3-473C-91C7-73018B391239}"/>
              </a:ext>
            </a:extLst>
          </p:cNvPr>
          <p:cNvSpPr txBox="1"/>
          <p:nvPr/>
        </p:nvSpPr>
        <p:spPr>
          <a:xfrm>
            <a:off x="693761" y="2880653"/>
            <a:ext cx="2547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3">
                    <a:lumMod val="75000"/>
                  </a:schemeClr>
                </a:solidFill>
              </a:rPr>
              <a:t>Nazwy stacji </a:t>
            </a:r>
            <a:r>
              <a:rPr lang="pl-PL" sz="1400" dirty="0">
                <a:solidFill>
                  <a:schemeClr val="accent3">
                    <a:lumMod val="75000"/>
                  </a:schemeClr>
                </a:solidFill>
              </a:rPr>
              <a:t>(początkowej i końcowej) </a:t>
            </a:r>
            <a:r>
              <a:rPr lang="pl-PL" sz="1400" b="1" dirty="0">
                <a:solidFill>
                  <a:schemeClr val="accent3">
                    <a:lumMod val="75000"/>
                  </a:schemeClr>
                </a:solidFill>
              </a:rPr>
              <a:t>z relacyjnej tabeli </a:t>
            </a:r>
            <a:r>
              <a:rPr lang="pl-PL" sz="1400" b="1" dirty="0" err="1">
                <a:solidFill>
                  <a:schemeClr val="accent3">
                    <a:lumMod val="75000"/>
                  </a:schemeClr>
                </a:solidFill>
              </a:rPr>
              <a:t>Stations</a:t>
            </a:r>
            <a:endParaRPr lang="pl-PL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0DB03991-F849-4966-BFAC-0D11D39CF4A4}"/>
              </a:ext>
            </a:extLst>
          </p:cNvPr>
          <p:cNvSpPr/>
          <p:nvPr/>
        </p:nvSpPr>
        <p:spPr>
          <a:xfrm>
            <a:off x="3174384" y="6067552"/>
            <a:ext cx="727881" cy="201486"/>
          </a:xfrm>
          <a:custGeom>
            <a:avLst/>
            <a:gdLst>
              <a:gd name="connsiteX0" fmla="*/ 727881 w 727881"/>
              <a:gd name="connsiteY0" fmla="*/ 201486 h 201486"/>
              <a:gd name="connsiteX1" fmla="*/ 363940 w 727881"/>
              <a:gd name="connsiteY1" fmla="*/ 184696 h 201486"/>
              <a:gd name="connsiteX2" fmla="*/ 363941 w 727881"/>
              <a:gd name="connsiteY2" fmla="*/ 116791 h 201486"/>
              <a:gd name="connsiteX3" fmla="*/ 0 w 727881"/>
              <a:gd name="connsiteY3" fmla="*/ 100001 h 201486"/>
              <a:gd name="connsiteX4" fmla="*/ 363941 w 727881"/>
              <a:gd name="connsiteY4" fmla="*/ 83211 h 201486"/>
              <a:gd name="connsiteX5" fmla="*/ 363941 w 727881"/>
              <a:gd name="connsiteY5" fmla="*/ 16790 h 201486"/>
              <a:gd name="connsiteX6" fmla="*/ 727882 w 727881"/>
              <a:gd name="connsiteY6" fmla="*/ 0 h 201486"/>
              <a:gd name="connsiteX7" fmla="*/ 727881 w 727881"/>
              <a:gd name="connsiteY7" fmla="*/ 201486 h 201486"/>
              <a:gd name="connsiteX0" fmla="*/ 727881 w 727881"/>
              <a:gd name="connsiteY0" fmla="*/ 201486 h 201486"/>
              <a:gd name="connsiteX1" fmla="*/ 363940 w 727881"/>
              <a:gd name="connsiteY1" fmla="*/ 184696 h 201486"/>
              <a:gd name="connsiteX2" fmla="*/ 363941 w 727881"/>
              <a:gd name="connsiteY2" fmla="*/ 116791 h 201486"/>
              <a:gd name="connsiteX3" fmla="*/ 0 w 727881"/>
              <a:gd name="connsiteY3" fmla="*/ 100001 h 201486"/>
              <a:gd name="connsiteX4" fmla="*/ 363941 w 727881"/>
              <a:gd name="connsiteY4" fmla="*/ 83211 h 201486"/>
              <a:gd name="connsiteX5" fmla="*/ 363941 w 727881"/>
              <a:gd name="connsiteY5" fmla="*/ 16790 h 201486"/>
              <a:gd name="connsiteX6" fmla="*/ 727882 w 727881"/>
              <a:gd name="connsiteY6" fmla="*/ 0 h 2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881" h="201486" stroke="0" extrusionOk="0">
                <a:moveTo>
                  <a:pt x="727881" y="201486"/>
                </a:moveTo>
                <a:cubicBezTo>
                  <a:pt x="527019" y="202401"/>
                  <a:pt x="363649" y="195415"/>
                  <a:pt x="363940" y="184696"/>
                </a:cubicBezTo>
                <a:cubicBezTo>
                  <a:pt x="363066" y="162742"/>
                  <a:pt x="363352" y="137578"/>
                  <a:pt x="363941" y="116791"/>
                </a:cubicBezTo>
                <a:cubicBezTo>
                  <a:pt x="379473" y="98197"/>
                  <a:pt x="181966" y="90959"/>
                  <a:pt x="0" y="100001"/>
                </a:cubicBezTo>
                <a:cubicBezTo>
                  <a:pt x="201619" y="100702"/>
                  <a:pt x="365355" y="93176"/>
                  <a:pt x="363941" y="83211"/>
                </a:cubicBezTo>
                <a:cubicBezTo>
                  <a:pt x="361884" y="74074"/>
                  <a:pt x="366288" y="41022"/>
                  <a:pt x="363941" y="16790"/>
                </a:cubicBezTo>
                <a:cubicBezTo>
                  <a:pt x="342790" y="24157"/>
                  <a:pt x="541628" y="12325"/>
                  <a:pt x="727882" y="0"/>
                </a:cubicBezTo>
                <a:cubicBezTo>
                  <a:pt x="719964" y="77871"/>
                  <a:pt x="731592" y="139541"/>
                  <a:pt x="727881" y="201486"/>
                </a:cubicBezTo>
                <a:close/>
              </a:path>
              <a:path w="727881" h="201486" fill="none" extrusionOk="0">
                <a:moveTo>
                  <a:pt x="727881" y="201486"/>
                </a:moveTo>
                <a:cubicBezTo>
                  <a:pt x="527170" y="203039"/>
                  <a:pt x="364851" y="193325"/>
                  <a:pt x="363940" y="184696"/>
                </a:cubicBezTo>
                <a:cubicBezTo>
                  <a:pt x="366176" y="160904"/>
                  <a:pt x="360929" y="139777"/>
                  <a:pt x="363941" y="116791"/>
                </a:cubicBezTo>
                <a:cubicBezTo>
                  <a:pt x="376904" y="120492"/>
                  <a:pt x="220052" y="78041"/>
                  <a:pt x="0" y="100001"/>
                </a:cubicBezTo>
                <a:cubicBezTo>
                  <a:pt x="201136" y="100027"/>
                  <a:pt x="363393" y="92705"/>
                  <a:pt x="363941" y="83211"/>
                </a:cubicBezTo>
                <a:cubicBezTo>
                  <a:pt x="361104" y="54158"/>
                  <a:pt x="367682" y="25532"/>
                  <a:pt x="363941" y="16790"/>
                </a:cubicBezTo>
                <a:cubicBezTo>
                  <a:pt x="345963" y="11114"/>
                  <a:pt x="534249" y="-15330"/>
                  <a:pt x="727882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42E9783-CC04-4DF1-884C-25DB679313E4}"/>
              </a:ext>
            </a:extLst>
          </p:cNvPr>
          <p:cNvSpPr txBox="1"/>
          <p:nvPr/>
        </p:nvSpPr>
        <p:spPr>
          <a:xfrm>
            <a:off x="750627" y="5881721"/>
            <a:ext cx="240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Ilość postojów obliczona na podstawie prędkości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3B68F6F-333B-4864-AA96-A9DA6049E2E4}"/>
              </a:ext>
            </a:extLst>
          </p:cNvPr>
          <p:cNvSpPr txBox="1"/>
          <p:nvPr/>
        </p:nvSpPr>
        <p:spPr>
          <a:xfrm>
            <a:off x="10194917" y="1969559"/>
            <a:ext cx="1956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400" b="1" dirty="0">
                <a:solidFill>
                  <a:schemeClr val="accent4">
                    <a:lumMod val="75000"/>
                  </a:schemeClr>
                </a:solidFill>
              </a:rPr>
              <a:t>Pole z indeksem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do przyspieszenia wyszukiwania i edycji danych</a:t>
            </a:r>
            <a:endParaRPr lang="pl-PL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400" b="1" dirty="0">
                <a:solidFill>
                  <a:schemeClr val="accent4">
                    <a:lumMod val="75000"/>
                  </a:schemeClr>
                </a:solidFill>
              </a:rPr>
              <a:t>64 bitowa wartość </a:t>
            </a:r>
            <a:r>
              <a:rPr lang="pl-PL" sz="1400" b="1" dirty="0" err="1">
                <a:solidFill>
                  <a:schemeClr val="accent4">
                    <a:lumMod val="75000"/>
                  </a:schemeClr>
                </a:solidFill>
              </a:rPr>
              <a:t>MurmurHash</a:t>
            </a:r>
            <a:endParaRPr lang="pl-PL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Nawias klamrowy otwierający 13">
            <a:extLst>
              <a:ext uri="{FF2B5EF4-FFF2-40B4-BE49-F238E27FC236}">
                <a16:creationId xmlns:a16="http://schemas.microsoft.com/office/drawing/2014/main" id="{C5EC659A-FC6D-4448-98F9-A0ED21AB2BCD}"/>
              </a:ext>
            </a:extLst>
          </p:cNvPr>
          <p:cNvSpPr/>
          <p:nvPr/>
        </p:nvSpPr>
        <p:spPr>
          <a:xfrm rot="10800000">
            <a:off x="9565238" y="2155825"/>
            <a:ext cx="602499" cy="178373"/>
          </a:xfrm>
          <a:custGeom>
            <a:avLst/>
            <a:gdLst>
              <a:gd name="connsiteX0" fmla="*/ 602499 w 602499"/>
              <a:gd name="connsiteY0" fmla="*/ 178373 h 178373"/>
              <a:gd name="connsiteX1" fmla="*/ 301249 w 602499"/>
              <a:gd name="connsiteY1" fmla="*/ 163509 h 178373"/>
              <a:gd name="connsiteX2" fmla="*/ 301250 w 602499"/>
              <a:gd name="connsiteY2" fmla="*/ 103394 h 178373"/>
              <a:gd name="connsiteX3" fmla="*/ 0 w 602499"/>
              <a:gd name="connsiteY3" fmla="*/ 88530 h 178373"/>
              <a:gd name="connsiteX4" fmla="*/ 301250 w 602499"/>
              <a:gd name="connsiteY4" fmla="*/ 73666 h 178373"/>
              <a:gd name="connsiteX5" fmla="*/ 301250 w 602499"/>
              <a:gd name="connsiteY5" fmla="*/ 14864 h 178373"/>
              <a:gd name="connsiteX6" fmla="*/ 602500 w 602499"/>
              <a:gd name="connsiteY6" fmla="*/ 0 h 178373"/>
              <a:gd name="connsiteX7" fmla="*/ 602499 w 602499"/>
              <a:gd name="connsiteY7" fmla="*/ 178373 h 178373"/>
              <a:gd name="connsiteX0" fmla="*/ 602499 w 602499"/>
              <a:gd name="connsiteY0" fmla="*/ 178373 h 178373"/>
              <a:gd name="connsiteX1" fmla="*/ 301249 w 602499"/>
              <a:gd name="connsiteY1" fmla="*/ 163509 h 178373"/>
              <a:gd name="connsiteX2" fmla="*/ 301250 w 602499"/>
              <a:gd name="connsiteY2" fmla="*/ 103394 h 178373"/>
              <a:gd name="connsiteX3" fmla="*/ 0 w 602499"/>
              <a:gd name="connsiteY3" fmla="*/ 88530 h 178373"/>
              <a:gd name="connsiteX4" fmla="*/ 301250 w 602499"/>
              <a:gd name="connsiteY4" fmla="*/ 73666 h 178373"/>
              <a:gd name="connsiteX5" fmla="*/ 301250 w 602499"/>
              <a:gd name="connsiteY5" fmla="*/ 14864 h 178373"/>
              <a:gd name="connsiteX6" fmla="*/ 602500 w 602499"/>
              <a:gd name="connsiteY6" fmla="*/ 0 h 17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99" h="178373" stroke="0" extrusionOk="0">
                <a:moveTo>
                  <a:pt x="602499" y="178373"/>
                </a:moveTo>
                <a:cubicBezTo>
                  <a:pt x="436240" y="179153"/>
                  <a:pt x="301139" y="172267"/>
                  <a:pt x="301249" y="163509"/>
                </a:cubicBezTo>
                <a:cubicBezTo>
                  <a:pt x="299813" y="144590"/>
                  <a:pt x="301114" y="123006"/>
                  <a:pt x="301250" y="103394"/>
                </a:cubicBezTo>
                <a:cubicBezTo>
                  <a:pt x="313608" y="87769"/>
                  <a:pt x="142745" y="77304"/>
                  <a:pt x="0" y="88530"/>
                </a:cubicBezTo>
                <a:cubicBezTo>
                  <a:pt x="166855" y="89072"/>
                  <a:pt x="302034" y="82259"/>
                  <a:pt x="301250" y="73666"/>
                </a:cubicBezTo>
                <a:cubicBezTo>
                  <a:pt x="298187" y="49252"/>
                  <a:pt x="300544" y="23894"/>
                  <a:pt x="301250" y="14864"/>
                </a:cubicBezTo>
                <a:cubicBezTo>
                  <a:pt x="280713" y="22812"/>
                  <a:pt x="438258" y="1784"/>
                  <a:pt x="602500" y="0"/>
                </a:cubicBezTo>
                <a:cubicBezTo>
                  <a:pt x="600608" y="62017"/>
                  <a:pt x="608553" y="127426"/>
                  <a:pt x="602499" y="178373"/>
                </a:cubicBezTo>
                <a:close/>
              </a:path>
              <a:path w="602499" h="178373" fill="none" extrusionOk="0">
                <a:moveTo>
                  <a:pt x="602499" y="178373"/>
                </a:moveTo>
                <a:cubicBezTo>
                  <a:pt x="436404" y="179891"/>
                  <a:pt x="302003" y="171185"/>
                  <a:pt x="301249" y="163509"/>
                </a:cubicBezTo>
                <a:cubicBezTo>
                  <a:pt x="303180" y="142471"/>
                  <a:pt x="300288" y="123544"/>
                  <a:pt x="301250" y="103394"/>
                </a:cubicBezTo>
                <a:cubicBezTo>
                  <a:pt x="305707" y="99646"/>
                  <a:pt x="169082" y="85412"/>
                  <a:pt x="0" y="88530"/>
                </a:cubicBezTo>
                <a:cubicBezTo>
                  <a:pt x="167308" y="88705"/>
                  <a:pt x="300583" y="82144"/>
                  <a:pt x="301250" y="73666"/>
                </a:cubicBezTo>
                <a:cubicBezTo>
                  <a:pt x="298798" y="57811"/>
                  <a:pt x="304272" y="41698"/>
                  <a:pt x="301250" y="14864"/>
                </a:cubicBezTo>
                <a:cubicBezTo>
                  <a:pt x="284763" y="9954"/>
                  <a:pt x="446446" y="-21483"/>
                  <a:pt x="602500" y="0"/>
                </a:cubicBezTo>
              </a:path>
            </a:pathLst>
          </a:custGeom>
          <a:ln w="1905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Nawias klamrowy otwierający 14">
            <a:extLst>
              <a:ext uri="{FF2B5EF4-FFF2-40B4-BE49-F238E27FC236}">
                <a16:creationId xmlns:a16="http://schemas.microsoft.com/office/drawing/2014/main" id="{C3CD08DA-EFB1-4EBB-8CD0-BFC24BA10AA7}"/>
              </a:ext>
            </a:extLst>
          </p:cNvPr>
          <p:cNvSpPr/>
          <p:nvPr/>
        </p:nvSpPr>
        <p:spPr>
          <a:xfrm>
            <a:off x="3184479" y="3071188"/>
            <a:ext cx="727881" cy="358027"/>
          </a:xfrm>
          <a:custGeom>
            <a:avLst/>
            <a:gdLst>
              <a:gd name="connsiteX0" fmla="*/ 727881 w 727881"/>
              <a:gd name="connsiteY0" fmla="*/ 358027 h 358027"/>
              <a:gd name="connsiteX1" fmla="*/ 363940 w 727881"/>
              <a:gd name="connsiteY1" fmla="*/ 328193 h 358027"/>
              <a:gd name="connsiteX2" fmla="*/ 363941 w 727881"/>
              <a:gd name="connsiteY2" fmla="*/ 207530 h 358027"/>
              <a:gd name="connsiteX3" fmla="*/ 0 w 727881"/>
              <a:gd name="connsiteY3" fmla="*/ 177696 h 358027"/>
              <a:gd name="connsiteX4" fmla="*/ 363941 w 727881"/>
              <a:gd name="connsiteY4" fmla="*/ 147862 h 358027"/>
              <a:gd name="connsiteX5" fmla="*/ 363941 w 727881"/>
              <a:gd name="connsiteY5" fmla="*/ 29834 h 358027"/>
              <a:gd name="connsiteX6" fmla="*/ 727882 w 727881"/>
              <a:gd name="connsiteY6" fmla="*/ 0 h 358027"/>
              <a:gd name="connsiteX7" fmla="*/ 727881 w 727881"/>
              <a:gd name="connsiteY7" fmla="*/ 358027 h 358027"/>
              <a:gd name="connsiteX0" fmla="*/ 727881 w 727881"/>
              <a:gd name="connsiteY0" fmla="*/ 358027 h 358027"/>
              <a:gd name="connsiteX1" fmla="*/ 363940 w 727881"/>
              <a:gd name="connsiteY1" fmla="*/ 328193 h 358027"/>
              <a:gd name="connsiteX2" fmla="*/ 363941 w 727881"/>
              <a:gd name="connsiteY2" fmla="*/ 207530 h 358027"/>
              <a:gd name="connsiteX3" fmla="*/ 0 w 727881"/>
              <a:gd name="connsiteY3" fmla="*/ 177696 h 358027"/>
              <a:gd name="connsiteX4" fmla="*/ 363941 w 727881"/>
              <a:gd name="connsiteY4" fmla="*/ 147862 h 358027"/>
              <a:gd name="connsiteX5" fmla="*/ 363941 w 727881"/>
              <a:gd name="connsiteY5" fmla="*/ 29834 h 358027"/>
              <a:gd name="connsiteX6" fmla="*/ 727882 w 727881"/>
              <a:gd name="connsiteY6" fmla="*/ 0 h 3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881" h="358027" stroke="0" extrusionOk="0">
                <a:moveTo>
                  <a:pt x="727881" y="358027"/>
                </a:moveTo>
                <a:cubicBezTo>
                  <a:pt x="527088" y="359401"/>
                  <a:pt x="363523" y="346746"/>
                  <a:pt x="363940" y="328193"/>
                </a:cubicBezTo>
                <a:cubicBezTo>
                  <a:pt x="359746" y="291240"/>
                  <a:pt x="362897" y="244473"/>
                  <a:pt x="363941" y="207530"/>
                </a:cubicBezTo>
                <a:cubicBezTo>
                  <a:pt x="369605" y="187654"/>
                  <a:pt x="190271" y="172599"/>
                  <a:pt x="0" y="177696"/>
                </a:cubicBezTo>
                <a:cubicBezTo>
                  <a:pt x="203133" y="180110"/>
                  <a:pt x="366599" y="165640"/>
                  <a:pt x="363941" y="147862"/>
                </a:cubicBezTo>
                <a:cubicBezTo>
                  <a:pt x="366630" y="95784"/>
                  <a:pt x="367026" y="88140"/>
                  <a:pt x="363941" y="29834"/>
                </a:cubicBezTo>
                <a:cubicBezTo>
                  <a:pt x="353190" y="21815"/>
                  <a:pt x="551201" y="20326"/>
                  <a:pt x="727882" y="0"/>
                </a:cubicBezTo>
                <a:cubicBezTo>
                  <a:pt x="717293" y="133664"/>
                  <a:pt x="738376" y="253438"/>
                  <a:pt x="727881" y="358027"/>
                </a:cubicBezTo>
                <a:close/>
              </a:path>
              <a:path w="727881" h="358027" fill="none" extrusionOk="0">
                <a:moveTo>
                  <a:pt x="727881" y="358027"/>
                </a:moveTo>
                <a:cubicBezTo>
                  <a:pt x="527452" y="361103"/>
                  <a:pt x="365362" y="343664"/>
                  <a:pt x="363940" y="328193"/>
                </a:cubicBezTo>
                <a:cubicBezTo>
                  <a:pt x="366792" y="286496"/>
                  <a:pt x="356954" y="248566"/>
                  <a:pt x="363941" y="207530"/>
                </a:cubicBezTo>
                <a:cubicBezTo>
                  <a:pt x="378322" y="205446"/>
                  <a:pt x="206593" y="171248"/>
                  <a:pt x="0" y="177696"/>
                </a:cubicBezTo>
                <a:cubicBezTo>
                  <a:pt x="202996" y="178072"/>
                  <a:pt x="362441" y="164944"/>
                  <a:pt x="363941" y="147862"/>
                </a:cubicBezTo>
                <a:cubicBezTo>
                  <a:pt x="369726" y="114132"/>
                  <a:pt x="363500" y="80608"/>
                  <a:pt x="363941" y="29834"/>
                </a:cubicBezTo>
                <a:cubicBezTo>
                  <a:pt x="343792" y="17389"/>
                  <a:pt x="540970" y="-29320"/>
                  <a:pt x="727882" y="0"/>
                </a:cubicBezTo>
              </a:path>
            </a:pathLst>
          </a:custGeom>
          <a:ln w="19050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4137CCC-687F-4013-87AB-86727DF7DCB0}"/>
              </a:ext>
            </a:extLst>
          </p:cNvPr>
          <p:cNvSpPr txBox="1"/>
          <p:nvPr/>
        </p:nvSpPr>
        <p:spPr>
          <a:xfrm>
            <a:off x="644524" y="1870436"/>
            <a:ext cx="287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92D050"/>
                </a:solidFill>
              </a:rPr>
              <a:t>_id to GUID</a:t>
            </a:r>
          </a:p>
          <a:p>
            <a:pPr algn="ctr"/>
            <a:r>
              <a:rPr lang="pl-PL" sz="1000" dirty="0">
                <a:solidFill>
                  <a:srgbClr val="92D050"/>
                </a:solidFill>
              </a:rPr>
              <a:t>{030B4A82-1B7C-11CF-9D53-00AA003C9CB6}</a:t>
            </a:r>
            <a:endParaRPr lang="pl-PL" sz="1600" dirty="0">
              <a:solidFill>
                <a:srgbClr val="92D050"/>
              </a:solidFill>
            </a:endParaRPr>
          </a:p>
        </p:txBody>
      </p:sp>
      <p:sp>
        <p:nvSpPr>
          <p:cNvPr id="17" name="Nawias klamrowy otwierający 16">
            <a:extLst>
              <a:ext uri="{FF2B5EF4-FFF2-40B4-BE49-F238E27FC236}">
                <a16:creationId xmlns:a16="http://schemas.microsoft.com/office/drawing/2014/main" id="{2713E76D-0742-4F2F-BB68-45402DE64CCE}"/>
              </a:ext>
            </a:extLst>
          </p:cNvPr>
          <p:cNvSpPr/>
          <p:nvPr/>
        </p:nvSpPr>
        <p:spPr>
          <a:xfrm rot="10800000">
            <a:off x="8259726" y="1957952"/>
            <a:ext cx="147849" cy="194979"/>
          </a:xfrm>
          <a:custGeom>
            <a:avLst/>
            <a:gdLst>
              <a:gd name="connsiteX0" fmla="*/ 147849 w 147849"/>
              <a:gd name="connsiteY0" fmla="*/ 194979 h 194979"/>
              <a:gd name="connsiteX1" fmla="*/ 73924 w 147849"/>
              <a:gd name="connsiteY1" fmla="*/ 182659 h 194979"/>
              <a:gd name="connsiteX2" fmla="*/ 73925 w 147849"/>
              <a:gd name="connsiteY2" fmla="*/ 109092 h 194979"/>
              <a:gd name="connsiteX3" fmla="*/ 0 w 147849"/>
              <a:gd name="connsiteY3" fmla="*/ 96772 h 194979"/>
              <a:gd name="connsiteX4" fmla="*/ 73925 w 147849"/>
              <a:gd name="connsiteY4" fmla="*/ 84452 h 194979"/>
              <a:gd name="connsiteX5" fmla="*/ 73925 w 147849"/>
              <a:gd name="connsiteY5" fmla="*/ 12320 h 194979"/>
              <a:gd name="connsiteX6" fmla="*/ 147850 w 147849"/>
              <a:gd name="connsiteY6" fmla="*/ 0 h 194979"/>
              <a:gd name="connsiteX7" fmla="*/ 147849 w 147849"/>
              <a:gd name="connsiteY7" fmla="*/ 194979 h 194979"/>
              <a:gd name="connsiteX0" fmla="*/ 147849 w 147849"/>
              <a:gd name="connsiteY0" fmla="*/ 194979 h 194979"/>
              <a:gd name="connsiteX1" fmla="*/ 73924 w 147849"/>
              <a:gd name="connsiteY1" fmla="*/ 182659 h 194979"/>
              <a:gd name="connsiteX2" fmla="*/ 73925 w 147849"/>
              <a:gd name="connsiteY2" fmla="*/ 109092 h 194979"/>
              <a:gd name="connsiteX3" fmla="*/ 0 w 147849"/>
              <a:gd name="connsiteY3" fmla="*/ 96772 h 194979"/>
              <a:gd name="connsiteX4" fmla="*/ 73925 w 147849"/>
              <a:gd name="connsiteY4" fmla="*/ 84452 h 194979"/>
              <a:gd name="connsiteX5" fmla="*/ 73925 w 147849"/>
              <a:gd name="connsiteY5" fmla="*/ 12320 h 194979"/>
              <a:gd name="connsiteX6" fmla="*/ 147850 w 147849"/>
              <a:gd name="connsiteY6" fmla="*/ 0 h 19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849" h="194979" stroke="0" extrusionOk="0">
                <a:moveTo>
                  <a:pt x="147849" y="194979"/>
                </a:moveTo>
                <a:cubicBezTo>
                  <a:pt x="107221" y="196312"/>
                  <a:pt x="73769" y="190236"/>
                  <a:pt x="73924" y="182659"/>
                </a:cubicBezTo>
                <a:cubicBezTo>
                  <a:pt x="73170" y="158724"/>
                  <a:pt x="73087" y="130985"/>
                  <a:pt x="73925" y="109092"/>
                </a:cubicBezTo>
                <a:cubicBezTo>
                  <a:pt x="75280" y="101475"/>
                  <a:pt x="39128" y="95964"/>
                  <a:pt x="0" y="96772"/>
                </a:cubicBezTo>
                <a:cubicBezTo>
                  <a:pt x="40971" y="96934"/>
                  <a:pt x="74397" y="91487"/>
                  <a:pt x="73925" y="84452"/>
                </a:cubicBezTo>
                <a:cubicBezTo>
                  <a:pt x="74333" y="64906"/>
                  <a:pt x="73632" y="45938"/>
                  <a:pt x="73925" y="12320"/>
                </a:cubicBezTo>
                <a:cubicBezTo>
                  <a:pt x="69264" y="9183"/>
                  <a:pt x="111510" y="3752"/>
                  <a:pt x="147850" y="0"/>
                </a:cubicBezTo>
                <a:cubicBezTo>
                  <a:pt x="145276" y="68474"/>
                  <a:pt x="149308" y="132037"/>
                  <a:pt x="147849" y="194979"/>
                </a:cubicBezTo>
                <a:close/>
              </a:path>
              <a:path w="147849" h="194979" fill="none" extrusionOk="0">
                <a:moveTo>
                  <a:pt x="147849" y="194979"/>
                </a:moveTo>
                <a:cubicBezTo>
                  <a:pt x="107255" y="196242"/>
                  <a:pt x="74815" y="188832"/>
                  <a:pt x="73924" y="182659"/>
                </a:cubicBezTo>
                <a:cubicBezTo>
                  <a:pt x="76501" y="156803"/>
                  <a:pt x="70709" y="133989"/>
                  <a:pt x="73925" y="109092"/>
                </a:cubicBezTo>
                <a:cubicBezTo>
                  <a:pt x="75707" y="104072"/>
                  <a:pt x="43930" y="93196"/>
                  <a:pt x="0" y="96772"/>
                </a:cubicBezTo>
                <a:cubicBezTo>
                  <a:pt x="41474" y="96894"/>
                  <a:pt x="73838" y="91291"/>
                  <a:pt x="73925" y="84452"/>
                </a:cubicBezTo>
                <a:cubicBezTo>
                  <a:pt x="78231" y="69162"/>
                  <a:pt x="79711" y="24475"/>
                  <a:pt x="73925" y="12320"/>
                </a:cubicBezTo>
                <a:cubicBezTo>
                  <a:pt x="69039" y="6494"/>
                  <a:pt x="109234" y="-4603"/>
                  <a:pt x="147850" y="0"/>
                </a:cubicBezTo>
              </a:path>
            </a:pathLst>
          </a:custGeom>
          <a:ln w="1905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1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Użytkownik końcowy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3A53797-6361-4D51-A4D4-635C4A5B5383}"/>
              </a:ext>
            </a:extLst>
          </p:cNvPr>
          <p:cNvSpPr/>
          <p:nvPr/>
        </p:nvSpPr>
        <p:spPr>
          <a:xfrm>
            <a:off x="1156281" y="1434414"/>
            <a:ext cx="10515600" cy="458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Użytkownikiem końcowym aplikacji mogą być </a:t>
            </a:r>
            <a:r>
              <a:rPr lang="pl-PL" b="1" dirty="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przedsiębiorstwa zajmujące się transportem kolejowym i przewozem osób.</a:t>
            </a:r>
          </a:p>
          <a:p>
            <a:pPr marL="269875" indent="-269875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Aplikacja może posłużyć do zbierania danych z tras, celem ich późniejszej analizy, a także </a:t>
            </a:r>
            <a:r>
              <a:rPr lang="pl-PL" b="1" dirty="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tworzenia dokumentacji końcowej dla przewoźników i podsumowywania działalności firmy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w danych okrasach czasowych. </a:t>
            </a:r>
          </a:p>
          <a:p>
            <a:pPr marL="269875" indent="-269875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Dane mogą posłużyć także do </a:t>
            </a:r>
            <a:r>
              <a:rPr lang="pl-PL" b="1" dirty="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optymalizacji tras oraz analizy sytuacji specjalnych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, np. zmiany napięcia w trakcji kolejowej i analizy przyczyny uszkodzeń taboru.</a:t>
            </a:r>
          </a:p>
          <a:p>
            <a:pPr marL="269875" indent="-269875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Aplikacja w przypadku właściwego wdrożenia na pociągach może być używana przez 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maszynistów to kontroli sposobu prowadzenia pociągu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, a także jako system ostrzegania np. przed kolizja pociągów.</a:t>
            </a:r>
          </a:p>
        </p:txBody>
      </p:sp>
    </p:spTree>
    <p:extLst>
      <p:ext uri="{BB962C8B-B14F-4D97-AF65-F5344CB8AC3E}">
        <p14:creationId xmlns:p14="http://schemas.microsoft.com/office/powerpoint/2010/main" val="37697662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394</Words>
  <Application>Microsoft Office PowerPoint</Application>
  <PresentationFormat>Panoramiczny</PresentationFormat>
  <Paragraphs>58</Paragraphs>
  <Slides>7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Univers</vt:lpstr>
      <vt:lpstr>Wingdings</vt:lpstr>
      <vt:lpstr>GradientVTI</vt:lpstr>
      <vt:lpstr>Rozszerzenie SystemU rezerwacji biletów kolejowych</vt:lpstr>
      <vt:lpstr>Temat</vt:lpstr>
      <vt:lpstr>Jeden projekt i trzy aplikacje</vt:lpstr>
      <vt:lpstr>Technologie i bazy danych</vt:lpstr>
      <vt:lpstr>Baza SQL</vt:lpstr>
      <vt:lpstr>Baza NoSQL</vt:lpstr>
      <vt:lpstr>Użytkownik końcowy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rezerwacji biletów kolejowych</dc:title>
  <dc:creator>Adam Bajguz</dc:creator>
  <cp:lastModifiedBy>Adam Bajguz</cp:lastModifiedBy>
  <cp:revision>72</cp:revision>
  <dcterms:created xsi:type="dcterms:W3CDTF">2020-06-06T16:09:10Z</dcterms:created>
  <dcterms:modified xsi:type="dcterms:W3CDTF">2020-06-18T07:33:36Z</dcterms:modified>
</cp:coreProperties>
</file>