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Lato Bold" panose="020B0604020202020204" charset="0"/>
      <p:regular r:id="rId21"/>
    </p:embeddedFont>
    <p:embeddedFont>
      <p:font typeface="Open Sans Bold" panose="020B0604020202020204" charset="0"/>
      <p:regular r:id="rId22"/>
    </p:embeddedFont>
    <p:embeddedFont>
      <p:font typeface="Prompt Light Bold" panose="020B0604020202020204" charset="-34"/>
      <p:regular r:id="rId23"/>
    </p:embeddedFont>
    <p:embeddedFont>
      <p:font typeface="Lato" panose="020B060402020202020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9.svg"/><Relationship Id="rId4" Type="http://schemas.openxmlformats.org/officeDocument/2006/relationships/image" Target="../media/image7.png"/><Relationship Id="rId9" Type="http://schemas.openxmlformats.org/officeDocument/2006/relationships/image" Target="../media/image13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34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29136" y="0"/>
            <a:ext cx="3086100" cy="741502"/>
            <a:chOff x="0" y="0"/>
            <a:chExt cx="812800" cy="1952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195293"/>
            </a:xfrm>
            <a:custGeom>
              <a:avLst/>
              <a:gdLst/>
              <a:ahLst/>
              <a:cxnLst/>
              <a:rect l="l" t="t" r="r" b="b"/>
              <a:pathLst>
                <a:path w="812800" h="195293">
                  <a:moveTo>
                    <a:pt x="0" y="0"/>
                  </a:moveTo>
                  <a:lnTo>
                    <a:pt x="812800" y="0"/>
                  </a:lnTo>
                  <a:lnTo>
                    <a:pt x="812800" y="195293"/>
                  </a:lnTo>
                  <a:lnTo>
                    <a:pt x="0" y="195293"/>
                  </a:lnTo>
                  <a:close/>
                </a:path>
              </a:pathLst>
            </a:custGeom>
            <a:solidFill>
              <a:srgbClr val="FEDA5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16374199" y="7394291"/>
            <a:ext cx="3086100" cy="741502"/>
            <a:chOff x="0" y="0"/>
            <a:chExt cx="812800" cy="19529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195293"/>
            </a:xfrm>
            <a:custGeom>
              <a:avLst/>
              <a:gdLst/>
              <a:ahLst/>
              <a:cxnLst/>
              <a:rect l="l" t="t" r="r" b="b"/>
              <a:pathLst>
                <a:path w="812800" h="195293">
                  <a:moveTo>
                    <a:pt x="0" y="0"/>
                  </a:moveTo>
                  <a:lnTo>
                    <a:pt x="812800" y="0"/>
                  </a:lnTo>
                  <a:lnTo>
                    <a:pt x="812800" y="195293"/>
                  </a:lnTo>
                  <a:lnTo>
                    <a:pt x="0" y="195293"/>
                  </a:lnTo>
                  <a:close/>
                </a:path>
              </a:pathLst>
            </a:custGeom>
            <a:solidFill>
              <a:srgbClr val="FEDA5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807118" y="8107201"/>
            <a:ext cx="1227283" cy="368202"/>
          </a:xfrm>
          <a:custGeom>
            <a:avLst/>
            <a:gdLst/>
            <a:ahLst/>
            <a:cxnLst/>
            <a:rect l="l" t="t" r="r" b="b"/>
            <a:pathLst>
              <a:path w="1227283" h="368202">
                <a:moveTo>
                  <a:pt x="0" y="0"/>
                </a:moveTo>
                <a:lnTo>
                  <a:pt x="1227283" y="0"/>
                </a:lnTo>
                <a:lnTo>
                  <a:pt x="1227283" y="368202"/>
                </a:lnTo>
                <a:lnTo>
                  <a:pt x="0" y="368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r="-92869" b="-547578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5241271" y="3855572"/>
            <a:ext cx="1227283" cy="368202"/>
          </a:xfrm>
          <a:custGeom>
            <a:avLst/>
            <a:gdLst/>
            <a:ahLst/>
            <a:cxnLst/>
            <a:rect l="l" t="t" r="r" b="b"/>
            <a:pathLst>
              <a:path w="1227283" h="368202">
                <a:moveTo>
                  <a:pt x="0" y="0"/>
                </a:moveTo>
                <a:lnTo>
                  <a:pt x="1227283" y="0"/>
                </a:lnTo>
                <a:lnTo>
                  <a:pt x="1227283" y="368202"/>
                </a:lnTo>
                <a:lnTo>
                  <a:pt x="0" y="368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r="-92869" b="-547578"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13846154" y="1622530"/>
            <a:ext cx="3700344" cy="741502"/>
            <a:chOff x="0" y="0"/>
            <a:chExt cx="974576" cy="19529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74576" cy="195293"/>
            </a:xfrm>
            <a:custGeom>
              <a:avLst/>
              <a:gdLst/>
              <a:ahLst/>
              <a:cxnLst/>
              <a:rect l="l" t="t" r="r" b="b"/>
              <a:pathLst>
                <a:path w="974576" h="195293">
                  <a:moveTo>
                    <a:pt x="37660" y="0"/>
                  </a:moveTo>
                  <a:lnTo>
                    <a:pt x="936916" y="0"/>
                  </a:lnTo>
                  <a:cubicBezTo>
                    <a:pt x="946904" y="0"/>
                    <a:pt x="956483" y="3968"/>
                    <a:pt x="963546" y="11030"/>
                  </a:cubicBezTo>
                  <a:cubicBezTo>
                    <a:pt x="970608" y="18093"/>
                    <a:pt x="974576" y="27672"/>
                    <a:pt x="974576" y="37660"/>
                  </a:cubicBezTo>
                  <a:lnTo>
                    <a:pt x="974576" y="157633"/>
                  </a:lnTo>
                  <a:cubicBezTo>
                    <a:pt x="974576" y="167621"/>
                    <a:pt x="970608" y="177200"/>
                    <a:pt x="963546" y="184262"/>
                  </a:cubicBezTo>
                  <a:cubicBezTo>
                    <a:pt x="956483" y="191325"/>
                    <a:pt x="946904" y="195293"/>
                    <a:pt x="936916" y="195293"/>
                  </a:cubicBezTo>
                  <a:lnTo>
                    <a:pt x="37660" y="195293"/>
                  </a:lnTo>
                  <a:cubicBezTo>
                    <a:pt x="27672" y="195293"/>
                    <a:pt x="18093" y="191325"/>
                    <a:pt x="11030" y="184262"/>
                  </a:cubicBezTo>
                  <a:cubicBezTo>
                    <a:pt x="3968" y="177200"/>
                    <a:pt x="0" y="167621"/>
                    <a:pt x="0" y="157633"/>
                  </a:cubicBezTo>
                  <a:lnTo>
                    <a:pt x="0" y="37660"/>
                  </a:lnTo>
                  <a:cubicBezTo>
                    <a:pt x="0" y="27672"/>
                    <a:pt x="3968" y="18093"/>
                    <a:pt x="11030" y="11030"/>
                  </a:cubicBezTo>
                  <a:cubicBezTo>
                    <a:pt x="18093" y="3968"/>
                    <a:pt x="27672" y="0"/>
                    <a:pt x="376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3939468" y="1665720"/>
            <a:ext cx="3513716" cy="488016"/>
          </a:xfrm>
          <a:custGeom>
            <a:avLst/>
            <a:gdLst/>
            <a:ahLst/>
            <a:cxnLst/>
            <a:rect l="l" t="t" r="r" b="b"/>
            <a:pathLst>
              <a:path w="3513716" h="488016">
                <a:moveTo>
                  <a:pt x="0" y="0"/>
                </a:moveTo>
                <a:lnTo>
                  <a:pt x="3513716" y="0"/>
                </a:lnTo>
                <a:lnTo>
                  <a:pt x="3513716" y="488017"/>
                </a:lnTo>
                <a:lnTo>
                  <a:pt x="0" y="4880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4605979" y="4525114"/>
            <a:ext cx="2249390" cy="2315236"/>
          </a:xfrm>
          <a:custGeom>
            <a:avLst/>
            <a:gdLst/>
            <a:ahLst/>
            <a:cxnLst/>
            <a:rect l="l" t="t" r="r" b="b"/>
            <a:pathLst>
              <a:path w="2249390" h="2315236">
                <a:moveTo>
                  <a:pt x="0" y="0"/>
                </a:moveTo>
                <a:lnTo>
                  <a:pt x="2249389" y="0"/>
                </a:lnTo>
                <a:lnTo>
                  <a:pt x="2249389" y="2315237"/>
                </a:lnTo>
                <a:lnTo>
                  <a:pt x="0" y="231523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4472" t="-5846" r="-4472"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580707" y="1451080"/>
            <a:ext cx="11672738" cy="4579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180"/>
              </a:lnSpc>
            </a:pPr>
            <a:r>
              <a:rPr lang="en-US" sz="8700">
                <a:solidFill>
                  <a:srgbClr val="FEDA5E"/>
                </a:solidFill>
                <a:latin typeface="Lato"/>
              </a:rPr>
              <a:t>CRÉATION D'UNE APPLICATION WEB </a:t>
            </a:r>
          </a:p>
          <a:p>
            <a:pPr>
              <a:lnSpc>
                <a:spcPts val="12180"/>
              </a:lnSpc>
              <a:spcBef>
                <a:spcPct val="0"/>
              </a:spcBef>
            </a:pPr>
            <a:r>
              <a:rPr lang="en-US" sz="8700">
                <a:solidFill>
                  <a:srgbClr val="FEDA5E"/>
                </a:solidFill>
                <a:latin typeface="Lato"/>
              </a:rPr>
              <a:t>D'EMAILING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-2200936" y="6773676"/>
            <a:ext cx="12343629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Lato Bold"/>
              </a:rPr>
              <a:t>RÉALISÉ PAR: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701980" y="7545226"/>
            <a:ext cx="12343629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Lato Bold"/>
              </a:rPr>
              <a:t>BENAYIBA ADAM</a:t>
            </a:r>
          </a:p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Lato Bold"/>
              </a:rPr>
              <a:t>CHERTI OMAR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505203" y="6773676"/>
            <a:ext cx="12343629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Lato Bold"/>
              </a:rPr>
              <a:t>ENCADRÉ PAR: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2408119" y="7545226"/>
            <a:ext cx="12343629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Lato Bold"/>
              </a:rPr>
              <a:t>RAHMOUNI OUSSAMA</a:t>
            </a:r>
          </a:p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Lato Bold"/>
              </a:rPr>
              <a:t>BAHJA MOHAMMED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34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172299" y="2948996"/>
            <a:ext cx="3086100" cy="741502"/>
            <a:chOff x="0" y="0"/>
            <a:chExt cx="812800" cy="1952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195293"/>
            </a:xfrm>
            <a:custGeom>
              <a:avLst/>
              <a:gdLst/>
              <a:ahLst/>
              <a:cxnLst/>
              <a:rect l="l" t="t" r="r" b="b"/>
              <a:pathLst>
                <a:path w="812800" h="195293">
                  <a:moveTo>
                    <a:pt x="0" y="0"/>
                  </a:moveTo>
                  <a:lnTo>
                    <a:pt x="812800" y="0"/>
                  </a:lnTo>
                  <a:lnTo>
                    <a:pt x="812800" y="195293"/>
                  </a:lnTo>
                  <a:lnTo>
                    <a:pt x="0" y="195293"/>
                  </a:lnTo>
                  <a:close/>
                </a:path>
              </a:pathLst>
            </a:custGeom>
            <a:solidFill>
              <a:srgbClr val="FEDA5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9144000" y="1592596"/>
            <a:ext cx="1227283" cy="368202"/>
          </a:xfrm>
          <a:custGeom>
            <a:avLst/>
            <a:gdLst/>
            <a:ahLst/>
            <a:cxnLst/>
            <a:rect l="l" t="t" r="r" b="b"/>
            <a:pathLst>
              <a:path w="1227283" h="368202">
                <a:moveTo>
                  <a:pt x="0" y="0"/>
                </a:moveTo>
                <a:lnTo>
                  <a:pt x="1227283" y="0"/>
                </a:lnTo>
                <a:lnTo>
                  <a:pt x="1227283" y="368202"/>
                </a:lnTo>
                <a:lnTo>
                  <a:pt x="0" y="368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r="-92869" b="-547578"/>
            </a:stretch>
          </a:blipFill>
        </p:spPr>
      </p:sp>
      <p:grpSp>
        <p:nvGrpSpPr>
          <p:cNvPr id="6" name="Group 6"/>
          <p:cNvGrpSpPr/>
          <p:nvPr/>
        </p:nvGrpSpPr>
        <p:grpSpPr>
          <a:xfrm rot="5400000">
            <a:off x="16374199" y="7816313"/>
            <a:ext cx="3086100" cy="741502"/>
            <a:chOff x="0" y="0"/>
            <a:chExt cx="812800" cy="19529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195293"/>
            </a:xfrm>
            <a:custGeom>
              <a:avLst/>
              <a:gdLst/>
              <a:ahLst/>
              <a:cxnLst/>
              <a:rect l="l" t="t" r="r" b="b"/>
              <a:pathLst>
                <a:path w="812800" h="195293">
                  <a:moveTo>
                    <a:pt x="0" y="0"/>
                  </a:moveTo>
                  <a:lnTo>
                    <a:pt x="812800" y="0"/>
                  </a:lnTo>
                  <a:lnTo>
                    <a:pt x="812800" y="195293"/>
                  </a:lnTo>
                  <a:lnTo>
                    <a:pt x="0" y="195293"/>
                  </a:lnTo>
                  <a:close/>
                </a:path>
              </a:pathLst>
            </a:custGeom>
            <a:solidFill>
              <a:srgbClr val="FEDA5E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4671357" y="2375349"/>
            <a:ext cx="10656097" cy="7742188"/>
          </a:xfrm>
          <a:custGeom>
            <a:avLst/>
            <a:gdLst/>
            <a:ahLst/>
            <a:cxnLst/>
            <a:rect l="l" t="t" r="r" b="b"/>
            <a:pathLst>
              <a:path w="10656097" h="7742188">
                <a:moveTo>
                  <a:pt x="0" y="0"/>
                </a:moveTo>
                <a:lnTo>
                  <a:pt x="10656098" y="0"/>
                </a:lnTo>
                <a:lnTo>
                  <a:pt x="10656098" y="7742188"/>
                </a:lnTo>
                <a:lnTo>
                  <a:pt x="0" y="77421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028700" y="287070"/>
            <a:ext cx="12074120" cy="1226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554480" lvl="1" indent="-777240" algn="l">
              <a:lnSpc>
                <a:spcPts val="10080"/>
              </a:lnSpc>
              <a:buFont typeface="Arial"/>
              <a:buChar char="•"/>
            </a:pPr>
            <a:r>
              <a:rPr lang="en-US" sz="7200">
                <a:solidFill>
                  <a:srgbClr val="FEDA5E"/>
                </a:solidFill>
                <a:latin typeface="Lato"/>
              </a:rPr>
              <a:t>Diagramme de sequence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34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172299" y="2948996"/>
            <a:ext cx="3086100" cy="741502"/>
            <a:chOff x="0" y="0"/>
            <a:chExt cx="812800" cy="1952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195293"/>
            </a:xfrm>
            <a:custGeom>
              <a:avLst/>
              <a:gdLst/>
              <a:ahLst/>
              <a:cxnLst/>
              <a:rect l="l" t="t" r="r" b="b"/>
              <a:pathLst>
                <a:path w="812800" h="195293">
                  <a:moveTo>
                    <a:pt x="0" y="0"/>
                  </a:moveTo>
                  <a:lnTo>
                    <a:pt x="812800" y="0"/>
                  </a:lnTo>
                  <a:lnTo>
                    <a:pt x="812800" y="195293"/>
                  </a:lnTo>
                  <a:lnTo>
                    <a:pt x="0" y="195293"/>
                  </a:lnTo>
                  <a:close/>
                </a:path>
              </a:pathLst>
            </a:custGeom>
            <a:solidFill>
              <a:srgbClr val="FEDA5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9012167" y="2497471"/>
            <a:ext cx="1227283" cy="368202"/>
          </a:xfrm>
          <a:custGeom>
            <a:avLst/>
            <a:gdLst/>
            <a:ahLst/>
            <a:cxnLst/>
            <a:rect l="l" t="t" r="r" b="b"/>
            <a:pathLst>
              <a:path w="1227283" h="368202">
                <a:moveTo>
                  <a:pt x="0" y="0"/>
                </a:moveTo>
                <a:lnTo>
                  <a:pt x="1227283" y="0"/>
                </a:lnTo>
                <a:lnTo>
                  <a:pt x="1227283" y="368202"/>
                </a:lnTo>
                <a:lnTo>
                  <a:pt x="0" y="368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r="-92869" b="-547578"/>
            </a:stretch>
          </a:blipFill>
        </p:spPr>
      </p:sp>
      <p:grpSp>
        <p:nvGrpSpPr>
          <p:cNvPr id="6" name="Group 6"/>
          <p:cNvGrpSpPr/>
          <p:nvPr/>
        </p:nvGrpSpPr>
        <p:grpSpPr>
          <a:xfrm rot="5400000">
            <a:off x="16374199" y="7816313"/>
            <a:ext cx="3086100" cy="741502"/>
            <a:chOff x="0" y="0"/>
            <a:chExt cx="812800" cy="19529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195293"/>
            </a:xfrm>
            <a:custGeom>
              <a:avLst/>
              <a:gdLst/>
              <a:ahLst/>
              <a:cxnLst/>
              <a:rect l="l" t="t" r="r" b="b"/>
              <a:pathLst>
                <a:path w="812800" h="195293">
                  <a:moveTo>
                    <a:pt x="0" y="0"/>
                  </a:moveTo>
                  <a:lnTo>
                    <a:pt x="812800" y="0"/>
                  </a:lnTo>
                  <a:lnTo>
                    <a:pt x="812800" y="195293"/>
                  </a:lnTo>
                  <a:lnTo>
                    <a:pt x="0" y="195293"/>
                  </a:lnTo>
                  <a:close/>
                </a:path>
              </a:pathLst>
            </a:custGeom>
            <a:solidFill>
              <a:srgbClr val="FEDA5E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8478270" y="5850759"/>
            <a:ext cx="2295079" cy="613412"/>
          </a:xfrm>
          <a:custGeom>
            <a:avLst/>
            <a:gdLst/>
            <a:ahLst/>
            <a:cxnLst/>
            <a:rect l="l" t="t" r="r" b="b"/>
            <a:pathLst>
              <a:path w="2295079" h="613412">
                <a:moveTo>
                  <a:pt x="0" y="0"/>
                </a:moveTo>
                <a:lnTo>
                  <a:pt x="2295078" y="0"/>
                </a:lnTo>
                <a:lnTo>
                  <a:pt x="2295078" y="613412"/>
                </a:lnTo>
                <a:lnTo>
                  <a:pt x="0" y="6134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0008893" y="6738490"/>
            <a:ext cx="950514" cy="821006"/>
          </a:xfrm>
          <a:custGeom>
            <a:avLst/>
            <a:gdLst/>
            <a:ahLst/>
            <a:cxnLst/>
            <a:rect l="l" t="t" r="r" b="b"/>
            <a:pathLst>
              <a:path w="950514" h="821006">
                <a:moveTo>
                  <a:pt x="0" y="0"/>
                </a:moveTo>
                <a:lnTo>
                  <a:pt x="950514" y="0"/>
                </a:lnTo>
                <a:lnTo>
                  <a:pt x="950514" y="821007"/>
                </a:lnTo>
                <a:lnTo>
                  <a:pt x="0" y="8210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0239450" y="8493161"/>
            <a:ext cx="949286" cy="1017753"/>
          </a:xfrm>
          <a:custGeom>
            <a:avLst/>
            <a:gdLst/>
            <a:ahLst/>
            <a:cxnLst/>
            <a:rect l="l" t="t" r="r" b="b"/>
            <a:pathLst>
              <a:path w="949286" h="1017753">
                <a:moveTo>
                  <a:pt x="0" y="0"/>
                </a:moveTo>
                <a:lnTo>
                  <a:pt x="949286" y="0"/>
                </a:lnTo>
                <a:lnTo>
                  <a:pt x="949286" y="1017753"/>
                </a:lnTo>
                <a:lnTo>
                  <a:pt x="0" y="101775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233239" y="921352"/>
            <a:ext cx="11467665" cy="1226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FEDA5E"/>
                </a:solidFill>
                <a:latin typeface="Lato"/>
              </a:rPr>
              <a:t>TECHNOLOGIES UTILISÉES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33239" y="3445201"/>
            <a:ext cx="6214267" cy="4349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3500">
                <a:solidFill>
                  <a:srgbClr val="FFFFFF"/>
                </a:solidFill>
                <a:latin typeface="Lato"/>
              </a:rPr>
              <a:t>Dans le cadre de notre stage, on a eu l'opportunité de travailler avec plusieurs technologies clés pour le développement de l'application.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725955" y="5862190"/>
            <a:ext cx="1974949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ctr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Lato Bold"/>
              </a:rPr>
              <a:t>Laravel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946816" y="6774962"/>
            <a:ext cx="2185988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ctr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Lato Bold"/>
              </a:rPr>
              <a:t>Vue.js 3 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265663" y="7689362"/>
            <a:ext cx="1965722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ctr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Lato Bold"/>
              </a:rPr>
              <a:t>Quasar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743865" y="8603762"/>
            <a:ext cx="2777877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ctr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Lato Bold"/>
              </a:rPr>
              <a:t>PostgreSQL </a:t>
            </a:r>
          </a:p>
          <a:p>
            <a:pPr algn="ctr">
              <a:lnSpc>
                <a:spcPts val="4200"/>
              </a:lnSpc>
            </a:pPr>
            <a:endParaRPr lang="en-US" sz="300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0946816" y="3880990"/>
            <a:ext cx="2897237" cy="159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Lato"/>
              </a:rPr>
              <a:t>Voici un aperçu 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Lato"/>
              </a:rPr>
              <a:t>des technologies </a:t>
            </a:r>
          </a:p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Lato"/>
              </a:rPr>
              <a:t>utilisées 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34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93669" y="556361"/>
            <a:ext cx="15309309" cy="296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EDA5E"/>
                </a:solidFill>
                <a:latin typeface="Lato"/>
              </a:rPr>
              <a:t>VOICI LES RAISONS POUR LESQUELLES LARAVEL ET VUEJS CONSTITUENT UNE EXCELLENTE COMBINAISON POUR LE DÉVELOPPEMENT FULL-STACK : </a:t>
            </a:r>
          </a:p>
          <a:p>
            <a:pPr marL="0" lvl="0" indent="0" algn="ctr">
              <a:lnSpc>
                <a:spcPts val="7000"/>
              </a:lnSpc>
              <a:spcBef>
                <a:spcPct val="0"/>
              </a:spcBef>
            </a:pPr>
            <a:endParaRPr lang="en-US" sz="3999">
              <a:solidFill>
                <a:srgbClr val="FEDA5E"/>
              </a:solidFill>
              <a:latin typeface="Lato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1233239" y="3890111"/>
            <a:ext cx="4878725" cy="1418123"/>
            <a:chOff x="0" y="0"/>
            <a:chExt cx="1277588" cy="37136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77588" cy="371363"/>
            </a:xfrm>
            <a:custGeom>
              <a:avLst/>
              <a:gdLst/>
              <a:ahLst/>
              <a:cxnLst/>
              <a:rect l="l" t="t" r="r" b="b"/>
              <a:pathLst>
                <a:path w="1277588" h="371363">
                  <a:moveTo>
                    <a:pt x="25390" y="0"/>
                  </a:moveTo>
                  <a:lnTo>
                    <a:pt x="1252198" y="0"/>
                  </a:lnTo>
                  <a:cubicBezTo>
                    <a:pt x="1266220" y="0"/>
                    <a:pt x="1277588" y="11367"/>
                    <a:pt x="1277588" y="25390"/>
                  </a:cubicBezTo>
                  <a:lnTo>
                    <a:pt x="1277588" y="345973"/>
                  </a:lnTo>
                  <a:cubicBezTo>
                    <a:pt x="1277588" y="359995"/>
                    <a:pt x="1266220" y="371363"/>
                    <a:pt x="1252198" y="371363"/>
                  </a:cubicBezTo>
                  <a:lnTo>
                    <a:pt x="25390" y="371363"/>
                  </a:lnTo>
                  <a:cubicBezTo>
                    <a:pt x="11367" y="371363"/>
                    <a:pt x="0" y="359995"/>
                    <a:pt x="0" y="345973"/>
                  </a:cubicBezTo>
                  <a:lnTo>
                    <a:pt x="0" y="25390"/>
                  </a:lnTo>
                  <a:cubicBezTo>
                    <a:pt x="0" y="11367"/>
                    <a:pt x="11367" y="0"/>
                    <a:pt x="25390" y="0"/>
                  </a:cubicBezTo>
                  <a:close/>
                </a:path>
              </a:pathLst>
            </a:custGeom>
            <a:solidFill>
              <a:srgbClr val="05347E"/>
            </a:solidFill>
            <a:ln w="57150">
              <a:solidFill>
                <a:srgbClr val="FEDA5E"/>
              </a:solidFill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41911" y="4931714"/>
            <a:ext cx="4870054" cy="5170490"/>
            <a:chOff x="0" y="0"/>
            <a:chExt cx="1275317" cy="135399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75317" cy="1353992"/>
            </a:xfrm>
            <a:custGeom>
              <a:avLst/>
              <a:gdLst/>
              <a:ahLst/>
              <a:cxnLst/>
              <a:rect l="l" t="t" r="r" b="b"/>
              <a:pathLst>
                <a:path w="1275317" h="1353992">
                  <a:moveTo>
                    <a:pt x="33384" y="0"/>
                  </a:moveTo>
                  <a:lnTo>
                    <a:pt x="1241934" y="0"/>
                  </a:lnTo>
                  <a:cubicBezTo>
                    <a:pt x="1260371" y="0"/>
                    <a:pt x="1275317" y="14946"/>
                    <a:pt x="1275317" y="33384"/>
                  </a:cubicBezTo>
                  <a:lnTo>
                    <a:pt x="1275317" y="1320608"/>
                  </a:lnTo>
                  <a:cubicBezTo>
                    <a:pt x="1275317" y="1329462"/>
                    <a:pt x="1271800" y="1337954"/>
                    <a:pt x="1265540" y="1344214"/>
                  </a:cubicBezTo>
                  <a:cubicBezTo>
                    <a:pt x="1259279" y="1350475"/>
                    <a:pt x="1250788" y="1353992"/>
                    <a:pt x="1241934" y="1353992"/>
                  </a:cubicBezTo>
                  <a:lnTo>
                    <a:pt x="33384" y="1353992"/>
                  </a:lnTo>
                  <a:cubicBezTo>
                    <a:pt x="14946" y="1353992"/>
                    <a:pt x="0" y="1339046"/>
                    <a:pt x="0" y="1320608"/>
                  </a:cubicBezTo>
                  <a:lnTo>
                    <a:pt x="0" y="33384"/>
                  </a:lnTo>
                  <a:cubicBezTo>
                    <a:pt x="0" y="24530"/>
                    <a:pt x="3517" y="16039"/>
                    <a:pt x="9778" y="9778"/>
                  </a:cubicBezTo>
                  <a:cubicBezTo>
                    <a:pt x="16039" y="3517"/>
                    <a:pt x="24530" y="0"/>
                    <a:pt x="33384" y="0"/>
                  </a:cubicBezTo>
                  <a:close/>
                </a:path>
              </a:pathLst>
            </a:custGeom>
            <a:solidFill>
              <a:srgbClr val="FEDA5E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474979" lvl="1" indent="-237490">
                <a:lnSpc>
                  <a:spcPts val="3079"/>
                </a:lnSpc>
                <a:buFont typeface="Arial"/>
                <a:buChar char="•"/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168631" y="3938019"/>
            <a:ext cx="4826394" cy="1370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60"/>
              </a:lnSpc>
            </a:pPr>
            <a:r>
              <a:rPr lang="en-US" sz="2614">
                <a:solidFill>
                  <a:srgbClr val="FFFFFF"/>
                </a:solidFill>
                <a:latin typeface="Lato Bold"/>
              </a:rPr>
              <a:t>Applications réactives et événementielles :</a:t>
            </a:r>
          </a:p>
          <a:p>
            <a:pPr algn="ctr">
              <a:lnSpc>
                <a:spcPts val="3660"/>
              </a:lnSpc>
              <a:spcBef>
                <a:spcPct val="0"/>
              </a:spcBef>
            </a:pPr>
            <a:endParaRPr lang="en-US" sz="2614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474989" y="5664218"/>
            <a:ext cx="4395226" cy="3648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4568" lvl="1" indent="-282284">
              <a:lnSpc>
                <a:spcPts val="3660"/>
              </a:lnSpc>
              <a:buFont typeface="Arial"/>
              <a:buChar char="•"/>
            </a:pPr>
            <a:r>
              <a:rPr lang="en-US" sz="2614">
                <a:solidFill>
                  <a:srgbClr val="05347E"/>
                </a:solidFill>
                <a:latin typeface="Lato Bold"/>
              </a:rPr>
              <a:t>En utilisant Vue.js et Laravel ensemble, on peut développer des applications réactives avec une interface utilisateur dynamique et une gestion efficace des événements.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6604625" y="3890111"/>
            <a:ext cx="4878725" cy="1418123"/>
            <a:chOff x="0" y="0"/>
            <a:chExt cx="1277588" cy="37136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277588" cy="371363"/>
            </a:xfrm>
            <a:custGeom>
              <a:avLst/>
              <a:gdLst/>
              <a:ahLst/>
              <a:cxnLst/>
              <a:rect l="l" t="t" r="r" b="b"/>
              <a:pathLst>
                <a:path w="1277588" h="371363">
                  <a:moveTo>
                    <a:pt x="25390" y="0"/>
                  </a:moveTo>
                  <a:lnTo>
                    <a:pt x="1252198" y="0"/>
                  </a:lnTo>
                  <a:cubicBezTo>
                    <a:pt x="1266220" y="0"/>
                    <a:pt x="1277588" y="11367"/>
                    <a:pt x="1277588" y="25390"/>
                  </a:cubicBezTo>
                  <a:lnTo>
                    <a:pt x="1277588" y="345973"/>
                  </a:lnTo>
                  <a:cubicBezTo>
                    <a:pt x="1277588" y="359995"/>
                    <a:pt x="1266220" y="371363"/>
                    <a:pt x="1252198" y="371363"/>
                  </a:cubicBezTo>
                  <a:lnTo>
                    <a:pt x="25390" y="371363"/>
                  </a:lnTo>
                  <a:cubicBezTo>
                    <a:pt x="11367" y="371363"/>
                    <a:pt x="0" y="359995"/>
                    <a:pt x="0" y="345973"/>
                  </a:cubicBezTo>
                  <a:lnTo>
                    <a:pt x="0" y="25390"/>
                  </a:lnTo>
                  <a:cubicBezTo>
                    <a:pt x="0" y="11367"/>
                    <a:pt x="11367" y="0"/>
                    <a:pt x="25390" y="0"/>
                  </a:cubicBezTo>
                  <a:close/>
                </a:path>
              </a:pathLst>
            </a:custGeom>
            <a:solidFill>
              <a:srgbClr val="05347E"/>
            </a:solidFill>
            <a:ln w="57150">
              <a:solidFill>
                <a:srgbClr val="FEDA5E"/>
              </a:solidFill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6613296" y="4931714"/>
            <a:ext cx="4870054" cy="5170490"/>
            <a:chOff x="0" y="0"/>
            <a:chExt cx="1275317" cy="135399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275317" cy="1353992"/>
            </a:xfrm>
            <a:custGeom>
              <a:avLst/>
              <a:gdLst/>
              <a:ahLst/>
              <a:cxnLst/>
              <a:rect l="l" t="t" r="r" b="b"/>
              <a:pathLst>
                <a:path w="1275317" h="1353992">
                  <a:moveTo>
                    <a:pt x="33384" y="0"/>
                  </a:moveTo>
                  <a:lnTo>
                    <a:pt x="1241934" y="0"/>
                  </a:lnTo>
                  <a:cubicBezTo>
                    <a:pt x="1260371" y="0"/>
                    <a:pt x="1275317" y="14946"/>
                    <a:pt x="1275317" y="33384"/>
                  </a:cubicBezTo>
                  <a:lnTo>
                    <a:pt x="1275317" y="1320608"/>
                  </a:lnTo>
                  <a:cubicBezTo>
                    <a:pt x="1275317" y="1329462"/>
                    <a:pt x="1271800" y="1337954"/>
                    <a:pt x="1265540" y="1344214"/>
                  </a:cubicBezTo>
                  <a:cubicBezTo>
                    <a:pt x="1259279" y="1350475"/>
                    <a:pt x="1250788" y="1353992"/>
                    <a:pt x="1241934" y="1353992"/>
                  </a:cubicBezTo>
                  <a:lnTo>
                    <a:pt x="33384" y="1353992"/>
                  </a:lnTo>
                  <a:cubicBezTo>
                    <a:pt x="14946" y="1353992"/>
                    <a:pt x="0" y="1339046"/>
                    <a:pt x="0" y="1320608"/>
                  </a:cubicBezTo>
                  <a:lnTo>
                    <a:pt x="0" y="33384"/>
                  </a:lnTo>
                  <a:cubicBezTo>
                    <a:pt x="0" y="24530"/>
                    <a:pt x="3517" y="16039"/>
                    <a:pt x="9778" y="9778"/>
                  </a:cubicBezTo>
                  <a:cubicBezTo>
                    <a:pt x="16039" y="3517"/>
                    <a:pt x="24530" y="0"/>
                    <a:pt x="33384" y="0"/>
                  </a:cubicBezTo>
                  <a:close/>
                </a:path>
              </a:pathLst>
            </a:custGeom>
            <a:solidFill>
              <a:srgbClr val="FEDA5E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474979" lvl="1" indent="-237490">
                <a:lnSpc>
                  <a:spcPts val="3079"/>
                </a:lnSpc>
                <a:buFont typeface="Arial"/>
                <a:buChar char="•"/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6613296" y="4059857"/>
            <a:ext cx="4826394" cy="4505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60"/>
              </a:lnSpc>
              <a:spcBef>
                <a:spcPct val="0"/>
              </a:spcBef>
            </a:pPr>
            <a:r>
              <a:rPr lang="en-US" sz="2614">
                <a:solidFill>
                  <a:srgbClr val="FFFFFF"/>
                </a:solidFill>
                <a:latin typeface="Lato Bold"/>
              </a:rPr>
              <a:t>Performances optimales 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2188200" y="3890111"/>
            <a:ext cx="4878725" cy="1418123"/>
            <a:chOff x="0" y="0"/>
            <a:chExt cx="1277588" cy="371363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277588" cy="371363"/>
            </a:xfrm>
            <a:custGeom>
              <a:avLst/>
              <a:gdLst/>
              <a:ahLst/>
              <a:cxnLst/>
              <a:rect l="l" t="t" r="r" b="b"/>
              <a:pathLst>
                <a:path w="1277588" h="371363">
                  <a:moveTo>
                    <a:pt x="25390" y="0"/>
                  </a:moveTo>
                  <a:lnTo>
                    <a:pt x="1252198" y="0"/>
                  </a:lnTo>
                  <a:cubicBezTo>
                    <a:pt x="1266220" y="0"/>
                    <a:pt x="1277588" y="11367"/>
                    <a:pt x="1277588" y="25390"/>
                  </a:cubicBezTo>
                  <a:lnTo>
                    <a:pt x="1277588" y="345973"/>
                  </a:lnTo>
                  <a:cubicBezTo>
                    <a:pt x="1277588" y="359995"/>
                    <a:pt x="1266220" y="371363"/>
                    <a:pt x="1252198" y="371363"/>
                  </a:cubicBezTo>
                  <a:lnTo>
                    <a:pt x="25390" y="371363"/>
                  </a:lnTo>
                  <a:cubicBezTo>
                    <a:pt x="11367" y="371363"/>
                    <a:pt x="0" y="359995"/>
                    <a:pt x="0" y="345973"/>
                  </a:cubicBezTo>
                  <a:lnTo>
                    <a:pt x="0" y="25390"/>
                  </a:lnTo>
                  <a:cubicBezTo>
                    <a:pt x="0" y="11367"/>
                    <a:pt x="11367" y="0"/>
                    <a:pt x="25390" y="0"/>
                  </a:cubicBezTo>
                  <a:close/>
                </a:path>
              </a:pathLst>
            </a:custGeom>
            <a:solidFill>
              <a:srgbClr val="05347E"/>
            </a:solidFill>
            <a:ln w="57150">
              <a:solidFill>
                <a:srgbClr val="FEDA5E"/>
              </a:solidFill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2196871" y="4931714"/>
            <a:ext cx="4870054" cy="5170490"/>
            <a:chOff x="0" y="0"/>
            <a:chExt cx="1275317" cy="1353992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275317" cy="1353992"/>
            </a:xfrm>
            <a:custGeom>
              <a:avLst/>
              <a:gdLst/>
              <a:ahLst/>
              <a:cxnLst/>
              <a:rect l="l" t="t" r="r" b="b"/>
              <a:pathLst>
                <a:path w="1275317" h="1353992">
                  <a:moveTo>
                    <a:pt x="33384" y="0"/>
                  </a:moveTo>
                  <a:lnTo>
                    <a:pt x="1241934" y="0"/>
                  </a:lnTo>
                  <a:cubicBezTo>
                    <a:pt x="1260371" y="0"/>
                    <a:pt x="1275317" y="14946"/>
                    <a:pt x="1275317" y="33384"/>
                  </a:cubicBezTo>
                  <a:lnTo>
                    <a:pt x="1275317" y="1320608"/>
                  </a:lnTo>
                  <a:cubicBezTo>
                    <a:pt x="1275317" y="1329462"/>
                    <a:pt x="1271800" y="1337954"/>
                    <a:pt x="1265540" y="1344214"/>
                  </a:cubicBezTo>
                  <a:cubicBezTo>
                    <a:pt x="1259279" y="1350475"/>
                    <a:pt x="1250788" y="1353992"/>
                    <a:pt x="1241934" y="1353992"/>
                  </a:cubicBezTo>
                  <a:lnTo>
                    <a:pt x="33384" y="1353992"/>
                  </a:lnTo>
                  <a:cubicBezTo>
                    <a:pt x="14946" y="1353992"/>
                    <a:pt x="0" y="1339046"/>
                    <a:pt x="0" y="1320608"/>
                  </a:cubicBezTo>
                  <a:lnTo>
                    <a:pt x="0" y="33384"/>
                  </a:lnTo>
                  <a:cubicBezTo>
                    <a:pt x="0" y="24530"/>
                    <a:pt x="3517" y="16039"/>
                    <a:pt x="9778" y="9778"/>
                  </a:cubicBezTo>
                  <a:cubicBezTo>
                    <a:pt x="16039" y="3517"/>
                    <a:pt x="24530" y="0"/>
                    <a:pt x="33384" y="0"/>
                  </a:cubicBezTo>
                  <a:close/>
                </a:path>
              </a:pathLst>
            </a:custGeom>
            <a:solidFill>
              <a:srgbClr val="FEDA5E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474979" lvl="1" indent="-237490">
                <a:lnSpc>
                  <a:spcPts val="3079"/>
                </a:lnSpc>
                <a:buFont typeface="Arial"/>
                <a:buChar char="•"/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12196871" y="4059857"/>
            <a:ext cx="4826394" cy="4505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60"/>
              </a:lnSpc>
              <a:spcBef>
                <a:spcPct val="0"/>
              </a:spcBef>
            </a:pPr>
            <a:r>
              <a:rPr lang="en-US" sz="2614">
                <a:solidFill>
                  <a:srgbClr val="FFFFFF"/>
                </a:solidFill>
                <a:latin typeface="Lato Bold"/>
              </a:rPr>
              <a:t>Communication transparente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6850710" y="5625300"/>
            <a:ext cx="4395226" cy="2276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4568" lvl="1" indent="-282284">
              <a:lnSpc>
                <a:spcPts val="3660"/>
              </a:lnSpc>
              <a:buFont typeface="Arial"/>
              <a:buChar char="•"/>
            </a:pPr>
            <a:r>
              <a:rPr lang="en-US" sz="2614">
                <a:solidFill>
                  <a:srgbClr val="05347E"/>
                </a:solidFill>
                <a:latin typeface="Lato Bold"/>
              </a:rPr>
              <a:t>L'association de ces deux frameworks permet d'obtenir des applications web rapides et performantes.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2464425" y="5625300"/>
            <a:ext cx="4395226" cy="3191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4568" lvl="1" indent="-282284">
              <a:lnSpc>
                <a:spcPts val="3660"/>
              </a:lnSpc>
              <a:buFont typeface="Arial"/>
              <a:buChar char="•"/>
            </a:pPr>
            <a:r>
              <a:rPr lang="en-US" sz="2614">
                <a:solidFill>
                  <a:srgbClr val="05347E"/>
                </a:solidFill>
                <a:latin typeface="Lato Bold"/>
              </a:rPr>
              <a:t>Laravel fournit des API robustes pour la création de services Web et d'API JSON, tandis que VueJS facilite l'intégration de ces API dans les composants front-end.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34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172299" y="2948996"/>
            <a:ext cx="3086100" cy="741502"/>
            <a:chOff x="0" y="0"/>
            <a:chExt cx="812800" cy="1952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195293"/>
            </a:xfrm>
            <a:custGeom>
              <a:avLst/>
              <a:gdLst/>
              <a:ahLst/>
              <a:cxnLst/>
              <a:rect l="l" t="t" r="r" b="b"/>
              <a:pathLst>
                <a:path w="812800" h="195293">
                  <a:moveTo>
                    <a:pt x="0" y="0"/>
                  </a:moveTo>
                  <a:lnTo>
                    <a:pt x="812800" y="0"/>
                  </a:lnTo>
                  <a:lnTo>
                    <a:pt x="812800" y="195293"/>
                  </a:lnTo>
                  <a:lnTo>
                    <a:pt x="0" y="195293"/>
                  </a:lnTo>
                  <a:close/>
                </a:path>
              </a:pathLst>
            </a:custGeom>
            <a:solidFill>
              <a:srgbClr val="FEDA5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9012167" y="2497471"/>
            <a:ext cx="1227283" cy="368202"/>
          </a:xfrm>
          <a:custGeom>
            <a:avLst/>
            <a:gdLst/>
            <a:ahLst/>
            <a:cxnLst/>
            <a:rect l="l" t="t" r="r" b="b"/>
            <a:pathLst>
              <a:path w="1227283" h="368202">
                <a:moveTo>
                  <a:pt x="0" y="0"/>
                </a:moveTo>
                <a:lnTo>
                  <a:pt x="1227283" y="0"/>
                </a:lnTo>
                <a:lnTo>
                  <a:pt x="1227283" y="368202"/>
                </a:lnTo>
                <a:lnTo>
                  <a:pt x="0" y="368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r="-92869" b="-547578"/>
            </a:stretch>
          </a:blipFill>
        </p:spPr>
      </p:sp>
      <p:grpSp>
        <p:nvGrpSpPr>
          <p:cNvPr id="6" name="Group 6"/>
          <p:cNvGrpSpPr/>
          <p:nvPr/>
        </p:nvGrpSpPr>
        <p:grpSpPr>
          <a:xfrm rot="5400000">
            <a:off x="16374199" y="7816313"/>
            <a:ext cx="3086100" cy="741502"/>
            <a:chOff x="0" y="0"/>
            <a:chExt cx="812800" cy="19529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195293"/>
            </a:xfrm>
            <a:custGeom>
              <a:avLst/>
              <a:gdLst/>
              <a:ahLst/>
              <a:cxnLst/>
              <a:rect l="l" t="t" r="r" b="b"/>
              <a:pathLst>
                <a:path w="812800" h="195293">
                  <a:moveTo>
                    <a:pt x="0" y="0"/>
                  </a:moveTo>
                  <a:lnTo>
                    <a:pt x="812800" y="0"/>
                  </a:lnTo>
                  <a:lnTo>
                    <a:pt x="812800" y="195293"/>
                  </a:lnTo>
                  <a:lnTo>
                    <a:pt x="0" y="195293"/>
                  </a:lnTo>
                  <a:close/>
                </a:path>
              </a:pathLst>
            </a:custGeom>
            <a:solidFill>
              <a:srgbClr val="FEDA5E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5926067" y="3319747"/>
            <a:ext cx="10316817" cy="6815759"/>
            <a:chOff x="0" y="0"/>
            <a:chExt cx="2717186" cy="179509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17186" cy="1795097"/>
            </a:xfrm>
            <a:custGeom>
              <a:avLst/>
              <a:gdLst/>
              <a:ahLst/>
              <a:cxnLst/>
              <a:rect l="l" t="t" r="r" b="b"/>
              <a:pathLst>
                <a:path w="2717186" h="1795097">
                  <a:moveTo>
                    <a:pt x="0" y="0"/>
                  </a:moveTo>
                  <a:lnTo>
                    <a:pt x="2717186" y="0"/>
                  </a:lnTo>
                  <a:lnTo>
                    <a:pt x="2717186" y="1795097"/>
                  </a:lnTo>
                  <a:lnTo>
                    <a:pt x="0" y="179509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5949687" y="3319747"/>
            <a:ext cx="10453900" cy="6815759"/>
          </a:xfrm>
          <a:custGeom>
            <a:avLst/>
            <a:gdLst/>
            <a:ahLst/>
            <a:cxnLst/>
            <a:rect l="l" t="t" r="r" b="b"/>
            <a:pathLst>
              <a:path w="10453900" h="6815759">
                <a:moveTo>
                  <a:pt x="0" y="0"/>
                </a:moveTo>
                <a:lnTo>
                  <a:pt x="10453900" y="0"/>
                </a:lnTo>
                <a:lnTo>
                  <a:pt x="10453900" y="6815759"/>
                </a:lnTo>
                <a:lnTo>
                  <a:pt x="0" y="68157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233239" y="930877"/>
            <a:ext cx="16684010" cy="3171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295400" lvl="1" indent="-647700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FEDA5E"/>
                </a:solidFill>
                <a:latin typeface="Lato"/>
              </a:rPr>
              <a:t>DIAGRAMME DE NAVIGATION DE L’APPLICATION </a:t>
            </a:r>
          </a:p>
          <a:p>
            <a:pPr algn="l">
              <a:lnSpc>
                <a:spcPts val="8400"/>
              </a:lnSpc>
            </a:pPr>
            <a:endParaRPr lang="en-US" sz="6000">
              <a:solidFill>
                <a:srgbClr val="FEDA5E"/>
              </a:solidFill>
              <a:latin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34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04900" y="3949700"/>
            <a:ext cx="18191656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511299" lvl="1" indent="-755650" algn="just">
              <a:lnSpc>
                <a:spcPts val="9799"/>
              </a:lnSpc>
              <a:buFont typeface="Arial"/>
              <a:buChar char="•"/>
            </a:pPr>
            <a:r>
              <a:rPr lang="en-US" sz="6999">
                <a:solidFill>
                  <a:srgbClr val="FEDA5E"/>
                </a:solidFill>
                <a:latin typeface="Lato"/>
              </a:rPr>
              <a:t>Démonstration de l'application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6205847" y="5155226"/>
            <a:ext cx="6369554" cy="158515"/>
            <a:chOff x="0" y="0"/>
            <a:chExt cx="1677578" cy="4174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677578" cy="41749"/>
            </a:xfrm>
            <a:custGeom>
              <a:avLst/>
              <a:gdLst/>
              <a:ahLst/>
              <a:cxnLst/>
              <a:rect l="l" t="t" r="r" b="b"/>
              <a:pathLst>
                <a:path w="1677578" h="41749">
                  <a:moveTo>
                    <a:pt x="0" y="0"/>
                  </a:moveTo>
                  <a:lnTo>
                    <a:pt x="1677578" y="0"/>
                  </a:lnTo>
                  <a:lnTo>
                    <a:pt x="1677578" y="41749"/>
                  </a:lnTo>
                  <a:lnTo>
                    <a:pt x="0" y="41749"/>
                  </a:lnTo>
                  <a:close/>
                </a:path>
              </a:pathLst>
            </a:custGeom>
            <a:solidFill>
              <a:srgbClr val="FEDA5E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34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3029708" y="4779857"/>
            <a:ext cx="1651486" cy="727287"/>
            <a:chOff x="0" y="0"/>
            <a:chExt cx="434959" cy="19154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4959" cy="191549"/>
            </a:xfrm>
            <a:custGeom>
              <a:avLst/>
              <a:gdLst/>
              <a:ahLst/>
              <a:cxnLst/>
              <a:rect l="l" t="t" r="r" b="b"/>
              <a:pathLst>
                <a:path w="434959" h="191549">
                  <a:moveTo>
                    <a:pt x="0" y="0"/>
                  </a:moveTo>
                  <a:lnTo>
                    <a:pt x="434959" y="0"/>
                  </a:lnTo>
                  <a:lnTo>
                    <a:pt x="434959" y="191549"/>
                  </a:lnTo>
                  <a:lnTo>
                    <a:pt x="0" y="191549"/>
                  </a:lnTo>
                  <a:close/>
                </a:path>
              </a:pathLst>
            </a:custGeom>
            <a:solidFill>
              <a:srgbClr val="FEDA5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032767" y="5010150"/>
            <a:ext cx="9015809" cy="2503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80"/>
              </a:lnSpc>
            </a:pPr>
            <a:r>
              <a:rPr lang="en-US" sz="7200">
                <a:solidFill>
                  <a:srgbClr val="E9E9E9"/>
                </a:solidFill>
                <a:latin typeface="Lato"/>
              </a:rPr>
              <a:t>Merci pour </a:t>
            </a:r>
          </a:p>
          <a:p>
            <a:pPr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E9E9E9"/>
                </a:solidFill>
                <a:latin typeface="Lato"/>
              </a:rPr>
              <a:t>votre attention!</a:t>
            </a:r>
          </a:p>
        </p:txBody>
      </p:sp>
      <p:sp>
        <p:nvSpPr>
          <p:cNvPr id="6" name="Freeform 6"/>
          <p:cNvSpPr/>
          <p:nvPr/>
        </p:nvSpPr>
        <p:spPr>
          <a:xfrm>
            <a:off x="2358544" y="8263857"/>
            <a:ext cx="1227283" cy="368202"/>
          </a:xfrm>
          <a:custGeom>
            <a:avLst/>
            <a:gdLst/>
            <a:ahLst/>
            <a:cxnLst/>
            <a:rect l="l" t="t" r="r" b="b"/>
            <a:pathLst>
              <a:path w="1227283" h="368202">
                <a:moveTo>
                  <a:pt x="0" y="0"/>
                </a:moveTo>
                <a:lnTo>
                  <a:pt x="1227283" y="0"/>
                </a:lnTo>
                <a:lnTo>
                  <a:pt x="1227283" y="368202"/>
                </a:lnTo>
                <a:lnTo>
                  <a:pt x="0" y="368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r="-92869" b="-547578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315814" y="1898619"/>
            <a:ext cx="1227283" cy="368202"/>
          </a:xfrm>
          <a:custGeom>
            <a:avLst/>
            <a:gdLst/>
            <a:ahLst/>
            <a:cxnLst/>
            <a:rect l="l" t="t" r="r" b="b"/>
            <a:pathLst>
              <a:path w="1227283" h="368202">
                <a:moveTo>
                  <a:pt x="0" y="0"/>
                </a:moveTo>
                <a:lnTo>
                  <a:pt x="1227283" y="0"/>
                </a:lnTo>
                <a:lnTo>
                  <a:pt x="1227283" y="368202"/>
                </a:lnTo>
                <a:lnTo>
                  <a:pt x="0" y="368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r="-92869" b="-547578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491808" y="2371482"/>
            <a:ext cx="18191656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511299" lvl="1" indent="-755650" algn="just">
              <a:lnSpc>
                <a:spcPts val="9799"/>
              </a:lnSpc>
              <a:buFont typeface="Arial"/>
              <a:buChar char="•"/>
            </a:pPr>
            <a:r>
              <a:rPr lang="en-US" sz="6999">
                <a:solidFill>
                  <a:srgbClr val="FEDA5E"/>
                </a:solidFill>
                <a:latin typeface="Lato"/>
              </a:rPr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34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172299" y="2948996"/>
            <a:ext cx="3086100" cy="741502"/>
            <a:chOff x="0" y="0"/>
            <a:chExt cx="812800" cy="1952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195293"/>
            </a:xfrm>
            <a:custGeom>
              <a:avLst/>
              <a:gdLst/>
              <a:ahLst/>
              <a:cxnLst/>
              <a:rect l="l" t="t" r="r" b="b"/>
              <a:pathLst>
                <a:path w="812800" h="195293">
                  <a:moveTo>
                    <a:pt x="0" y="0"/>
                  </a:moveTo>
                  <a:lnTo>
                    <a:pt x="812800" y="0"/>
                  </a:lnTo>
                  <a:lnTo>
                    <a:pt x="812800" y="195293"/>
                  </a:lnTo>
                  <a:lnTo>
                    <a:pt x="0" y="195293"/>
                  </a:lnTo>
                  <a:close/>
                </a:path>
              </a:pathLst>
            </a:custGeom>
            <a:solidFill>
              <a:srgbClr val="FEDA5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387810" y="494677"/>
            <a:ext cx="6528907" cy="1226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FEDA5E"/>
                </a:solidFill>
                <a:latin typeface="Lato"/>
              </a:rPr>
              <a:t>PLAN </a:t>
            </a:r>
          </a:p>
        </p:txBody>
      </p:sp>
      <p:sp>
        <p:nvSpPr>
          <p:cNvPr id="6" name="Freeform 6"/>
          <p:cNvSpPr/>
          <p:nvPr/>
        </p:nvSpPr>
        <p:spPr>
          <a:xfrm>
            <a:off x="7916717" y="8524951"/>
            <a:ext cx="1227283" cy="368202"/>
          </a:xfrm>
          <a:custGeom>
            <a:avLst/>
            <a:gdLst/>
            <a:ahLst/>
            <a:cxnLst/>
            <a:rect l="l" t="t" r="r" b="b"/>
            <a:pathLst>
              <a:path w="1227283" h="368202">
                <a:moveTo>
                  <a:pt x="0" y="0"/>
                </a:moveTo>
                <a:lnTo>
                  <a:pt x="1227283" y="0"/>
                </a:lnTo>
                <a:lnTo>
                  <a:pt x="1227283" y="368202"/>
                </a:lnTo>
                <a:lnTo>
                  <a:pt x="0" y="368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r="-92869" b="-547578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8530359" y="443926"/>
            <a:ext cx="1227283" cy="368202"/>
          </a:xfrm>
          <a:custGeom>
            <a:avLst/>
            <a:gdLst/>
            <a:ahLst/>
            <a:cxnLst/>
            <a:rect l="l" t="t" r="r" b="b"/>
            <a:pathLst>
              <a:path w="1227283" h="368202">
                <a:moveTo>
                  <a:pt x="0" y="0"/>
                </a:moveTo>
                <a:lnTo>
                  <a:pt x="1227282" y="0"/>
                </a:lnTo>
                <a:lnTo>
                  <a:pt x="1227282" y="368202"/>
                </a:lnTo>
                <a:lnTo>
                  <a:pt x="0" y="368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r="-92869" b="-547578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716299" y="2140501"/>
            <a:ext cx="14082685" cy="5653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80640" lvl="1" indent="-490320">
              <a:lnSpc>
                <a:spcPts val="9084"/>
              </a:lnSpc>
              <a:buFont typeface="Arial"/>
              <a:buChar char="•"/>
            </a:pPr>
            <a:r>
              <a:rPr lang="en-US" sz="4542">
                <a:solidFill>
                  <a:srgbClr val="FFFFFF"/>
                </a:solidFill>
                <a:latin typeface="Lato Bold"/>
              </a:rPr>
              <a:t>INTRODUCTION</a:t>
            </a:r>
          </a:p>
          <a:p>
            <a:pPr marL="980640" lvl="1" indent="-490320">
              <a:lnSpc>
                <a:spcPts val="9084"/>
              </a:lnSpc>
              <a:buFont typeface="Arial"/>
              <a:buChar char="•"/>
            </a:pPr>
            <a:r>
              <a:rPr lang="en-US" sz="4542">
                <a:solidFill>
                  <a:srgbClr val="FFFFFF"/>
                </a:solidFill>
                <a:latin typeface="Lato Bold"/>
              </a:rPr>
              <a:t>ANALYSE ET CONCEPTION</a:t>
            </a:r>
          </a:p>
          <a:p>
            <a:pPr marL="980640" lvl="1" indent="-490320">
              <a:lnSpc>
                <a:spcPts val="9084"/>
              </a:lnSpc>
              <a:buFont typeface="Arial"/>
              <a:buChar char="•"/>
            </a:pPr>
            <a:r>
              <a:rPr lang="en-US" sz="4542">
                <a:solidFill>
                  <a:srgbClr val="FFFFFF"/>
                </a:solidFill>
                <a:latin typeface="Lato Bold"/>
              </a:rPr>
              <a:t>TECHNOLOGIES UTILISÉES</a:t>
            </a:r>
          </a:p>
          <a:p>
            <a:pPr marL="980640" lvl="1" indent="-490320">
              <a:lnSpc>
                <a:spcPts val="9084"/>
              </a:lnSpc>
              <a:buFont typeface="Arial"/>
              <a:buChar char="•"/>
            </a:pPr>
            <a:r>
              <a:rPr lang="en-US" sz="4542">
                <a:solidFill>
                  <a:srgbClr val="FFFFFF"/>
                </a:solidFill>
                <a:latin typeface="Lato Bold"/>
              </a:rPr>
              <a:t>DÉMONSTRATION</a:t>
            </a:r>
          </a:p>
          <a:p>
            <a:pPr marL="980640" lvl="1" indent="-490320">
              <a:lnSpc>
                <a:spcPts val="9084"/>
              </a:lnSpc>
              <a:buFont typeface="Arial"/>
              <a:buChar char="•"/>
            </a:pPr>
            <a:r>
              <a:rPr lang="en-US" sz="4542">
                <a:solidFill>
                  <a:srgbClr val="FFFFFF"/>
                </a:solidFill>
                <a:latin typeface="Lato Bold"/>
              </a:rPr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34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172299" y="2948996"/>
            <a:ext cx="3086100" cy="741502"/>
            <a:chOff x="0" y="0"/>
            <a:chExt cx="812800" cy="1952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195293"/>
            </a:xfrm>
            <a:custGeom>
              <a:avLst/>
              <a:gdLst/>
              <a:ahLst/>
              <a:cxnLst/>
              <a:rect l="l" t="t" r="r" b="b"/>
              <a:pathLst>
                <a:path w="812800" h="195293">
                  <a:moveTo>
                    <a:pt x="0" y="0"/>
                  </a:moveTo>
                  <a:lnTo>
                    <a:pt x="812800" y="0"/>
                  </a:lnTo>
                  <a:lnTo>
                    <a:pt x="812800" y="195293"/>
                  </a:lnTo>
                  <a:lnTo>
                    <a:pt x="0" y="195293"/>
                  </a:lnTo>
                  <a:close/>
                </a:path>
              </a:pathLst>
            </a:custGeom>
            <a:solidFill>
              <a:srgbClr val="FEDA5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430652" y="2001487"/>
            <a:ext cx="7102304" cy="1226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FFFFFF"/>
                </a:solidFill>
                <a:latin typeface="Lato"/>
              </a:rPr>
              <a:t>PRÉSENTATION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650245" y="5437161"/>
            <a:ext cx="9951128" cy="3498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E9E9E9"/>
                </a:solidFill>
                <a:latin typeface="Lato"/>
              </a:rPr>
              <a:t>"OPEN ITC EST UNE SOCIÉTÉ INFORMATIQUE ÉTABLIE À TÉTOUAN, SPÉCIALISÉE DANS LES LOGICIELS DE GESTION D'ENTREPRISE ET LES SOLUTIONS WEB."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21127" y="3186397"/>
            <a:ext cx="6257478" cy="112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100"/>
              </a:lnSpc>
              <a:spcBef>
                <a:spcPct val="0"/>
              </a:spcBef>
            </a:pPr>
            <a:r>
              <a:rPr lang="en-US" sz="6500">
                <a:solidFill>
                  <a:srgbClr val="FEDA5E"/>
                </a:solidFill>
                <a:latin typeface="Lato"/>
              </a:rPr>
              <a:t>OPENITC</a:t>
            </a:r>
          </a:p>
        </p:txBody>
      </p:sp>
      <p:sp>
        <p:nvSpPr>
          <p:cNvPr id="8" name="Freeform 8"/>
          <p:cNvSpPr/>
          <p:nvPr/>
        </p:nvSpPr>
        <p:spPr>
          <a:xfrm>
            <a:off x="9012167" y="2497471"/>
            <a:ext cx="1227283" cy="368202"/>
          </a:xfrm>
          <a:custGeom>
            <a:avLst/>
            <a:gdLst/>
            <a:ahLst/>
            <a:cxnLst/>
            <a:rect l="l" t="t" r="r" b="b"/>
            <a:pathLst>
              <a:path w="1227283" h="368202">
                <a:moveTo>
                  <a:pt x="0" y="0"/>
                </a:moveTo>
                <a:lnTo>
                  <a:pt x="1227283" y="0"/>
                </a:lnTo>
                <a:lnTo>
                  <a:pt x="1227283" y="368202"/>
                </a:lnTo>
                <a:lnTo>
                  <a:pt x="0" y="368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r="-92869" b="-547578"/>
            </a:stretch>
          </a:blipFill>
        </p:spPr>
      </p:sp>
      <p:grpSp>
        <p:nvGrpSpPr>
          <p:cNvPr id="9" name="Group 9"/>
          <p:cNvGrpSpPr/>
          <p:nvPr/>
        </p:nvGrpSpPr>
        <p:grpSpPr>
          <a:xfrm rot="5400000">
            <a:off x="16374199" y="7755080"/>
            <a:ext cx="3086100" cy="741502"/>
            <a:chOff x="0" y="0"/>
            <a:chExt cx="812800" cy="19529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195293"/>
            </a:xfrm>
            <a:custGeom>
              <a:avLst/>
              <a:gdLst/>
              <a:ahLst/>
              <a:cxnLst/>
              <a:rect l="l" t="t" r="r" b="b"/>
              <a:pathLst>
                <a:path w="812800" h="195293">
                  <a:moveTo>
                    <a:pt x="0" y="0"/>
                  </a:moveTo>
                  <a:lnTo>
                    <a:pt x="812800" y="0"/>
                  </a:lnTo>
                  <a:lnTo>
                    <a:pt x="812800" y="195293"/>
                  </a:lnTo>
                  <a:lnTo>
                    <a:pt x="0" y="195293"/>
                  </a:lnTo>
                  <a:close/>
                </a:path>
              </a:pathLst>
            </a:custGeom>
            <a:solidFill>
              <a:srgbClr val="FEDA5E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34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172299" y="2948996"/>
            <a:ext cx="3086100" cy="741502"/>
            <a:chOff x="0" y="0"/>
            <a:chExt cx="812800" cy="1952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195293"/>
            </a:xfrm>
            <a:custGeom>
              <a:avLst/>
              <a:gdLst/>
              <a:ahLst/>
              <a:cxnLst/>
              <a:rect l="l" t="t" r="r" b="b"/>
              <a:pathLst>
                <a:path w="812800" h="195293">
                  <a:moveTo>
                    <a:pt x="0" y="0"/>
                  </a:moveTo>
                  <a:lnTo>
                    <a:pt x="812800" y="0"/>
                  </a:lnTo>
                  <a:lnTo>
                    <a:pt x="812800" y="195293"/>
                  </a:lnTo>
                  <a:lnTo>
                    <a:pt x="0" y="195293"/>
                  </a:lnTo>
                  <a:close/>
                </a:path>
              </a:pathLst>
            </a:custGeom>
            <a:solidFill>
              <a:srgbClr val="FEDA5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421127" y="2001487"/>
            <a:ext cx="7103399" cy="1226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FFFFFF"/>
                </a:solidFill>
                <a:latin typeface="Lato"/>
              </a:rPr>
              <a:t>PRÉSENTATION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21127" y="4613242"/>
            <a:ext cx="14206799" cy="1384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E9E9E9"/>
                </a:solidFill>
                <a:latin typeface="Lato"/>
              </a:rPr>
              <a:t>SON EXPERTISE S'ÉTEND À DIFFÉRENTS DOMAINES, TELS QUE 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21127" y="3186397"/>
            <a:ext cx="6257478" cy="112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100"/>
              </a:lnSpc>
              <a:spcBef>
                <a:spcPct val="0"/>
              </a:spcBef>
            </a:pPr>
            <a:r>
              <a:rPr lang="en-US" sz="6500">
                <a:solidFill>
                  <a:srgbClr val="FEDA5E"/>
                </a:solidFill>
                <a:latin typeface="Lato"/>
              </a:rPr>
              <a:t>OPENITC</a:t>
            </a:r>
          </a:p>
        </p:txBody>
      </p:sp>
      <p:sp>
        <p:nvSpPr>
          <p:cNvPr id="8" name="Freeform 8"/>
          <p:cNvSpPr/>
          <p:nvPr/>
        </p:nvSpPr>
        <p:spPr>
          <a:xfrm>
            <a:off x="9012167" y="2497471"/>
            <a:ext cx="1227283" cy="368202"/>
          </a:xfrm>
          <a:custGeom>
            <a:avLst/>
            <a:gdLst/>
            <a:ahLst/>
            <a:cxnLst/>
            <a:rect l="l" t="t" r="r" b="b"/>
            <a:pathLst>
              <a:path w="1227283" h="368202">
                <a:moveTo>
                  <a:pt x="0" y="0"/>
                </a:moveTo>
                <a:lnTo>
                  <a:pt x="1227283" y="0"/>
                </a:lnTo>
                <a:lnTo>
                  <a:pt x="1227283" y="368202"/>
                </a:lnTo>
                <a:lnTo>
                  <a:pt x="0" y="368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r="-92869" b="-547578"/>
            </a:stretch>
          </a:blipFill>
        </p:spPr>
      </p:sp>
      <p:grpSp>
        <p:nvGrpSpPr>
          <p:cNvPr id="9" name="Group 9"/>
          <p:cNvGrpSpPr/>
          <p:nvPr/>
        </p:nvGrpSpPr>
        <p:grpSpPr>
          <a:xfrm rot="5400000">
            <a:off x="16374199" y="7755080"/>
            <a:ext cx="3086100" cy="741502"/>
            <a:chOff x="0" y="0"/>
            <a:chExt cx="812800" cy="19529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195293"/>
            </a:xfrm>
            <a:custGeom>
              <a:avLst/>
              <a:gdLst/>
              <a:ahLst/>
              <a:cxnLst/>
              <a:rect l="l" t="t" r="r" b="b"/>
              <a:pathLst>
                <a:path w="812800" h="195293">
                  <a:moveTo>
                    <a:pt x="0" y="0"/>
                  </a:moveTo>
                  <a:lnTo>
                    <a:pt x="812800" y="0"/>
                  </a:lnTo>
                  <a:lnTo>
                    <a:pt x="812800" y="195293"/>
                  </a:lnTo>
                  <a:lnTo>
                    <a:pt x="0" y="195293"/>
                  </a:lnTo>
                  <a:close/>
                </a:path>
              </a:pathLst>
            </a:custGeom>
            <a:solidFill>
              <a:srgbClr val="FEDA5E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2767809" y="5465181"/>
            <a:ext cx="15520191" cy="4203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Lato"/>
              </a:rPr>
              <a:t>LE DÉVELOPPEMENT DE LOGICIELS ET DE SITES WEB,</a:t>
            </a:r>
          </a:p>
          <a:p>
            <a:pPr marL="863599" lvl="1" indent="-431800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Lato"/>
              </a:rPr>
              <a:t> L'ADMINISTRATION DES RÉSEAUX, </a:t>
            </a:r>
          </a:p>
          <a:p>
            <a:pPr marL="863599" lvl="1" indent="-431800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Lato"/>
              </a:rPr>
              <a:t>LA FORMATION, </a:t>
            </a:r>
          </a:p>
          <a:p>
            <a:pPr marL="863599" lvl="1" indent="-431800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Lato"/>
              </a:rPr>
              <a:t>L'EMAIL MARKETING</a:t>
            </a:r>
          </a:p>
          <a:p>
            <a:pPr marL="863599" lvl="1" indent="-431800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Lato"/>
              </a:rPr>
              <a:t>L'ASSISTANCE ET LE SUIVI DES CLIENTS, AINSI QUE L'HÉBERGEMENT.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34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172299" y="2948996"/>
            <a:ext cx="3086100" cy="741502"/>
            <a:chOff x="0" y="0"/>
            <a:chExt cx="812800" cy="1952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195293"/>
            </a:xfrm>
            <a:custGeom>
              <a:avLst/>
              <a:gdLst/>
              <a:ahLst/>
              <a:cxnLst/>
              <a:rect l="l" t="t" r="r" b="b"/>
              <a:pathLst>
                <a:path w="812800" h="195293">
                  <a:moveTo>
                    <a:pt x="0" y="0"/>
                  </a:moveTo>
                  <a:lnTo>
                    <a:pt x="812800" y="0"/>
                  </a:lnTo>
                  <a:lnTo>
                    <a:pt x="812800" y="195293"/>
                  </a:lnTo>
                  <a:lnTo>
                    <a:pt x="0" y="195293"/>
                  </a:lnTo>
                  <a:close/>
                </a:path>
              </a:pathLst>
            </a:custGeom>
            <a:solidFill>
              <a:srgbClr val="FEDA5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678778"/>
            <a:ext cx="12789062" cy="1226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554480" lvl="1" indent="-777240">
              <a:lnSpc>
                <a:spcPts val="10080"/>
              </a:lnSpc>
              <a:buFont typeface="Arial"/>
              <a:buChar char="•"/>
            </a:pPr>
            <a:r>
              <a:rPr lang="en-US" sz="7200">
                <a:solidFill>
                  <a:srgbClr val="FEDA5E"/>
                </a:solidFill>
                <a:latin typeface="Lato"/>
              </a:rPr>
              <a:t>Qu'est ce que L'Emailing?</a:t>
            </a:r>
          </a:p>
        </p:txBody>
      </p:sp>
      <p:sp>
        <p:nvSpPr>
          <p:cNvPr id="6" name="Freeform 6"/>
          <p:cNvSpPr/>
          <p:nvPr/>
        </p:nvSpPr>
        <p:spPr>
          <a:xfrm>
            <a:off x="7962973" y="9258300"/>
            <a:ext cx="1227283" cy="368202"/>
          </a:xfrm>
          <a:custGeom>
            <a:avLst/>
            <a:gdLst/>
            <a:ahLst/>
            <a:cxnLst/>
            <a:rect l="l" t="t" r="r" b="b"/>
            <a:pathLst>
              <a:path w="1227283" h="368202">
                <a:moveTo>
                  <a:pt x="0" y="0"/>
                </a:moveTo>
                <a:lnTo>
                  <a:pt x="1227283" y="0"/>
                </a:lnTo>
                <a:lnTo>
                  <a:pt x="1227283" y="368202"/>
                </a:lnTo>
                <a:lnTo>
                  <a:pt x="0" y="368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r="-92869" b="-547578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8530359" y="443926"/>
            <a:ext cx="1227283" cy="368202"/>
          </a:xfrm>
          <a:custGeom>
            <a:avLst/>
            <a:gdLst/>
            <a:ahLst/>
            <a:cxnLst/>
            <a:rect l="l" t="t" r="r" b="b"/>
            <a:pathLst>
              <a:path w="1227283" h="368202">
                <a:moveTo>
                  <a:pt x="0" y="0"/>
                </a:moveTo>
                <a:lnTo>
                  <a:pt x="1227282" y="0"/>
                </a:lnTo>
                <a:lnTo>
                  <a:pt x="1227282" y="368202"/>
                </a:lnTo>
                <a:lnTo>
                  <a:pt x="0" y="368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r="-92869" b="-547578"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5588343" y="1500094"/>
            <a:ext cx="3086098" cy="3303090"/>
            <a:chOff x="-30363" y="-152409"/>
            <a:chExt cx="812800" cy="869950"/>
          </a:xfrm>
        </p:grpSpPr>
        <p:sp>
          <p:nvSpPr>
            <p:cNvPr id="9" name="Freeform 9"/>
            <p:cNvSpPr/>
            <p:nvPr/>
          </p:nvSpPr>
          <p:spPr>
            <a:xfrm>
              <a:off x="0" y="37148"/>
              <a:ext cx="752074" cy="517240"/>
            </a:xfrm>
            <a:custGeom>
              <a:avLst/>
              <a:gdLst/>
              <a:ahLst/>
              <a:cxnLst/>
              <a:rect l="l" t="t" r="r" b="b"/>
              <a:pathLst>
                <a:path w="752074" h="517240">
                  <a:moveTo>
                    <a:pt x="138271" y="0"/>
                  </a:moveTo>
                  <a:lnTo>
                    <a:pt x="613802" y="0"/>
                  </a:lnTo>
                  <a:cubicBezTo>
                    <a:pt x="690167" y="0"/>
                    <a:pt x="752074" y="61906"/>
                    <a:pt x="752074" y="138271"/>
                  </a:cubicBezTo>
                  <a:lnTo>
                    <a:pt x="752074" y="378969"/>
                  </a:lnTo>
                  <a:cubicBezTo>
                    <a:pt x="752074" y="415640"/>
                    <a:pt x="737506" y="450810"/>
                    <a:pt x="711575" y="476741"/>
                  </a:cubicBezTo>
                  <a:cubicBezTo>
                    <a:pt x="685644" y="502672"/>
                    <a:pt x="650474" y="517240"/>
                    <a:pt x="613802" y="517240"/>
                  </a:cubicBezTo>
                  <a:lnTo>
                    <a:pt x="138271" y="517240"/>
                  </a:lnTo>
                  <a:cubicBezTo>
                    <a:pt x="61906" y="517240"/>
                    <a:pt x="0" y="455334"/>
                    <a:pt x="0" y="378969"/>
                  </a:cubicBezTo>
                  <a:lnTo>
                    <a:pt x="0" y="138271"/>
                  </a:lnTo>
                  <a:cubicBezTo>
                    <a:pt x="0" y="101600"/>
                    <a:pt x="14568" y="66430"/>
                    <a:pt x="40499" y="40499"/>
                  </a:cubicBezTo>
                  <a:cubicBezTo>
                    <a:pt x="66430" y="14568"/>
                    <a:pt x="101600" y="0"/>
                    <a:pt x="13827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-30363" y="-152409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339"/>
                </a:lnSpc>
              </a:pPr>
              <a:r>
                <a:rPr lang="en-US" sz="3099" dirty="0">
                  <a:solidFill>
                    <a:srgbClr val="000000"/>
                  </a:solidFill>
                  <a:latin typeface="Prompt Light Bold"/>
                </a:rPr>
                <a:t>Base de </a:t>
              </a:r>
              <a:r>
                <a:rPr lang="en-US" sz="3099" dirty="0" err="1">
                  <a:solidFill>
                    <a:srgbClr val="000000"/>
                  </a:solidFill>
                  <a:latin typeface="Prompt Light Bold"/>
                </a:rPr>
                <a:t>donnée</a:t>
              </a:r>
              <a:endParaRPr lang="en-US" sz="3099" dirty="0">
                <a:solidFill>
                  <a:srgbClr val="000000"/>
                </a:solidFill>
                <a:latin typeface="Prompt Light Bold"/>
              </a:endParaRPr>
            </a:p>
            <a:p>
              <a:pPr algn="ctr">
                <a:lnSpc>
                  <a:spcPts val="4339"/>
                </a:lnSpc>
              </a:pPr>
              <a:r>
                <a:rPr lang="en-US" sz="3099" dirty="0">
                  <a:solidFill>
                    <a:srgbClr val="000000"/>
                  </a:solidFill>
                  <a:latin typeface="Prompt Light Bold"/>
                </a:rPr>
                <a:t>Emails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4903518" y="-242371"/>
            <a:ext cx="3086099" cy="3303090"/>
            <a:chOff x="-73878" y="-238103"/>
            <a:chExt cx="812800" cy="869950"/>
          </a:xfrm>
        </p:grpSpPr>
        <p:sp>
          <p:nvSpPr>
            <p:cNvPr id="12" name="Freeform 12"/>
            <p:cNvSpPr/>
            <p:nvPr/>
          </p:nvSpPr>
          <p:spPr>
            <a:xfrm>
              <a:off x="0" y="9098"/>
              <a:ext cx="707974" cy="393745"/>
            </a:xfrm>
            <a:custGeom>
              <a:avLst/>
              <a:gdLst/>
              <a:ahLst/>
              <a:cxnLst/>
              <a:rect l="l" t="t" r="r" b="b"/>
              <a:pathLst>
                <a:path w="707974" h="393745">
                  <a:moveTo>
                    <a:pt x="146884" y="0"/>
                  </a:moveTo>
                  <a:lnTo>
                    <a:pt x="561089" y="0"/>
                  </a:lnTo>
                  <a:cubicBezTo>
                    <a:pt x="600045" y="0"/>
                    <a:pt x="637406" y="15475"/>
                    <a:pt x="664952" y="43021"/>
                  </a:cubicBezTo>
                  <a:cubicBezTo>
                    <a:pt x="692498" y="70568"/>
                    <a:pt x="707974" y="107928"/>
                    <a:pt x="707974" y="146884"/>
                  </a:cubicBezTo>
                  <a:lnTo>
                    <a:pt x="707974" y="246861"/>
                  </a:lnTo>
                  <a:cubicBezTo>
                    <a:pt x="707974" y="327983"/>
                    <a:pt x="642211" y="393745"/>
                    <a:pt x="561089" y="393745"/>
                  </a:cubicBezTo>
                  <a:lnTo>
                    <a:pt x="146884" y="393745"/>
                  </a:lnTo>
                  <a:cubicBezTo>
                    <a:pt x="65762" y="393745"/>
                    <a:pt x="0" y="327983"/>
                    <a:pt x="0" y="246861"/>
                  </a:cubicBezTo>
                  <a:lnTo>
                    <a:pt x="0" y="146884"/>
                  </a:lnTo>
                  <a:cubicBezTo>
                    <a:pt x="0" y="65762"/>
                    <a:pt x="65762" y="0"/>
                    <a:pt x="14688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-73878" y="-238103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339"/>
                </a:lnSpc>
              </a:pPr>
              <a:r>
                <a:rPr lang="en-US" sz="3099" dirty="0" err="1">
                  <a:solidFill>
                    <a:srgbClr val="000000"/>
                  </a:solidFill>
                  <a:latin typeface="Prompt Light Bold"/>
                </a:rPr>
                <a:t>Offres</a:t>
              </a:r>
              <a:endParaRPr lang="en-US" sz="3099" dirty="0">
                <a:solidFill>
                  <a:srgbClr val="000000"/>
                </a:solidFill>
                <a:latin typeface="Prompt Light Bold"/>
              </a:endParaRPr>
            </a:p>
            <a:p>
              <a:pPr algn="ctr">
                <a:lnSpc>
                  <a:spcPts val="4339"/>
                </a:lnSpc>
              </a:pPr>
              <a:r>
                <a:rPr lang="en-US" sz="3099" dirty="0">
                  <a:solidFill>
                    <a:srgbClr val="000000"/>
                  </a:solidFill>
                  <a:latin typeface="Prompt Light Bold"/>
                </a:rPr>
                <a:t>(Sponsors)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0610850" y="3486091"/>
            <a:ext cx="3365820" cy="2826093"/>
            <a:chOff x="0" y="0"/>
            <a:chExt cx="868073" cy="72887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68073" cy="728873"/>
            </a:xfrm>
            <a:custGeom>
              <a:avLst/>
              <a:gdLst/>
              <a:ahLst/>
              <a:cxnLst/>
              <a:rect l="l" t="t" r="r" b="b"/>
              <a:pathLst>
                <a:path w="868073" h="728873">
                  <a:moveTo>
                    <a:pt x="434037" y="728873"/>
                  </a:moveTo>
                  <a:lnTo>
                    <a:pt x="868073" y="0"/>
                  </a:lnTo>
                  <a:lnTo>
                    <a:pt x="0" y="0"/>
                  </a:lnTo>
                  <a:lnTo>
                    <a:pt x="434037" y="72887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27000" y="-6350"/>
              <a:ext cx="558800" cy="387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339"/>
                </a:lnSpc>
              </a:pPr>
              <a:r>
                <a:rPr lang="en-US" sz="3099">
                  <a:solidFill>
                    <a:srgbClr val="000000"/>
                  </a:solidFill>
                  <a:latin typeface="Prompt Light Bold"/>
                </a:rPr>
                <a:t>Plateforme</a:t>
              </a:r>
            </a:p>
          </p:txBody>
        </p:sp>
      </p:grpSp>
      <p:sp>
        <p:nvSpPr>
          <p:cNvPr id="17" name="AutoShape 17"/>
          <p:cNvSpPr/>
          <p:nvPr/>
        </p:nvSpPr>
        <p:spPr>
          <a:xfrm>
            <a:off x="8597779" y="3173167"/>
            <a:ext cx="2623985" cy="293161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8" name="AutoShape 18"/>
          <p:cNvSpPr/>
          <p:nvPr/>
        </p:nvSpPr>
        <p:spPr>
          <a:xfrm flipH="1">
            <a:off x="13315878" y="1409176"/>
            <a:ext cx="1868145" cy="1910572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19" name="Group 19"/>
          <p:cNvGrpSpPr/>
          <p:nvPr/>
        </p:nvGrpSpPr>
        <p:grpSpPr>
          <a:xfrm>
            <a:off x="10229778" y="8105568"/>
            <a:ext cx="3086100" cy="1079439"/>
            <a:chOff x="0" y="0"/>
            <a:chExt cx="812800" cy="284297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284297"/>
            </a:xfrm>
            <a:custGeom>
              <a:avLst/>
              <a:gdLst/>
              <a:ahLst/>
              <a:cxnLst/>
              <a:rect l="l" t="t" r="r" b="b"/>
              <a:pathLst>
                <a:path w="812800" h="284297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156356"/>
                  </a:lnTo>
                  <a:cubicBezTo>
                    <a:pt x="812800" y="190288"/>
                    <a:pt x="799321" y="222830"/>
                    <a:pt x="775327" y="246824"/>
                  </a:cubicBezTo>
                  <a:cubicBezTo>
                    <a:pt x="751333" y="270817"/>
                    <a:pt x="718791" y="284297"/>
                    <a:pt x="684859" y="284297"/>
                  </a:cubicBezTo>
                  <a:lnTo>
                    <a:pt x="127941" y="284297"/>
                  </a:lnTo>
                  <a:cubicBezTo>
                    <a:pt x="94009" y="284297"/>
                    <a:pt x="61467" y="270817"/>
                    <a:pt x="37473" y="246824"/>
                  </a:cubicBezTo>
                  <a:cubicBezTo>
                    <a:pt x="13479" y="222830"/>
                    <a:pt x="0" y="190288"/>
                    <a:pt x="0" y="156356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0183834" y="8384619"/>
            <a:ext cx="3086100" cy="5213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 dirty="0">
                <a:solidFill>
                  <a:srgbClr val="000000"/>
                </a:solidFill>
                <a:latin typeface="Prompt Light Bold"/>
              </a:rPr>
              <a:t>Prospects</a:t>
            </a:r>
          </a:p>
        </p:txBody>
      </p:sp>
      <p:sp>
        <p:nvSpPr>
          <p:cNvPr id="23" name="AutoShape 23"/>
          <p:cNvSpPr/>
          <p:nvPr/>
        </p:nvSpPr>
        <p:spPr>
          <a:xfrm>
            <a:off x="12293760" y="6312184"/>
            <a:ext cx="26514" cy="1756477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24" name="Group 24"/>
          <p:cNvGrpSpPr/>
          <p:nvPr/>
        </p:nvGrpSpPr>
        <p:grpSpPr>
          <a:xfrm>
            <a:off x="1473936" y="4788133"/>
            <a:ext cx="3282022" cy="3282022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127000" y="165100"/>
              <a:ext cx="558800" cy="596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6867800" y="5479090"/>
            <a:ext cx="3086100" cy="21501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>
                <a:solidFill>
                  <a:srgbClr val="FFFFFF"/>
                </a:solidFill>
                <a:latin typeface="Prompt Light Bold"/>
              </a:rPr>
              <a:t>Faire une action</a:t>
            </a:r>
          </a:p>
          <a:p>
            <a:pPr algn="ctr">
              <a:lnSpc>
                <a:spcPts val="4339"/>
              </a:lnSpc>
            </a:pPr>
            <a:r>
              <a:rPr lang="en-US" sz="3099">
                <a:solidFill>
                  <a:srgbClr val="FFFFFF"/>
                </a:solidFill>
                <a:latin typeface="Prompt Light Bold"/>
              </a:rPr>
              <a:t>(Achat</a:t>
            </a:r>
          </a:p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FFFFFF"/>
                </a:solidFill>
                <a:latin typeface="Prompt Light Bold"/>
              </a:rPr>
              <a:t>souscription...)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2706900" y="6629717"/>
            <a:ext cx="3086100" cy="1064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FFFFFF"/>
                </a:solidFill>
                <a:latin typeface="Prompt Light Bold"/>
              </a:rPr>
              <a:t>Envoie des émails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2033755" y="5702969"/>
            <a:ext cx="2321421" cy="2140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 dirty="0">
                <a:solidFill>
                  <a:srgbClr val="000000"/>
                </a:solidFill>
                <a:latin typeface="Open Sans Bold"/>
              </a:rPr>
              <a:t>Generation </a:t>
            </a:r>
          </a:p>
          <a:p>
            <a:pPr algn="ctr">
              <a:lnSpc>
                <a:spcPts val="4339"/>
              </a:lnSpc>
            </a:pPr>
            <a:r>
              <a:rPr lang="en-US" sz="3099" dirty="0">
                <a:solidFill>
                  <a:srgbClr val="000000"/>
                </a:solidFill>
                <a:latin typeface="Open Sans Bold"/>
              </a:rPr>
              <a:t>du </a:t>
            </a:r>
          </a:p>
          <a:p>
            <a:pPr algn="ctr">
              <a:lnSpc>
                <a:spcPts val="4339"/>
              </a:lnSpc>
            </a:pPr>
            <a:r>
              <a:rPr lang="en-US" sz="3099" dirty="0">
                <a:solidFill>
                  <a:srgbClr val="000000"/>
                </a:solidFill>
                <a:latin typeface="Open Sans Bold"/>
              </a:rPr>
              <a:t>profits</a:t>
            </a:r>
          </a:p>
          <a:p>
            <a:pPr algn="ctr">
              <a:lnSpc>
                <a:spcPts val="4339"/>
              </a:lnSpc>
            </a:pPr>
            <a:endParaRPr lang="en-US" sz="3099" dirty="0">
              <a:solidFill>
                <a:srgbClr val="000000"/>
              </a:solidFill>
              <a:latin typeface="Open Sans Bold"/>
            </a:endParaRPr>
          </a:p>
        </p:txBody>
      </p:sp>
      <p:sp>
        <p:nvSpPr>
          <p:cNvPr id="30" name="AutoShape 30"/>
          <p:cNvSpPr/>
          <p:nvPr/>
        </p:nvSpPr>
        <p:spPr>
          <a:xfrm flipV="1">
            <a:off x="10610850" y="4899138"/>
            <a:ext cx="841455" cy="3638573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1" name="AutoShape 31"/>
          <p:cNvSpPr/>
          <p:nvPr/>
        </p:nvSpPr>
        <p:spPr>
          <a:xfrm flipH="1" flipV="1">
            <a:off x="4619912" y="6503809"/>
            <a:ext cx="2921447" cy="78911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34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172299" y="2948996"/>
            <a:ext cx="3086100" cy="741502"/>
            <a:chOff x="0" y="0"/>
            <a:chExt cx="812800" cy="1952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195293"/>
            </a:xfrm>
            <a:custGeom>
              <a:avLst/>
              <a:gdLst/>
              <a:ahLst/>
              <a:cxnLst/>
              <a:rect l="l" t="t" r="r" b="b"/>
              <a:pathLst>
                <a:path w="812800" h="195293">
                  <a:moveTo>
                    <a:pt x="0" y="0"/>
                  </a:moveTo>
                  <a:lnTo>
                    <a:pt x="812800" y="0"/>
                  </a:lnTo>
                  <a:lnTo>
                    <a:pt x="812800" y="195293"/>
                  </a:lnTo>
                  <a:lnTo>
                    <a:pt x="0" y="195293"/>
                  </a:lnTo>
                  <a:close/>
                </a:path>
              </a:pathLst>
            </a:custGeom>
            <a:solidFill>
              <a:srgbClr val="FEDA5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527525" y="4022733"/>
            <a:ext cx="14969284" cy="5707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00"/>
              </a:lnSpc>
            </a:pPr>
            <a:r>
              <a:rPr lang="en-US" sz="5000">
                <a:solidFill>
                  <a:srgbClr val="E9E9E9"/>
                </a:solidFill>
                <a:latin typeface="Lato"/>
              </a:rPr>
              <a:t>L'OBJECTIF DE CE DERNIER EST DE DÉFINIR LES SPÉCIFICATIONS ET LES EXIGENCES FONCTIONNELLES POUR LE DÉVELOPPEMENT DE CETTE APPLICATION </a:t>
            </a:r>
          </a:p>
          <a:p>
            <a:pPr marL="0" lvl="0" indent="0" algn="just">
              <a:lnSpc>
                <a:spcPts val="4339"/>
              </a:lnSpc>
              <a:spcBef>
                <a:spcPct val="0"/>
              </a:spcBef>
            </a:pPr>
            <a:endParaRPr lang="en-US" sz="5000">
              <a:solidFill>
                <a:srgbClr val="E9E9E9"/>
              </a:solidFill>
              <a:latin typeface="Lato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28700" y="151070"/>
            <a:ext cx="11538543" cy="1226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554480" lvl="1" indent="-777240" algn="l">
              <a:lnSpc>
                <a:spcPts val="10080"/>
              </a:lnSpc>
              <a:buFont typeface="Arial"/>
              <a:buChar char="•"/>
            </a:pPr>
            <a:r>
              <a:rPr lang="en-US" sz="7200">
                <a:solidFill>
                  <a:srgbClr val="FEDA5E"/>
                </a:solidFill>
                <a:latin typeface="Lato"/>
              </a:rPr>
              <a:t>CAHIER DE CHARGE </a:t>
            </a:r>
          </a:p>
        </p:txBody>
      </p:sp>
      <p:sp>
        <p:nvSpPr>
          <p:cNvPr id="7" name="Freeform 7"/>
          <p:cNvSpPr/>
          <p:nvPr/>
        </p:nvSpPr>
        <p:spPr>
          <a:xfrm>
            <a:off x="9012167" y="2497471"/>
            <a:ext cx="1227283" cy="368202"/>
          </a:xfrm>
          <a:custGeom>
            <a:avLst/>
            <a:gdLst/>
            <a:ahLst/>
            <a:cxnLst/>
            <a:rect l="l" t="t" r="r" b="b"/>
            <a:pathLst>
              <a:path w="1227283" h="368202">
                <a:moveTo>
                  <a:pt x="0" y="0"/>
                </a:moveTo>
                <a:lnTo>
                  <a:pt x="1227283" y="0"/>
                </a:lnTo>
                <a:lnTo>
                  <a:pt x="1227283" y="368202"/>
                </a:lnTo>
                <a:lnTo>
                  <a:pt x="0" y="368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r="-92869" b="-547578"/>
            </a:stretch>
          </a:blipFill>
        </p:spPr>
      </p:sp>
      <p:grpSp>
        <p:nvGrpSpPr>
          <p:cNvPr id="8" name="Group 8"/>
          <p:cNvGrpSpPr/>
          <p:nvPr/>
        </p:nvGrpSpPr>
        <p:grpSpPr>
          <a:xfrm rot="5400000">
            <a:off x="16374199" y="7816313"/>
            <a:ext cx="3086100" cy="741502"/>
            <a:chOff x="0" y="0"/>
            <a:chExt cx="812800" cy="19529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195293"/>
            </a:xfrm>
            <a:custGeom>
              <a:avLst/>
              <a:gdLst/>
              <a:ahLst/>
              <a:cxnLst/>
              <a:rect l="l" t="t" r="r" b="b"/>
              <a:pathLst>
                <a:path w="812800" h="195293">
                  <a:moveTo>
                    <a:pt x="0" y="0"/>
                  </a:moveTo>
                  <a:lnTo>
                    <a:pt x="812800" y="0"/>
                  </a:lnTo>
                  <a:lnTo>
                    <a:pt x="812800" y="195293"/>
                  </a:lnTo>
                  <a:lnTo>
                    <a:pt x="0" y="195293"/>
                  </a:lnTo>
                  <a:close/>
                </a:path>
              </a:pathLst>
            </a:custGeom>
            <a:solidFill>
              <a:srgbClr val="FEDA5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34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172299" y="2948996"/>
            <a:ext cx="3086100" cy="741502"/>
            <a:chOff x="0" y="0"/>
            <a:chExt cx="812800" cy="1952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195293"/>
            </a:xfrm>
            <a:custGeom>
              <a:avLst/>
              <a:gdLst/>
              <a:ahLst/>
              <a:cxnLst/>
              <a:rect l="l" t="t" r="r" b="b"/>
              <a:pathLst>
                <a:path w="812800" h="195293">
                  <a:moveTo>
                    <a:pt x="0" y="0"/>
                  </a:moveTo>
                  <a:lnTo>
                    <a:pt x="812800" y="0"/>
                  </a:lnTo>
                  <a:lnTo>
                    <a:pt x="812800" y="195293"/>
                  </a:lnTo>
                  <a:lnTo>
                    <a:pt x="0" y="195293"/>
                  </a:lnTo>
                  <a:close/>
                </a:path>
              </a:pathLst>
            </a:custGeom>
            <a:solidFill>
              <a:srgbClr val="FEDA5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175276"/>
            <a:ext cx="11061521" cy="1226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554480" lvl="1" indent="-777240" algn="l">
              <a:lnSpc>
                <a:spcPts val="10080"/>
              </a:lnSpc>
              <a:buFont typeface="Arial"/>
              <a:buChar char="•"/>
            </a:pPr>
            <a:r>
              <a:rPr lang="en-US" sz="7200">
                <a:solidFill>
                  <a:srgbClr val="FEDA5E"/>
                </a:solidFill>
                <a:latin typeface="Lato"/>
              </a:rPr>
              <a:t>CAHIER DE CHARGE </a:t>
            </a:r>
          </a:p>
        </p:txBody>
      </p:sp>
      <p:sp>
        <p:nvSpPr>
          <p:cNvPr id="6" name="Freeform 6"/>
          <p:cNvSpPr/>
          <p:nvPr/>
        </p:nvSpPr>
        <p:spPr>
          <a:xfrm>
            <a:off x="9012167" y="2497471"/>
            <a:ext cx="1227283" cy="368202"/>
          </a:xfrm>
          <a:custGeom>
            <a:avLst/>
            <a:gdLst/>
            <a:ahLst/>
            <a:cxnLst/>
            <a:rect l="l" t="t" r="r" b="b"/>
            <a:pathLst>
              <a:path w="1227283" h="368202">
                <a:moveTo>
                  <a:pt x="0" y="0"/>
                </a:moveTo>
                <a:lnTo>
                  <a:pt x="1227283" y="0"/>
                </a:lnTo>
                <a:lnTo>
                  <a:pt x="1227283" y="368202"/>
                </a:lnTo>
                <a:lnTo>
                  <a:pt x="0" y="368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r="-92869" b="-547578"/>
            </a:stretch>
          </a:blipFill>
        </p:spPr>
      </p:sp>
      <p:grpSp>
        <p:nvGrpSpPr>
          <p:cNvPr id="7" name="Group 7"/>
          <p:cNvGrpSpPr/>
          <p:nvPr/>
        </p:nvGrpSpPr>
        <p:grpSpPr>
          <a:xfrm rot="5400000">
            <a:off x="16374199" y="7816313"/>
            <a:ext cx="3086100" cy="741502"/>
            <a:chOff x="0" y="0"/>
            <a:chExt cx="812800" cy="19529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195293"/>
            </a:xfrm>
            <a:custGeom>
              <a:avLst/>
              <a:gdLst/>
              <a:ahLst/>
              <a:cxnLst/>
              <a:rect l="l" t="t" r="r" b="b"/>
              <a:pathLst>
                <a:path w="812800" h="195293">
                  <a:moveTo>
                    <a:pt x="0" y="0"/>
                  </a:moveTo>
                  <a:lnTo>
                    <a:pt x="812800" y="0"/>
                  </a:lnTo>
                  <a:lnTo>
                    <a:pt x="812800" y="195293"/>
                  </a:lnTo>
                  <a:lnTo>
                    <a:pt x="0" y="195293"/>
                  </a:lnTo>
                  <a:close/>
                </a:path>
              </a:pathLst>
            </a:custGeom>
            <a:solidFill>
              <a:srgbClr val="FEDA5E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233239" y="3890111"/>
            <a:ext cx="4878725" cy="1418123"/>
            <a:chOff x="0" y="0"/>
            <a:chExt cx="1277588" cy="37136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277588" cy="371363"/>
            </a:xfrm>
            <a:custGeom>
              <a:avLst/>
              <a:gdLst/>
              <a:ahLst/>
              <a:cxnLst/>
              <a:rect l="l" t="t" r="r" b="b"/>
              <a:pathLst>
                <a:path w="1277588" h="371363">
                  <a:moveTo>
                    <a:pt x="25390" y="0"/>
                  </a:moveTo>
                  <a:lnTo>
                    <a:pt x="1252198" y="0"/>
                  </a:lnTo>
                  <a:cubicBezTo>
                    <a:pt x="1266220" y="0"/>
                    <a:pt x="1277588" y="11367"/>
                    <a:pt x="1277588" y="25390"/>
                  </a:cubicBezTo>
                  <a:lnTo>
                    <a:pt x="1277588" y="345973"/>
                  </a:lnTo>
                  <a:cubicBezTo>
                    <a:pt x="1277588" y="359995"/>
                    <a:pt x="1266220" y="371363"/>
                    <a:pt x="1252198" y="371363"/>
                  </a:cubicBezTo>
                  <a:lnTo>
                    <a:pt x="25390" y="371363"/>
                  </a:lnTo>
                  <a:cubicBezTo>
                    <a:pt x="11367" y="371363"/>
                    <a:pt x="0" y="359995"/>
                    <a:pt x="0" y="345973"/>
                  </a:cubicBezTo>
                  <a:lnTo>
                    <a:pt x="0" y="25390"/>
                  </a:lnTo>
                  <a:cubicBezTo>
                    <a:pt x="0" y="11367"/>
                    <a:pt x="11367" y="0"/>
                    <a:pt x="25390" y="0"/>
                  </a:cubicBezTo>
                  <a:close/>
                </a:path>
              </a:pathLst>
            </a:custGeom>
            <a:solidFill>
              <a:srgbClr val="05347E"/>
            </a:solidFill>
            <a:ln w="57150">
              <a:solidFill>
                <a:srgbClr val="FEDA5E"/>
              </a:solidFill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241911" y="4931714"/>
            <a:ext cx="4870054" cy="5170490"/>
            <a:chOff x="0" y="0"/>
            <a:chExt cx="1275317" cy="1353992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275317" cy="1353992"/>
            </a:xfrm>
            <a:custGeom>
              <a:avLst/>
              <a:gdLst/>
              <a:ahLst/>
              <a:cxnLst/>
              <a:rect l="l" t="t" r="r" b="b"/>
              <a:pathLst>
                <a:path w="1275317" h="1353992">
                  <a:moveTo>
                    <a:pt x="33384" y="0"/>
                  </a:moveTo>
                  <a:lnTo>
                    <a:pt x="1241934" y="0"/>
                  </a:lnTo>
                  <a:cubicBezTo>
                    <a:pt x="1260371" y="0"/>
                    <a:pt x="1275317" y="14946"/>
                    <a:pt x="1275317" y="33384"/>
                  </a:cubicBezTo>
                  <a:lnTo>
                    <a:pt x="1275317" y="1320608"/>
                  </a:lnTo>
                  <a:cubicBezTo>
                    <a:pt x="1275317" y="1329462"/>
                    <a:pt x="1271800" y="1337954"/>
                    <a:pt x="1265540" y="1344214"/>
                  </a:cubicBezTo>
                  <a:cubicBezTo>
                    <a:pt x="1259279" y="1350475"/>
                    <a:pt x="1250788" y="1353992"/>
                    <a:pt x="1241934" y="1353992"/>
                  </a:cubicBezTo>
                  <a:lnTo>
                    <a:pt x="33384" y="1353992"/>
                  </a:lnTo>
                  <a:cubicBezTo>
                    <a:pt x="14946" y="1353992"/>
                    <a:pt x="0" y="1339046"/>
                    <a:pt x="0" y="1320608"/>
                  </a:cubicBezTo>
                  <a:lnTo>
                    <a:pt x="0" y="33384"/>
                  </a:lnTo>
                  <a:cubicBezTo>
                    <a:pt x="0" y="24530"/>
                    <a:pt x="3517" y="16039"/>
                    <a:pt x="9778" y="9778"/>
                  </a:cubicBezTo>
                  <a:cubicBezTo>
                    <a:pt x="16039" y="3517"/>
                    <a:pt x="24530" y="0"/>
                    <a:pt x="33384" y="0"/>
                  </a:cubicBezTo>
                  <a:close/>
                </a:path>
              </a:pathLst>
            </a:custGeom>
            <a:solidFill>
              <a:srgbClr val="FEDA5E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474979" lvl="1" indent="-237490">
                <a:lnSpc>
                  <a:spcPts val="3079"/>
                </a:lnSpc>
                <a:buFont typeface="Arial"/>
                <a:buChar char="•"/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241911" y="4059857"/>
            <a:ext cx="4826394" cy="9103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60"/>
              </a:lnSpc>
            </a:pPr>
            <a:r>
              <a:rPr lang="en-US" sz="2614">
                <a:solidFill>
                  <a:srgbClr val="FFFFFF"/>
                </a:solidFill>
                <a:latin typeface="Lato Bold"/>
              </a:rPr>
              <a:t>Fonctionnalités principales </a:t>
            </a:r>
          </a:p>
          <a:p>
            <a:pPr algn="ctr">
              <a:lnSpc>
                <a:spcPts val="3660"/>
              </a:lnSpc>
              <a:spcBef>
                <a:spcPct val="0"/>
              </a:spcBef>
            </a:pPr>
            <a:endParaRPr lang="en-US" sz="2614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813469" y="4968768"/>
            <a:ext cx="4395226" cy="13702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60"/>
              </a:lnSpc>
            </a:pPr>
            <a:r>
              <a:rPr lang="en-US" sz="2614">
                <a:solidFill>
                  <a:srgbClr val="05347E"/>
                </a:solidFill>
                <a:latin typeface="Lato Bold"/>
              </a:rPr>
              <a:t>a. Création et édition d'emails </a:t>
            </a:r>
          </a:p>
          <a:p>
            <a:pPr>
              <a:lnSpc>
                <a:spcPts val="3660"/>
              </a:lnSpc>
              <a:spcBef>
                <a:spcPct val="0"/>
              </a:spcBef>
            </a:pPr>
            <a:endParaRPr lang="en-US" sz="2614">
              <a:solidFill>
                <a:srgbClr val="05347E"/>
              </a:solidFill>
              <a:latin typeface="Lato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813469" y="6103690"/>
            <a:ext cx="4028870" cy="1370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60"/>
              </a:lnSpc>
            </a:pPr>
            <a:r>
              <a:rPr lang="en-US" sz="2614">
                <a:solidFill>
                  <a:srgbClr val="05347E"/>
                </a:solidFill>
                <a:latin typeface="Lato Bold"/>
              </a:rPr>
              <a:t>b. Gestion des listes de diffusion </a:t>
            </a:r>
          </a:p>
          <a:p>
            <a:pPr>
              <a:lnSpc>
                <a:spcPts val="3660"/>
              </a:lnSpc>
              <a:spcBef>
                <a:spcPct val="0"/>
              </a:spcBef>
            </a:pPr>
            <a:endParaRPr lang="en-US" sz="2614">
              <a:solidFill>
                <a:srgbClr val="05347E"/>
              </a:solidFill>
              <a:latin typeface="Lato 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813469" y="7275485"/>
            <a:ext cx="4498521" cy="1370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60"/>
              </a:lnSpc>
            </a:pPr>
            <a:r>
              <a:rPr lang="en-US" sz="2614">
                <a:solidFill>
                  <a:srgbClr val="05347E"/>
                </a:solidFill>
                <a:latin typeface="Lato Bold"/>
              </a:rPr>
              <a:t>c. Suivi et analyse des performances </a:t>
            </a:r>
          </a:p>
          <a:p>
            <a:pPr>
              <a:lnSpc>
                <a:spcPts val="3660"/>
              </a:lnSpc>
              <a:spcBef>
                <a:spcPct val="0"/>
              </a:spcBef>
            </a:pPr>
            <a:endParaRPr lang="en-US" sz="2614">
              <a:solidFill>
                <a:srgbClr val="05347E"/>
              </a:solidFill>
              <a:latin typeface="Lato 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813469" y="8508156"/>
            <a:ext cx="4145854" cy="1370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60"/>
              </a:lnSpc>
            </a:pPr>
            <a:r>
              <a:rPr lang="en-US" sz="2614">
                <a:solidFill>
                  <a:srgbClr val="05347E"/>
                </a:solidFill>
                <a:latin typeface="Lato Bold"/>
              </a:rPr>
              <a:t>d. Gestion des offres promotionnelles </a:t>
            </a:r>
          </a:p>
          <a:p>
            <a:pPr>
              <a:lnSpc>
                <a:spcPts val="3660"/>
              </a:lnSpc>
              <a:spcBef>
                <a:spcPct val="0"/>
              </a:spcBef>
            </a:pPr>
            <a:endParaRPr lang="en-US" sz="2614">
              <a:solidFill>
                <a:srgbClr val="05347E"/>
              </a:solidFill>
              <a:latin typeface="Lato Bold"/>
            </a:endParaRPr>
          </a:p>
        </p:txBody>
      </p:sp>
      <p:grpSp>
        <p:nvGrpSpPr>
          <p:cNvPr id="21" name="Group 21"/>
          <p:cNvGrpSpPr/>
          <p:nvPr/>
        </p:nvGrpSpPr>
        <p:grpSpPr>
          <a:xfrm>
            <a:off x="6807290" y="3859831"/>
            <a:ext cx="4878725" cy="1418123"/>
            <a:chOff x="0" y="0"/>
            <a:chExt cx="1277588" cy="371363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277588" cy="371363"/>
            </a:xfrm>
            <a:custGeom>
              <a:avLst/>
              <a:gdLst/>
              <a:ahLst/>
              <a:cxnLst/>
              <a:rect l="l" t="t" r="r" b="b"/>
              <a:pathLst>
                <a:path w="1277588" h="371363">
                  <a:moveTo>
                    <a:pt x="25390" y="0"/>
                  </a:moveTo>
                  <a:lnTo>
                    <a:pt x="1252198" y="0"/>
                  </a:lnTo>
                  <a:cubicBezTo>
                    <a:pt x="1266220" y="0"/>
                    <a:pt x="1277588" y="11367"/>
                    <a:pt x="1277588" y="25390"/>
                  </a:cubicBezTo>
                  <a:lnTo>
                    <a:pt x="1277588" y="345973"/>
                  </a:lnTo>
                  <a:cubicBezTo>
                    <a:pt x="1277588" y="359995"/>
                    <a:pt x="1266220" y="371363"/>
                    <a:pt x="1252198" y="371363"/>
                  </a:cubicBezTo>
                  <a:lnTo>
                    <a:pt x="25390" y="371363"/>
                  </a:lnTo>
                  <a:cubicBezTo>
                    <a:pt x="11367" y="371363"/>
                    <a:pt x="0" y="359995"/>
                    <a:pt x="0" y="345973"/>
                  </a:cubicBezTo>
                  <a:lnTo>
                    <a:pt x="0" y="25390"/>
                  </a:lnTo>
                  <a:cubicBezTo>
                    <a:pt x="0" y="11367"/>
                    <a:pt x="11367" y="0"/>
                    <a:pt x="25390" y="0"/>
                  </a:cubicBezTo>
                  <a:close/>
                </a:path>
              </a:pathLst>
            </a:custGeom>
            <a:solidFill>
              <a:srgbClr val="05347E"/>
            </a:solidFill>
            <a:ln w="57150">
              <a:solidFill>
                <a:srgbClr val="FEDA5E"/>
              </a:solidFill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6815961" y="4901434"/>
            <a:ext cx="4870054" cy="5170490"/>
            <a:chOff x="0" y="0"/>
            <a:chExt cx="1275317" cy="1353992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275317" cy="1353992"/>
            </a:xfrm>
            <a:custGeom>
              <a:avLst/>
              <a:gdLst/>
              <a:ahLst/>
              <a:cxnLst/>
              <a:rect l="l" t="t" r="r" b="b"/>
              <a:pathLst>
                <a:path w="1275317" h="1353992">
                  <a:moveTo>
                    <a:pt x="33384" y="0"/>
                  </a:moveTo>
                  <a:lnTo>
                    <a:pt x="1241934" y="0"/>
                  </a:lnTo>
                  <a:cubicBezTo>
                    <a:pt x="1260371" y="0"/>
                    <a:pt x="1275317" y="14946"/>
                    <a:pt x="1275317" y="33384"/>
                  </a:cubicBezTo>
                  <a:lnTo>
                    <a:pt x="1275317" y="1320608"/>
                  </a:lnTo>
                  <a:cubicBezTo>
                    <a:pt x="1275317" y="1329462"/>
                    <a:pt x="1271800" y="1337954"/>
                    <a:pt x="1265540" y="1344214"/>
                  </a:cubicBezTo>
                  <a:cubicBezTo>
                    <a:pt x="1259279" y="1350475"/>
                    <a:pt x="1250788" y="1353992"/>
                    <a:pt x="1241934" y="1353992"/>
                  </a:cubicBezTo>
                  <a:lnTo>
                    <a:pt x="33384" y="1353992"/>
                  </a:lnTo>
                  <a:cubicBezTo>
                    <a:pt x="14946" y="1353992"/>
                    <a:pt x="0" y="1339046"/>
                    <a:pt x="0" y="1320608"/>
                  </a:cubicBezTo>
                  <a:lnTo>
                    <a:pt x="0" y="33384"/>
                  </a:lnTo>
                  <a:cubicBezTo>
                    <a:pt x="0" y="24530"/>
                    <a:pt x="3517" y="16039"/>
                    <a:pt x="9778" y="9778"/>
                  </a:cubicBezTo>
                  <a:cubicBezTo>
                    <a:pt x="16039" y="3517"/>
                    <a:pt x="24530" y="0"/>
                    <a:pt x="33384" y="0"/>
                  </a:cubicBezTo>
                  <a:close/>
                </a:path>
              </a:pathLst>
            </a:custGeom>
            <a:solidFill>
              <a:srgbClr val="FEDA5E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474979" lvl="1" indent="-237490">
                <a:lnSpc>
                  <a:spcPts val="3079"/>
                </a:lnSpc>
                <a:buFont typeface="Arial"/>
                <a:buChar char="•"/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6815961" y="4029577"/>
            <a:ext cx="4826394" cy="9103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60"/>
              </a:lnSpc>
            </a:pPr>
            <a:r>
              <a:rPr lang="en-US" sz="2614">
                <a:solidFill>
                  <a:srgbClr val="FFFFFF"/>
                </a:solidFill>
                <a:latin typeface="Lato Bold"/>
              </a:rPr>
              <a:t>Exigences techniques </a:t>
            </a:r>
          </a:p>
          <a:p>
            <a:pPr algn="ctr">
              <a:lnSpc>
                <a:spcPts val="3660"/>
              </a:lnSpc>
              <a:spcBef>
                <a:spcPct val="0"/>
              </a:spcBef>
            </a:pPr>
            <a:endParaRPr lang="en-US" sz="2614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7272807" y="5108241"/>
            <a:ext cx="4109643" cy="1362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9"/>
              </a:lnSpc>
            </a:pPr>
            <a:r>
              <a:rPr lang="en-US" sz="2599">
                <a:solidFill>
                  <a:srgbClr val="05347E"/>
                </a:solidFill>
                <a:latin typeface="Lato Bold"/>
              </a:rPr>
              <a:t>a. Interface utilisateur conviviale et réactive </a:t>
            </a:r>
          </a:p>
          <a:p>
            <a:pPr>
              <a:lnSpc>
                <a:spcPts val="3639"/>
              </a:lnSpc>
              <a:spcBef>
                <a:spcPct val="0"/>
              </a:spcBef>
            </a:pPr>
            <a:endParaRPr lang="en-US" sz="2599">
              <a:solidFill>
                <a:srgbClr val="05347E"/>
              </a:solidFill>
              <a:latin typeface="Lato Bold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7190738" y="6283710"/>
            <a:ext cx="4413207" cy="905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9"/>
              </a:lnSpc>
            </a:pPr>
            <a:r>
              <a:rPr lang="en-US" sz="2599">
                <a:solidFill>
                  <a:srgbClr val="05347E"/>
                </a:solidFill>
                <a:latin typeface="Lato Bold"/>
              </a:rPr>
              <a:t>b.Architecture modulaire</a:t>
            </a:r>
          </a:p>
          <a:p>
            <a:pPr>
              <a:lnSpc>
                <a:spcPts val="3639"/>
              </a:lnSpc>
              <a:spcBef>
                <a:spcPct val="0"/>
              </a:spcBef>
            </a:pPr>
            <a:endParaRPr lang="en-US" sz="2599">
              <a:solidFill>
                <a:srgbClr val="05347E"/>
              </a:solidFill>
              <a:latin typeface="Lato Bold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7106437" y="7251581"/>
            <a:ext cx="4075126" cy="905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9"/>
              </a:lnSpc>
            </a:pPr>
            <a:r>
              <a:rPr lang="en-US" sz="2599">
                <a:solidFill>
                  <a:srgbClr val="05347E"/>
                </a:solidFill>
                <a:latin typeface="Lato Bold"/>
              </a:rPr>
              <a:t>c. Performances optimisées </a:t>
            </a:r>
          </a:p>
          <a:p>
            <a:pPr>
              <a:lnSpc>
                <a:spcPts val="3639"/>
              </a:lnSpc>
              <a:spcBef>
                <a:spcPct val="0"/>
              </a:spcBef>
            </a:pPr>
            <a:endParaRPr lang="en-US" sz="2599">
              <a:solidFill>
                <a:srgbClr val="05347E"/>
              </a:solidFill>
              <a:latin typeface="Lato Bold"/>
            </a:endParaRPr>
          </a:p>
        </p:txBody>
      </p:sp>
      <p:grpSp>
        <p:nvGrpSpPr>
          <p:cNvPr id="31" name="Group 31"/>
          <p:cNvGrpSpPr/>
          <p:nvPr/>
        </p:nvGrpSpPr>
        <p:grpSpPr>
          <a:xfrm>
            <a:off x="12286090" y="3890111"/>
            <a:ext cx="4878725" cy="1418123"/>
            <a:chOff x="0" y="0"/>
            <a:chExt cx="1277588" cy="371363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1277588" cy="371363"/>
            </a:xfrm>
            <a:custGeom>
              <a:avLst/>
              <a:gdLst/>
              <a:ahLst/>
              <a:cxnLst/>
              <a:rect l="l" t="t" r="r" b="b"/>
              <a:pathLst>
                <a:path w="1277588" h="371363">
                  <a:moveTo>
                    <a:pt x="25390" y="0"/>
                  </a:moveTo>
                  <a:lnTo>
                    <a:pt x="1252198" y="0"/>
                  </a:lnTo>
                  <a:cubicBezTo>
                    <a:pt x="1266220" y="0"/>
                    <a:pt x="1277588" y="11367"/>
                    <a:pt x="1277588" y="25390"/>
                  </a:cubicBezTo>
                  <a:lnTo>
                    <a:pt x="1277588" y="345973"/>
                  </a:lnTo>
                  <a:cubicBezTo>
                    <a:pt x="1277588" y="359995"/>
                    <a:pt x="1266220" y="371363"/>
                    <a:pt x="1252198" y="371363"/>
                  </a:cubicBezTo>
                  <a:lnTo>
                    <a:pt x="25390" y="371363"/>
                  </a:lnTo>
                  <a:cubicBezTo>
                    <a:pt x="11367" y="371363"/>
                    <a:pt x="0" y="359995"/>
                    <a:pt x="0" y="345973"/>
                  </a:cubicBezTo>
                  <a:lnTo>
                    <a:pt x="0" y="25390"/>
                  </a:lnTo>
                  <a:cubicBezTo>
                    <a:pt x="0" y="11367"/>
                    <a:pt x="11367" y="0"/>
                    <a:pt x="25390" y="0"/>
                  </a:cubicBezTo>
                  <a:close/>
                </a:path>
              </a:pathLst>
            </a:custGeom>
            <a:solidFill>
              <a:srgbClr val="05347E"/>
            </a:solidFill>
            <a:ln w="57150">
              <a:solidFill>
                <a:srgbClr val="FEDA5E"/>
              </a:solidFill>
            </a:ln>
          </p:spPr>
        </p:sp>
        <p:sp>
          <p:nvSpPr>
            <p:cNvPr id="33" name="TextBox 3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12294761" y="4931714"/>
            <a:ext cx="4870054" cy="5170490"/>
            <a:chOff x="0" y="0"/>
            <a:chExt cx="1275317" cy="1353992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275317" cy="1353992"/>
            </a:xfrm>
            <a:custGeom>
              <a:avLst/>
              <a:gdLst/>
              <a:ahLst/>
              <a:cxnLst/>
              <a:rect l="l" t="t" r="r" b="b"/>
              <a:pathLst>
                <a:path w="1275317" h="1353992">
                  <a:moveTo>
                    <a:pt x="33384" y="0"/>
                  </a:moveTo>
                  <a:lnTo>
                    <a:pt x="1241934" y="0"/>
                  </a:lnTo>
                  <a:cubicBezTo>
                    <a:pt x="1260371" y="0"/>
                    <a:pt x="1275317" y="14946"/>
                    <a:pt x="1275317" y="33384"/>
                  </a:cubicBezTo>
                  <a:lnTo>
                    <a:pt x="1275317" y="1320608"/>
                  </a:lnTo>
                  <a:cubicBezTo>
                    <a:pt x="1275317" y="1329462"/>
                    <a:pt x="1271800" y="1337954"/>
                    <a:pt x="1265540" y="1344214"/>
                  </a:cubicBezTo>
                  <a:cubicBezTo>
                    <a:pt x="1259279" y="1350475"/>
                    <a:pt x="1250788" y="1353992"/>
                    <a:pt x="1241934" y="1353992"/>
                  </a:cubicBezTo>
                  <a:lnTo>
                    <a:pt x="33384" y="1353992"/>
                  </a:lnTo>
                  <a:cubicBezTo>
                    <a:pt x="14946" y="1353992"/>
                    <a:pt x="0" y="1339046"/>
                    <a:pt x="0" y="1320608"/>
                  </a:cubicBezTo>
                  <a:lnTo>
                    <a:pt x="0" y="33384"/>
                  </a:lnTo>
                  <a:cubicBezTo>
                    <a:pt x="0" y="24530"/>
                    <a:pt x="3517" y="16039"/>
                    <a:pt x="9778" y="9778"/>
                  </a:cubicBezTo>
                  <a:cubicBezTo>
                    <a:pt x="16039" y="3517"/>
                    <a:pt x="24530" y="0"/>
                    <a:pt x="33384" y="0"/>
                  </a:cubicBezTo>
                  <a:close/>
                </a:path>
              </a:pathLst>
            </a:custGeom>
            <a:solidFill>
              <a:srgbClr val="FEDA5E"/>
            </a:solidFill>
          </p:spPr>
        </p:sp>
        <p:sp>
          <p:nvSpPr>
            <p:cNvPr id="36" name="TextBox 3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474979" lvl="1" indent="-237490">
                <a:lnSpc>
                  <a:spcPts val="3079"/>
                </a:lnSpc>
                <a:buFont typeface="Arial"/>
                <a:buChar char="•"/>
              </a:pPr>
              <a:endParaRPr/>
            </a:p>
          </p:txBody>
        </p:sp>
      </p:grpSp>
      <p:sp>
        <p:nvSpPr>
          <p:cNvPr id="37" name="TextBox 37"/>
          <p:cNvSpPr txBox="1"/>
          <p:nvPr/>
        </p:nvSpPr>
        <p:spPr>
          <a:xfrm>
            <a:off x="12294761" y="4059857"/>
            <a:ext cx="4826394" cy="9103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60"/>
              </a:lnSpc>
            </a:pPr>
            <a:r>
              <a:rPr lang="en-US" sz="2614">
                <a:solidFill>
                  <a:srgbClr val="FFFFFF"/>
                </a:solidFill>
                <a:latin typeface="Lato Bold"/>
              </a:rPr>
              <a:t>Livrables attendus </a:t>
            </a:r>
          </a:p>
          <a:p>
            <a:pPr algn="ctr">
              <a:lnSpc>
                <a:spcPts val="3660"/>
              </a:lnSpc>
              <a:spcBef>
                <a:spcPct val="0"/>
              </a:spcBef>
            </a:pPr>
            <a:endParaRPr lang="en-US" sz="2614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12751608" y="5138521"/>
            <a:ext cx="4109643" cy="2277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9"/>
              </a:lnSpc>
            </a:pPr>
            <a:r>
              <a:rPr lang="en-US" sz="2599">
                <a:solidFill>
                  <a:srgbClr val="05347E"/>
                </a:solidFill>
                <a:latin typeface="Lato Bold"/>
              </a:rPr>
              <a:t>a. Application web de gestion d'email marketing fonctionnelle et documentée.</a:t>
            </a:r>
          </a:p>
          <a:p>
            <a:pPr>
              <a:lnSpc>
                <a:spcPts val="3639"/>
              </a:lnSpc>
              <a:spcBef>
                <a:spcPct val="0"/>
              </a:spcBef>
            </a:pPr>
            <a:endParaRPr lang="en-US" sz="2599">
              <a:solidFill>
                <a:srgbClr val="05347E"/>
              </a:solidFill>
              <a:latin typeface="Lato Bold"/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12578693" y="7477133"/>
            <a:ext cx="4075126" cy="905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5347E"/>
                </a:solidFill>
                <a:latin typeface="Lato Bold"/>
              </a:rPr>
              <a:t>b. Documentation technique détaillée.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34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172299" y="2948996"/>
            <a:ext cx="3086100" cy="741502"/>
            <a:chOff x="0" y="0"/>
            <a:chExt cx="812800" cy="1952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195293"/>
            </a:xfrm>
            <a:custGeom>
              <a:avLst/>
              <a:gdLst/>
              <a:ahLst/>
              <a:cxnLst/>
              <a:rect l="l" t="t" r="r" b="b"/>
              <a:pathLst>
                <a:path w="812800" h="195293">
                  <a:moveTo>
                    <a:pt x="0" y="0"/>
                  </a:moveTo>
                  <a:lnTo>
                    <a:pt x="812800" y="0"/>
                  </a:lnTo>
                  <a:lnTo>
                    <a:pt x="812800" y="195293"/>
                  </a:lnTo>
                  <a:lnTo>
                    <a:pt x="0" y="195293"/>
                  </a:lnTo>
                  <a:close/>
                </a:path>
              </a:pathLst>
            </a:custGeom>
            <a:solidFill>
              <a:srgbClr val="FEDA5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9012167" y="2497471"/>
            <a:ext cx="1227283" cy="368202"/>
          </a:xfrm>
          <a:custGeom>
            <a:avLst/>
            <a:gdLst/>
            <a:ahLst/>
            <a:cxnLst/>
            <a:rect l="l" t="t" r="r" b="b"/>
            <a:pathLst>
              <a:path w="1227283" h="368202">
                <a:moveTo>
                  <a:pt x="0" y="0"/>
                </a:moveTo>
                <a:lnTo>
                  <a:pt x="1227283" y="0"/>
                </a:lnTo>
                <a:lnTo>
                  <a:pt x="1227283" y="368202"/>
                </a:lnTo>
                <a:lnTo>
                  <a:pt x="0" y="368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r="-92869" b="-547578"/>
            </a:stretch>
          </a:blipFill>
        </p:spPr>
      </p:sp>
      <p:grpSp>
        <p:nvGrpSpPr>
          <p:cNvPr id="6" name="Group 6"/>
          <p:cNvGrpSpPr/>
          <p:nvPr/>
        </p:nvGrpSpPr>
        <p:grpSpPr>
          <a:xfrm rot="5400000">
            <a:off x="16374199" y="7816313"/>
            <a:ext cx="3086100" cy="741502"/>
            <a:chOff x="0" y="0"/>
            <a:chExt cx="812800" cy="19529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195293"/>
            </a:xfrm>
            <a:custGeom>
              <a:avLst/>
              <a:gdLst/>
              <a:ahLst/>
              <a:cxnLst/>
              <a:rect l="l" t="t" r="r" b="b"/>
              <a:pathLst>
                <a:path w="812800" h="195293">
                  <a:moveTo>
                    <a:pt x="0" y="0"/>
                  </a:moveTo>
                  <a:lnTo>
                    <a:pt x="812800" y="0"/>
                  </a:lnTo>
                  <a:lnTo>
                    <a:pt x="812800" y="195293"/>
                  </a:lnTo>
                  <a:lnTo>
                    <a:pt x="0" y="195293"/>
                  </a:lnTo>
                  <a:close/>
                </a:path>
              </a:pathLst>
            </a:custGeom>
            <a:solidFill>
              <a:srgbClr val="FEDA5E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5434119" y="3221371"/>
            <a:ext cx="11117752" cy="6924693"/>
          </a:xfrm>
          <a:custGeom>
            <a:avLst/>
            <a:gdLst/>
            <a:ahLst/>
            <a:cxnLst/>
            <a:rect l="l" t="t" r="r" b="b"/>
            <a:pathLst>
              <a:path w="11117752" h="6924693">
                <a:moveTo>
                  <a:pt x="0" y="0"/>
                </a:moveTo>
                <a:lnTo>
                  <a:pt x="11117751" y="0"/>
                </a:lnTo>
                <a:lnTo>
                  <a:pt x="11117751" y="6924693"/>
                </a:lnTo>
                <a:lnTo>
                  <a:pt x="0" y="69246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741502" y="376523"/>
            <a:ext cx="9962055" cy="1226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554480" lvl="1" indent="-777240" algn="l">
              <a:lnSpc>
                <a:spcPts val="10080"/>
              </a:lnSpc>
              <a:buFont typeface="Arial"/>
              <a:buChar char="•"/>
            </a:pPr>
            <a:r>
              <a:rPr lang="en-US" sz="7200">
                <a:solidFill>
                  <a:srgbClr val="FEDA5E"/>
                </a:solidFill>
                <a:latin typeface="Lato"/>
              </a:rPr>
              <a:t>CAS D'UTILISATION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41502" y="2624422"/>
            <a:ext cx="4594925" cy="6849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2" lvl="1" indent="-28067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Lato"/>
              </a:rPr>
              <a:t>Chaque utilisateur doit d'abord s'authentifier avant d'accéder à n'importe quelle fonctionnalité de l'application.</a:t>
            </a:r>
          </a:p>
          <a:p>
            <a:pPr marL="561342" lvl="1" indent="-28067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Lato"/>
              </a:rPr>
              <a:t>L'admin ne peut importer les données qu' après créer les verticales, headers, server providers et les MTAs.</a:t>
            </a:r>
          </a:p>
          <a:p>
            <a:pPr marL="561342" lvl="1" indent="-28067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Lato"/>
              </a:rPr>
              <a:t>Le team leader filtre les offres après l'importation des données</a:t>
            </a:r>
          </a:p>
          <a:p>
            <a:pPr marL="561342" lvl="1" indent="-280671" algn="l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Lato"/>
              </a:rPr>
              <a:t>Le Mailer enfin envoie les mails des offres acceptés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34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172299" y="2948996"/>
            <a:ext cx="3086100" cy="741502"/>
            <a:chOff x="0" y="0"/>
            <a:chExt cx="812800" cy="1952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195293"/>
            </a:xfrm>
            <a:custGeom>
              <a:avLst/>
              <a:gdLst/>
              <a:ahLst/>
              <a:cxnLst/>
              <a:rect l="l" t="t" r="r" b="b"/>
              <a:pathLst>
                <a:path w="812800" h="195293">
                  <a:moveTo>
                    <a:pt x="0" y="0"/>
                  </a:moveTo>
                  <a:lnTo>
                    <a:pt x="812800" y="0"/>
                  </a:lnTo>
                  <a:lnTo>
                    <a:pt x="812800" y="195293"/>
                  </a:lnTo>
                  <a:lnTo>
                    <a:pt x="0" y="195293"/>
                  </a:lnTo>
                  <a:close/>
                </a:path>
              </a:pathLst>
            </a:custGeom>
            <a:solidFill>
              <a:srgbClr val="FEDA5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9144000" y="1028700"/>
            <a:ext cx="1227283" cy="368202"/>
          </a:xfrm>
          <a:custGeom>
            <a:avLst/>
            <a:gdLst/>
            <a:ahLst/>
            <a:cxnLst/>
            <a:rect l="l" t="t" r="r" b="b"/>
            <a:pathLst>
              <a:path w="1227283" h="368202">
                <a:moveTo>
                  <a:pt x="0" y="0"/>
                </a:moveTo>
                <a:lnTo>
                  <a:pt x="1227283" y="0"/>
                </a:lnTo>
                <a:lnTo>
                  <a:pt x="1227283" y="368202"/>
                </a:lnTo>
                <a:lnTo>
                  <a:pt x="0" y="368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r="-92869" b="-547578"/>
            </a:stretch>
          </a:blipFill>
        </p:spPr>
      </p:sp>
      <p:grpSp>
        <p:nvGrpSpPr>
          <p:cNvPr id="6" name="Group 6"/>
          <p:cNvGrpSpPr/>
          <p:nvPr/>
        </p:nvGrpSpPr>
        <p:grpSpPr>
          <a:xfrm rot="5400000">
            <a:off x="16374199" y="7816313"/>
            <a:ext cx="3086100" cy="741502"/>
            <a:chOff x="0" y="0"/>
            <a:chExt cx="812800" cy="19529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195293"/>
            </a:xfrm>
            <a:custGeom>
              <a:avLst/>
              <a:gdLst/>
              <a:ahLst/>
              <a:cxnLst/>
              <a:rect l="l" t="t" r="r" b="b"/>
              <a:pathLst>
                <a:path w="812800" h="195293">
                  <a:moveTo>
                    <a:pt x="0" y="0"/>
                  </a:moveTo>
                  <a:lnTo>
                    <a:pt x="812800" y="0"/>
                  </a:lnTo>
                  <a:lnTo>
                    <a:pt x="812800" y="195293"/>
                  </a:lnTo>
                  <a:lnTo>
                    <a:pt x="0" y="195293"/>
                  </a:lnTo>
                  <a:close/>
                </a:path>
              </a:pathLst>
            </a:custGeom>
            <a:solidFill>
              <a:srgbClr val="FEDA5E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2726065" y="1994764"/>
            <a:ext cx="13934370" cy="7820665"/>
          </a:xfrm>
          <a:custGeom>
            <a:avLst/>
            <a:gdLst/>
            <a:ahLst/>
            <a:cxnLst/>
            <a:rect l="l" t="t" r="r" b="b"/>
            <a:pathLst>
              <a:path w="13934370" h="7820665">
                <a:moveTo>
                  <a:pt x="0" y="0"/>
                </a:moveTo>
                <a:lnTo>
                  <a:pt x="13934370" y="0"/>
                </a:lnTo>
                <a:lnTo>
                  <a:pt x="13934370" y="7820665"/>
                </a:lnTo>
                <a:lnTo>
                  <a:pt x="0" y="78206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028700" y="151235"/>
            <a:ext cx="9962055" cy="1226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554480" lvl="1" indent="-777240" algn="l">
              <a:lnSpc>
                <a:spcPts val="10080"/>
              </a:lnSpc>
              <a:buFont typeface="Arial"/>
              <a:buChar char="•"/>
            </a:pPr>
            <a:r>
              <a:rPr lang="en-US" sz="7200">
                <a:solidFill>
                  <a:srgbClr val="FEDA5E"/>
                </a:solidFill>
                <a:latin typeface="Lato"/>
              </a:rPr>
              <a:t>MLD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415</Words>
  <Application>Microsoft Office PowerPoint</Application>
  <PresentationFormat>Personnalisé</PresentationFormat>
  <Paragraphs>82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Calibri</vt:lpstr>
      <vt:lpstr>Lato Bold</vt:lpstr>
      <vt:lpstr>Open Sans Bold</vt:lpstr>
      <vt:lpstr>Arial</vt:lpstr>
      <vt:lpstr>Prompt Light Bold</vt:lpstr>
      <vt:lpstr>Lato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Advertising is very important for the promotion of products or services in the company. Advertising will be an outer packaging of the products and services that a company sells, determining whether or not it is attractive in the eyes of consumers or the</dc:title>
  <cp:lastModifiedBy>adam benajiba</cp:lastModifiedBy>
  <cp:revision>2</cp:revision>
  <dcterms:created xsi:type="dcterms:W3CDTF">2006-08-16T00:00:00Z</dcterms:created>
  <dcterms:modified xsi:type="dcterms:W3CDTF">2023-06-08T13:59:30Z</dcterms:modified>
  <dc:identifier>DAFlKEk8INQ</dc:identifier>
</cp:coreProperties>
</file>