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5.xml"/>
  <Override ContentType="application/vnd.ms-office.chartcolorstyle+xml" PartName="/ppt/charts/colors6.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ms-office.chartcolorstyle+xml" PartName="/ppt/charts/colors7.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7.xml"/>
  <Override ContentType="application/vnd.openxmlformats-officedocument.drawingml.chart+xml" PartName="/ppt/charts/chart5.xml"/>
  <Override ContentType="application/vnd.openxmlformats-officedocument.drawingml.chart+xml" PartName="/ppt/charts/chart4.xml"/>
  <Override ContentType="application/vnd.openxmlformats-officedocument.drawingml.chart+xml" PartName="/ppt/charts/chart6.xml"/>
  <Override ContentType="application/vnd.openxmlformats-officedocument.drawingml.chart+xml" PartName="/ppt/charts/chart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5.xml"/>
  <Override ContentType="application/vnd.ms-office.chartstyle+xml" PartName="/ppt/charts/style7.xml"/>
  <Override ContentType="application/vnd.ms-office.chartstyle+xml" PartName="/ppt/charts/style1.xml"/>
  <Override ContentType="application/vnd.ms-office.chartstyle+xml" PartName="/ppt/charts/style6.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6858000" cx="12192000"/>
  <p:notesSz cx="6858000" cy="9144000"/>
  <p:embeddedFontLs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qqiGjsWqyoA2Mq/DU4ljnGR1d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43E4C140-162C-4410-9A09-EE0269D51130}">
  <a:tblStyle styleId="{43E4C140-162C-4410-9A09-EE0269D511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ArialBlack-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D:\Projets\TRAVAUX\TC\4TC\PSC\Soutenance\Tableau%20R&#233;sultats%20Tests.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D:\Projets\TRAVAUX\TC\4TC\PSC\Soutenance\Tableau%20R&#233;sultats%20Tests.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D:\Projets\TRAVAUX\TC\4TC\PSC\Soutenance\Tableau%20R&#233;sultats%20Tests.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D:\Projets\TRAVAUX\TC\4TC\PSC\Soutenance\Tableau%20R&#233;sultats%20Tests.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D:\Projets\TRAVAUX\TC\4TC\PSC\Soutenance\Tableau%20R&#233;sultats%20Tests.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D:\Projets\TRAVAUX\TC\4TC\PSC\Soutenance\Tableau%20R&#233;sultats%20Tests.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file:///D:\Projets\TRAVAUX\TC\4TC\PSC\Soutenance\Tableau%20R&#233;sultats%20Tes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BER en fonction du SNR pour différents pilotes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0"/>
          <c:order val="0"/>
          <c:tx>
            <c:v>0</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10'!$C$52:$L$52</c:f>
              <c:numCache>
                <c:formatCode>[$-809]General</c:formatCode>
                <c:ptCount val="10"/>
                <c:pt idx="0" formatCode="General">
                  <c:v>0.48530738800000001</c:v>
                </c:pt>
                <c:pt idx="1">
                  <c:v>0.4855371</c:v>
                </c:pt>
                <c:pt idx="2">
                  <c:v>0.48597113749999998</c:v>
                </c:pt>
                <c:pt idx="3" formatCode="General">
                  <c:v>0.48647503749999998</c:v>
                </c:pt>
                <c:pt idx="4">
                  <c:v>0.48695777499999998</c:v>
                </c:pt>
                <c:pt idx="5" formatCode="[$-40C]General">
                  <c:v>0.48904592499999999</c:v>
                </c:pt>
                <c:pt idx="6" formatCode="General">
                  <c:v>0.4902287675</c:v>
                </c:pt>
                <c:pt idx="7" formatCode="[$-40C]General">
                  <c:v>0.49219392249999999</c:v>
                </c:pt>
                <c:pt idx="8" formatCode="General">
                  <c:v>0.49508553750000001</c:v>
                </c:pt>
                <c:pt idx="9">
                  <c:v>0.4970840775</c:v>
                </c:pt>
              </c:numCache>
            </c:numRef>
          </c:yVal>
          <c:smooth val="1"/>
          <c:extLst>
            <c:ext xmlns:c16="http://schemas.microsoft.com/office/drawing/2014/chart" uri="{C3380CC4-5D6E-409C-BE32-E72D297353CC}">
              <c16:uniqueId val="{00000000-6D57-4B79-94D0-83E91343A21D}"/>
            </c:ext>
          </c:extLst>
        </c:ser>
        <c:ser>
          <c:idx val="1"/>
          <c:order val="1"/>
          <c:tx>
            <c:v>1</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10'!$C$53:$L$53</c:f>
              <c:numCache>
                <c:formatCode>[$-809]General</c:formatCode>
                <c:ptCount val="10"/>
                <c:pt idx="0" formatCode="General">
                  <c:v>0.29855902299999998</c:v>
                </c:pt>
                <c:pt idx="1">
                  <c:v>0.29960813567839201</c:v>
                </c:pt>
                <c:pt idx="2">
                  <c:v>0.30232154522613103</c:v>
                </c:pt>
                <c:pt idx="3" formatCode="General">
                  <c:v>0.30641075376884402</c:v>
                </c:pt>
                <c:pt idx="4">
                  <c:v>0.31106884422110598</c:v>
                </c:pt>
                <c:pt idx="5" formatCode="[$-40C]General">
                  <c:v>0.33395331155778901</c:v>
                </c:pt>
                <c:pt idx="6" formatCode="General">
                  <c:v>0.34888574120603</c:v>
                </c:pt>
                <c:pt idx="7" formatCode="[$-40C]General">
                  <c:v>0.377460650753769</c:v>
                </c:pt>
                <c:pt idx="8" formatCode="General">
                  <c:v>0.43114360804020102</c:v>
                </c:pt>
                <c:pt idx="9">
                  <c:v>0.47071898994974898</c:v>
                </c:pt>
              </c:numCache>
            </c:numRef>
          </c:yVal>
          <c:smooth val="1"/>
          <c:extLst>
            <c:ext xmlns:c16="http://schemas.microsoft.com/office/drawing/2014/chart" uri="{C3380CC4-5D6E-409C-BE32-E72D297353CC}">
              <c16:uniqueId val="{00000001-6D57-4B79-94D0-83E91343A21D}"/>
            </c:ext>
          </c:extLst>
        </c:ser>
        <c:ser>
          <c:idx val="2"/>
          <c:order val="2"/>
          <c:tx>
            <c:v>2</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10'!$C$54:$L$54</c:f>
              <c:numCache>
                <c:formatCode>[$-809]General</c:formatCode>
                <c:ptCount val="10"/>
                <c:pt idx="0" formatCode="General">
                  <c:v>0.18249152499999999</c:v>
                </c:pt>
                <c:pt idx="1">
                  <c:v>0.184906103535354</c:v>
                </c:pt>
                <c:pt idx="2">
                  <c:v>0.19051254040404</c:v>
                </c:pt>
                <c:pt idx="3" formatCode="General">
                  <c:v>0.19814460353535401</c:v>
                </c:pt>
                <c:pt idx="4">
                  <c:v>0.20644737121212101</c:v>
                </c:pt>
                <c:pt idx="5" formatCode="[$-40C]General">
                  <c:v>0.24524098232323199</c:v>
                </c:pt>
                <c:pt idx="6" formatCode="General">
                  <c:v>0.269652058080808</c:v>
                </c:pt>
                <c:pt idx="7" formatCode="[$-40C]General">
                  <c:v>0.31476975000000001</c:v>
                </c:pt>
                <c:pt idx="8" formatCode="General">
                  <c:v>0.396446585858586</c:v>
                </c:pt>
                <c:pt idx="9">
                  <c:v>0.45564789393939398</c:v>
                </c:pt>
              </c:numCache>
            </c:numRef>
          </c:yVal>
          <c:smooth val="1"/>
          <c:extLst>
            <c:ext xmlns:c16="http://schemas.microsoft.com/office/drawing/2014/chart" uri="{C3380CC4-5D6E-409C-BE32-E72D297353CC}">
              <c16:uniqueId val="{00000002-6D57-4B79-94D0-83E91343A21D}"/>
            </c:ext>
          </c:extLst>
        </c:ser>
        <c:ser>
          <c:idx val="3"/>
          <c:order val="3"/>
          <c:tx>
            <c:v>4</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10'!$C$55:$L$55</c:f>
              <c:numCache>
                <c:formatCode>[$-809]General</c:formatCode>
                <c:ptCount val="10"/>
                <c:pt idx="0" formatCode="General">
                  <c:v>4.2065644999999999E-2</c:v>
                </c:pt>
                <c:pt idx="1">
                  <c:v>4.5546418367346901E-2</c:v>
                </c:pt>
                <c:pt idx="2">
                  <c:v>5.3750829081632701E-2</c:v>
                </c:pt>
                <c:pt idx="3" formatCode="General">
                  <c:v>6.5064308673469406E-2</c:v>
                </c:pt>
                <c:pt idx="4">
                  <c:v>7.7474551020408206E-2</c:v>
                </c:pt>
                <c:pt idx="5" formatCode="[$-40C]General">
                  <c:v>0.13598339795918399</c:v>
                </c:pt>
                <c:pt idx="6" formatCode="General">
                  <c:v>0.172846176020408</c:v>
                </c:pt>
                <c:pt idx="7" formatCode="[$-40C]General">
                  <c:v>0.24004624999999999</c:v>
                </c:pt>
                <c:pt idx="8" formatCode="General">
                  <c:v>0.35699607397959199</c:v>
                </c:pt>
                <c:pt idx="9">
                  <c:v>0.43896985204081601</c:v>
                </c:pt>
              </c:numCache>
            </c:numRef>
          </c:yVal>
          <c:smooth val="1"/>
          <c:extLst>
            <c:ext xmlns:c16="http://schemas.microsoft.com/office/drawing/2014/chart" uri="{C3380CC4-5D6E-409C-BE32-E72D297353CC}">
              <c16:uniqueId val="{00000003-6D57-4B79-94D0-83E91343A21D}"/>
            </c:ext>
          </c:extLst>
        </c:ser>
        <c:ser>
          <c:idx val="4"/>
          <c:order val="4"/>
          <c:tx>
            <c:v>5</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10'!$C$56:$L$56</c:f>
              <c:numCache>
                <c:formatCode>[$-809]General</c:formatCode>
                <c:ptCount val="10"/>
                <c:pt idx="0" formatCode="General">
                  <c:v>2.2492477E-2</c:v>
                </c:pt>
                <c:pt idx="1">
                  <c:v>2.6294887179487199E-2</c:v>
                </c:pt>
                <c:pt idx="2">
                  <c:v>3.4943928205128198E-2</c:v>
                </c:pt>
                <c:pt idx="3" formatCode="0.000000000">
                  <c:v>4.67596769230769E-2</c:v>
                </c:pt>
                <c:pt idx="4">
                  <c:v>5.96766564102564E-2</c:v>
                </c:pt>
                <c:pt idx="5" formatCode="[$-40C]General">
                  <c:v>0.120582874358974</c:v>
                </c:pt>
                <c:pt idx="6" formatCode="General">
                  <c:v>0.1589952</c:v>
                </c:pt>
                <c:pt idx="7" formatCode="[$-40C]General">
                  <c:v>0.22900435128205099</c:v>
                </c:pt>
                <c:pt idx="8" formatCode="General">
                  <c:v>0.35065455128205097</c:v>
                </c:pt>
                <c:pt idx="9">
                  <c:v>0.43606870769230799</c:v>
                </c:pt>
              </c:numCache>
            </c:numRef>
          </c:yVal>
          <c:smooth val="1"/>
          <c:extLst>
            <c:ext xmlns:c16="http://schemas.microsoft.com/office/drawing/2014/chart" uri="{C3380CC4-5D6E-409C-BE32-E72D297353CC}">
              <c16:uniqueId val="{00000004-6D57-4B79-94D0-83E91343A21D}"/>
            </c:ext>
          </c:extLst>
        </c:ser>
        <c:ser>
          <c:idx val="5"/>
          <c:order val="5"/>
          <c:tx>
            <c:v>8</c:v>
          </c:tx>
          <c:spPr>
            <a:ln w="95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10'!$C$57:$L$57</c:f>
              <c:numCache>
                <c:formatCode>[$-809]General</c:formatCode>
                <c:ptCount val="10"/>
                <c:pt idx="0" formatCode="General">
                  <c:v>5.2044350000000003E-3</c:v>
                </c:pt>
                <c:pt idx="1">
                  <c:v>9.1569375000000001E-3</c:v>
                </c:pt>
                <c:pt idx="2">
                  <c:v>1.8130562499999999E-2</c:v>
                </c:pt>
                <c:pt idx="3" formatCode="0.000000000">
                  <c:v>3.0310507812500002E-2</c:v>
                </c:pt>
                <c:pt idx="4">
                  <c:v>4.3602851562500003E-2</c:v>
                </c:pt>
                <c:pt idx="5" formatCode="[$-40C]General">
                  <c:v>0.10624284375</c:v>
                </c:pt>
                <c:pt idx="6" formatCode="General">
                  <c:v>0.145816583333333</c:v>
                </c:pt>
                <c:pt idx="7" formatCode="[$-40C]General">
                  <c:v>0.21799587239583301</c:v>
                </c:pt>
                <c:pt idx="8" formatCode="General">
                  <c:v>0.34364754947916698</c:v>
                </c:pt>
                <c:pt idx="9">
                  <c:v>0.432543794270833</c:v>
                </c:pt>
              </c:numCache>
            </c:numRef>
          </c:yVal>
          <c:smooth val="1"/>
          <c:extLst>
            <c:ext xmlns:c16="http://schemas.microsoft.com/office/drawing/2014/chart" uri="{C3380CC4-5D6E-409C-BE32-E72D297353CC}">
              <c16:uniqueId val="{00000005-6D57-4B79-94D0-83E91343A21D}"/>
            </c:ext>
          </c:extLst>
        </c:ser>
        <c:ser>
          <c:idx val="6"/>
          <c:order val="6"/>
          <c:tx>
            <c:v>10</c:v>
          </c:tx>
          <c:spPr>
            <a:ln w="95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cap="rnd">
                <a:solidFill>
                  <a:schemeClr val="accent1">
                    <a:lumMod val="60000"/>
                  </a:schemeClr>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10'!$C$58:$L$58</c:f>
              <c:numCache>
                <c:formatCode>[$-809]General</c:formatCode>
                <c:ptCount val="10"/>
                <c:pt idx="0" formatCode="General">
                  <c:v>2.8852790000000001E-3</c:v>
                </c:pt>
                <c:pt idx="1">
                  <c:v>6.7841184210526298E-3</c:v>
                </c:pt>
                <c:pt idx="2">
                  <c:v>1.56554552631579E-2</c:v>
                </c:pt>
                <c:pt idx="3" formatCode="0.000000000">
                  <c:v>2.77348052631579E-2</c:v>
                </c:pt>
                <c:pt idx="4">
                  <c:v>4.0977855263157899E-2</c:v>
                </c:pt>
                <c:pt idx="5" formatCode="[$-40C]General">
                  <c:v>0.103618144736842</c:v>
                </c:pt>
                <c:pt idx="6" formatCode="General">
                  <c:v>0.14326136315789501</c:v>
                </c:pt>
                <c:pt idx="7" formatCode="[$-40C]General">
                  <c:v>0.215657847368421</c:v>
                </c:pt>
                <c:pt idx="8" formatCode="General">
                  <c:v>0.341993455263158</c:v>
                </c:pt>
                <c:pt idx="9">
                  <c:v>0.431630094736842</c:v>
                </c:pt>
              </c:numCache>
            </c:numRef>
          </c:yVal>
          <c:smooth val="1"/>
          <c:extLst>
            <c:ext xmlns:c16="http://schemas.microsoft.com/office/drawing/2014/chart" uri="{C3380CC4-5D6E-409C-BE32-E72D297353CC}">
              <c16:uniqueId val="{00000006-6D57-4B79-94D0-83E91343A21D}"/>
            </c:ext>
          </c:extLst>
        </c:ser>
        <c:ser>
          <c:idx val="7"/>
          <c:order val="7"/>
          <c:tx>
            <c:v>20</c:v>
          </c:tx>
          <c:spPr>
            <a:ln w="95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cap="rnd">
                <a:solidFill>
                  <a:schemeClr val="accent2">
                    <a:lumMod val="60000"/>
                  </a:schemeClr>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10'!$C$59:$L$59</c:f>
              <c:numCache>
                <c:formatCode>[$-809]General</c:formatCode>
                <c:ptCount val="10"/>
                <c:pt idx="0" formatCode="General">
                  <c:v>6.7634399999999995E-4</c:v>
                </c:pt>
                <c:pt idx="1">
                  <c:v>4.5409138888888902E-3</c:v>
                </c:pt>
                <c:pt idx="2">
                  <c:v>1.3322813888888899E-2</c:v>
                </c:pt>
                <c:pt idx="3" formatCode="0.000000000">
                  <c:v>2.529675E-2</c:v>
                </c:pt>
                <c:pt idx="4">
                  <c:v>3.8428052777777798E-2</c:v>
                </c:pt>
                <c:pt idx="5" formatCode="[$-40C]General">
                  <c:v>0.100763422222222</c:v>
                </c:pt>
                <c:pt idx="6" formatCode="General">
                  <c:v>0.14036025833333299</c:v>
                </c:pt>
                <c:pt idx="7" formatCode="[$-40C]General">
                  <c:v>0.21289213333333001</c:v>
                </c:pt>
                <c:pt idx="8" formatCode="General">
                  <c:v>0.33985874999999999</c:v>
                </c:pt>
                <c:pt idx="9">
                  <c:v>0.43049496944444399</c:v>
                </c:pt>
              </c:numCache>
            </c:numRef>
          </c:yVal>
          <c:smooth val="1"/>
          <c:extLst>
            <c:ext xmlns:c16="http://schemas.microsoft.com/office/drawing/2014/chart" uri="{C3380CC4-5D6E-409C-BE32-E72D297353CC}">
              <c16:uniqueId val="{00000007-6D57-4B79-94D0-83E91343A21D}"/>
            </c:ext>
          </c:extLst>
        </c:ser>
        <c:ser>
          <c:idx val="8"/>
          <c:order val="8"/>
          <c:tx>
            <c:v>25</c:v>
          </c:tx>
          <c:spPr>
            <a:ln w="95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cap="rnd">
                <a:solidFill>
                  <a:schemeClr val="accent3">
                    <a:lumMod val="60000"/>
                  </a:schemeClr>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10'!$C$60:$L$60</c:f>
              <c:numCache>
                <c:formatCode>[$-809]General</c:formatCode>
                <c:ptCount val="10"/>
                <c:pt idx="0" formatCode="General">
                  <c:v>5.65849E-4</c:v>
                </c:pt>
                <c:pt idx="1">
                  <c:v>4.40596571428571E-3</c:v>
                </c:pt>
                <c:pt idx="2">
                  <c:v>1.3177182857142899E-2</c:v>
                </c:pt>
                <c:pt idx="3" formatCode="0.000000000">
                  <c:v>2.5137048571428601E-2</c:v>
                </c:pt>
                <c:pt idx="4">
                  <c:v>3.8253137142857101E-2</c:v>
                </c:pt>
                <c:pt idx="5" formatCode="[$-40C]General">
                  <c:v>0.100510145714286</c:v>
                </c:pt>
                <c:pt idx="6" formatCode="General">
                  <c:v>0.140085471428571</c:v>
                </c:pt>
                <c:pt idx="7" formatCode="[$-40C]General">
                  <c:v>0.21254991428571399</c:v>
                </c:pt>
                <c:pt idx="8" formatCode="General">
                  <c:v>0.33950336857142899</c:v>
                </c:pt>
                <c:pt idx="9">
                  <c:v>0.43026559428571398</c:v>
                </c:pt>
              </c:numCache>
            </c:numRef>
          </c:yVal>
          <c:smooth val="1"/>
          <c:extLst>
            <c:ext xmlns:c16="http://schemas.microsoft.com/office/drawing/2014/chart" uri="{C3380CC4-5D6E-409C-BE32-E72D297353CC}">
              <c16:uniqueId val="{00000008-6D57-4B79-94D0-83E91343A21D}"/>
            </c:ext>
          </c:extLst>
        </c:ser>
        <c:ser>
          <c:idx val="9"/>
          <c:order val="9"/>
          <c:tx>
            <c:v>40</c:v>
          </c:tx>
          <c:spPr>
            <a:ln w="95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cap="rnd">
                <a:solidFill>
                  <a:schemeClr val="accent4">
                    <a:lumMod val="60000"/>
                  </a:schemeClr>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10'!$C$61:$L$61</c:f>
              <c:numCache>
                <c:formatCode>[$-809]General</c:formatCode>
                <c:ptCount val="10"/>
                <c:pt idx="0" formatCode="General">
                  <c:v>4.9794699999999999E-4</c:v>
                </c:pt>
                <c:pt idx="1">
                  <c:v>4.3405500000000003E-3</c:v>
                </c:pt>
                <c:pt idx="2">
                  <c:v>1.3129996874999999E-2</c:v>
                </c:pt>
                <c:pt idx="3" formatCode="0.000000000">
                  <c:v>2.5134643750000001E-2</c:v>
                </c:pt>
                <c:pt idx="4">
                  <c:v>3.8304278125000001E-2</c:v>
                </c:pt>
                <c:pt idx="5" formatCode="[$-40C]General">
                  <c:v>0.1007267875</c:v>
                </c:pt>
                <c:pt idx="6" formatCode="General">
                  <c:v>0.14034051249999999</c:v>
                </c:pt>
                <c:pt idx="7" formatCode="[$-40C]General">
                  <c:v>0.21288214687500001</c:v>
                </c:pt>
                <c:pt idx="8" formatCode="General">
                  <c:v>0.33975933749999998</c:v>
                </c:pt>
                <c:pt idx="9">
                  <c:v>0.430386675</c:v>
                </c:pt>
              </c:numCache>
            </c:numRef>
          </c:yVal>
          <c:smooth val="1"/>
          <c:extLst>
            <c:ext xmlns:c16="http://schemas.microsoft.com/office/drawing/2014/chart" uri="{C3380CC4-5D6E-409C-BE32-E72D297353CC}">
              <c16:uniqueId val="{00000009-6D57-4B79-94D0-83E91343A21D}"/>
            </c:ext>
          </c:extLst>
        </c:ser>
        <c:ser>
          <c:idx val="10"/>
          <c:order val="10"/>
          <c:tx>
            <c:v>50</c:v>
          </c:tx>
          <c:spPr>
            <a:ln w="95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cap="rnd">
                <a:solidFill>
                  <a:schemeClr val="accent5">
                    <a:lumMod val="60000"/>
                  </a:schemeClr>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10'!$C$62:$L$62</c:f>
              <c:numCache>
                <c:formatCode>[$-809]General</c:formatCode>
                <c:ptCount val="10"/>
                <c:pt idx="0" formatCode="General">
                  <c:v>4.9748000000000001E-4</c:v>
                </c:pt>
                <c:pt idx="1">
                  <c:v>4.3655466666666703E-3</c:v>
                </c:pt>
                <c:pt idx="2">
                  <c:v>1.3228563333333301E-2</c:v>
                </c:pt>
                <c:pt idx="3" formatCode="0.000000000">
                  <c:v>2.5314139999999999E-2</c:v>
                </c:pt>
                <c:pt idx="4">
                  <c:v>3.8571766666666701E-2</c:v>
                </c:pt>
                <c:pt idx="5" formatCode="[$-40C]General">
                  <c:v>0.101302463333333</c:v>
                </c:pt>
                <c:pt idx="6" formatCode="General">
                  <c:v>0.14105576</c:v>
                </c:pt>
                <c:pt idx="7" formatCode="[$-40C]General">
                  <c:v>0.21363252666665999</c:v>
                </c:pt>
                <c:pt idx="8" formatCode="General">
                  <c:v>0.340377606666667</c:v>
                </c:pt>
                <c:pt idx="9">
                  <c:v>0.43070464333333303</c:v>
                </c:pt>
              </c:numCache>
            </c:numRef>
          </c:yVal>
          <c:smooth val="1"/>
          <c:extLst>
            <c:ext xmlns:c16="http://schemas.microsoft.com/office/drawing/2014/chart" uri="{C3380CC4-5D6E-409C-BE32-E72D297353CC}">
              <c16:uniqueId val="{0000000A-6D57-4B79-94D0-83E91343A21D}"/>
            </c:ext>
          </c:extLst>
        </c:ser>
        <c:ser>
          <c:idx val="11"/>
          <c:order val="11"/>
          <c:tx>
            <c:v>100</c:v>
          </c:tx>
          <c:spPr>
            <a:ln w="9525" cap="rnd">
              <a:solidFill>
                <a:schemeClr val="accent6">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cap="rnd">
                <a:solidFill>
                  <a:schemeClr val="accent6">
                    <a:lumMod val="60000"/>
                  </a:schemeClr>
                </a:solidFill>
                <a:round/>
              </a:ln>
              <a:effectLst>
                <a:outerShdw blurRad="57150" dist="19050" dir="5400000" algn="ctr" rotWithShape="0">
                  <a:srgbClr val="000000">
                    <a:alpha val="63000"/>
                  </a:srgbClr>
                </a:outerShdw>
              </a:effectLst>
            </c:spPr>
          </c:marker>
          <c:xVal>
            <c:numRef>
              <c:f>'TESTS MDS = 10'!$C$51:$L$51</c:f>
              <c:numCache>
                <c:formatCode>General</c:formatCode>
                <c:ptCount val="10"/>
                <c:pt idx="0">
                  <c:v>30</c:v>
                </c:pt>
                <c:pt idx="1">
                  <c:v>20</c:v>
                </c:pt>
                <c:pt idx="2">
                  <c:v>15</c:v>
                </c:pt>
                <c:pt idx="3">
                  <c:v>12</c:v>
                </c:pt>
                <c:pt idx="4">
                  <c:v>10</c:v>
                </c:pt>
                <c:pt idx="5">
                  <c:v>5</c:v>
                </c:pt>
                <c:pt idx="6">
                  <c:v>3</c:v>
                </c:pt>
                <c:pt idx="7">
                  <c:v>0</c:v>
                </c:pt>
                <c:pt idx="8">
                  <c:v>-5</c:v>
                </c:pt>
                <c:pt idx="9">
                  <c:v>-10</c:v>
                </c:pt>
              </c:numCache>
            </c:numRef>
          </c:xVal>
          <c:yVal>
            <c:numRef>
              <c:f>'TESTS MDS = 10'!$C$63:$L$63</c:f>
              <c:numCache>
                <c:formatCode>[$-809]General</c:formatCode>
                <c:ptCount val="10"/>
                <c:pt idx="0" formatCode="General">
                  <c:v>6.24035E-4</c:v>
                </c:pt>
                <c:pt idx="1">
                  <c:v>5.1463350000000001E-3</c:v>
                </c:pt>
                <c:pt idx="2">
                  <c:v>1.5410264999999999E-2</c:v>
                </c:pt>
                <c:pt idx="3" formatCode="0.000000000">
                  <c:v>2.9340925E-2</c:v>
                </c:pt>
                <c:pt idx="4">
                  <c:v>4.4489359999999999E-2</c:v>
                </c:pt>
                <c:pt idx="5" formatCode="[$-40C]General">
                  <c:v>0.114463445</c:v>
                </c:pt>
                <c:pt idx="6" formatCode="General">
                  <c:v>0.157351675</c:v>
                </c:pt>
                <c:pt idx="7" formatCode="[$-40C]General">
                  <c:v>0.23310487499999999</c:v>
                </c:pt>
                <c:pt idx="8" formatCode="General">
                  <c:v>0.35804834000000002</c:v>
                </c:pt>
                <c:pt idx="9">
                  <c:v>0.44092767500000002</c:v>
                </c:pt>
              </c:numCache>
            </c:numRef>
          </c:yVal>
          <c:smooth val="1"/>
          <c:extLst>
            <c:ext xmlns:c16="http://schemas.microsoft.com/office/drawing/2014/chart" uri="{C3380CC4-5D6E-409C-BE32-E72D297353CC}">
              <c16:uniqueId val="{0000000B-6D57-4B79-94D0-83E91343A21D}"/>
            </c:ext>
          </c:extLst>
        </c:ser>
        <c:dLbls>
          <c:showLegendKey val="0"/>
          <c:showVal val="0"/>
          <c:showCatName val="0"/>
          <c:showSerName val="0"/>
          <c:showPercent val="0"/>
          <c:showBubbleSize val="0"/>
        </c:dLbls>
        <c:axId val="594128024"/>
        <c:axId val="594128680"/>
      </c:scatterChart>
      <c:valAx>
        <c:axId val="59412802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SNR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4128680"/>
        <c:crosses val="autoZero"/>
        <c:crossBetween val="midCat"/>
      </c:valAx>
      <c:valAx>
        <c:axId val="594128680"/>
        <c:scaling>
          <c:logBase val="10"/>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en-US" sz="1800"/>
                  <a:t>BER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4128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BER en fonction du nombre de pilotes pour différentes valeurs de SNR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0"/>
          <c:order val="0"/>
          <c:tx>
            <c:v>SNR_30</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10'!$B$8:$B$19</c:f>
              <c:numCache>
                <c:formatCode>General</c:formatCode>
                <c:ptCount val="12"/>
                <c:pt idx="0">
                  <c:v>0.48530738800000001</c:v>
                </c:pt>
                <c:pt idx="1">
                  <c:v>0.29855902299999998</c:v>
                </c:pt>
                <c:pt idx="2">
                  <c:v>0.18249152499999999</c:v>
                </c:pt>
                <c:pt idx="3">
                  <c:v>4.2065644999999999E-2</c:v>
                </c:pt>
                <c:pt idx="4">
                  <c:v>2.2492477E-2</c:v>
                </c:pt>
                <c:pt idx="5">
                  <c:v>5.2044350000000003E-3</c:v>
                </c:pt>
                <c:pt idx="6">
                  <c:v>2.8852790000000001E-3</c:v>
                </c:pt>
                <c:pt idx="7">
                  <c:v>6.7634399999999995E-4</c:v>
                </c:pt>
                <c:pt idx="8">
                  <c:v>5.65849E-4</c:v>
                </c:pt>
                <c:pt idx="9">
                  <c:v>4.9794699999999999E-4</c:v>
                </c:pt>
                <c:pt idx="10">
                  <c:v>4.9748000000000001E-4</c:v>
                </c:pt>
                <c:pt idx="11">
                  <c:v>6.24035E-4</c:v>
                </c:pt>
              </c:numCache>
            </c:numRef>
          </c:yVal>
          <c:smooth val="1"/>
          <c:extLst>
            <c:ext xmlns:c16="http://schemas.microsoft.com/office/drawing/2014/chart" uri="{C3380CC4-5D6E-409C-BE32-E72D297353CC}">
              <c16:uniqueId val="{00000000-8DFC-4CAC-927F-23FE50C01C1F}"/>
            </c:ext>
          </c:extLst>
        </c:ser>
        <c:ser>
          <c:idx val="1"/>
          <c:order val="1"/>
          <c:tx>
            <c:v>SNR_20</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10'!$I$8:$I$19</c:f>
              <c:numCache>
                <c:formatCode>[$-809]General</c:formatCode>
                <c:ptCount val="12"/>
                <c:pt idx="0">
                  <c:v>0.4855371</c:v>
                </c:pt>
                <c:pt idx="1">
                  <c:v>0.29960813567839201</c:v>
                </c:pt>
                <c:pt idx="2">
                  <c:v>0.184906103535354</c:v>
                </c:pt>
                <c:pt idx="3">
                  <c:v>4.5546418367346901E-2</c:v>
                </c:pt>
                <c:pt idx="4">
                  <c:v>2.6294887179487199E-2</c:v>
                </c:pt>
                <c:pt idx="5">
                  <c:v>9.1569375000000001E-3</c:v>
                </c:pt>
                <c:pt idx="6">
                  <c:v>6.7841184210526298E-3</c:v>
                </c:pt>
                <c:pt idx="7">
                  <c:v>4.5409138888888902E-3</c:v>
                </c:pt>
                <c:pt idx="8">
                  <c:v>4.40596571428571E-3</c:v>
                </c:pt>
                <c:pt idx="9">
                  <c:v>4.3405500000000003E-3</c:v>
                </c:pt>
                <c:pt idx="10">
                  <c:v>4.3655466666666703E-3</c:v>
                </c:pt>
                <c:pt idx="11">
                  <c:v>5.1463350000000001E-3</c:v>
                </c:pt>
              </c:numCache>
            </c:numRef>
          </c:yVal>
          <c:smooth val="1"/>
          <c:extLst>
            <c:ext xmlns:c16="http://schemas.microsoft.com/office/drawing/2014/chart" uri="{C3380CC4-5D6E-409C-BE32-E72D297353CC}">
              <c16:uniqueId val="{00000001-8DFC-4CAC-927F-23FE50C01C1F}"/>
            </c:ext>
          </c:extLst>
        </c:ser>
        <c:ser>
          <c:idx val="2"/>
          <c:order val="2"/>
          <c:tx>
            <c:v>SNR_15</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10'!$P$8:$P$19</c:f>
              <c:numCache>
                <c:formatCode>[$-809]General</c:formatCode>
                <c:ptCount val="12"/>
                <c:pt idx="0">
                  <c:v>0.48597113749999998</c:v>
                </c:pt>
                <c:pt idx="1">
                  <c:v>0.30232154522613103</c:v>
                </c:pt>
                <c:pt idx="2">
                  <c:v>0.19051254040404</c:v>
                </c:pt>
                <c:pt idx="3">
                  <c:v>5.3750829081632701E-2</c:v>
                </c:pt>
                <c:pt idx="4">
                  <c:v>3.4943928205128198E-2</c:v>
                </c:pt>
                <c:pt idx="5">
                  <c:v>1.8130562499999999E-2</c:v>
                </c:pt>
                <c:pt idx="6">
                  <c:v>1.56554552631579E-2</c:v>
                </c:pt>
                <c:pt idx="7">
                  <c:v>1.3322813888888899E-2</c:v>
                </c:pt>
                <c:pt idx="8">
                  <c:v>1.3177182857142899E-2</c:v>
                </c:pt>
                <c:pt idx="9">
                  <c:v>1.3129996874999999E-2</c:v>
                </c:pt>
                <c:pt idx="10">
                  <c:v>1.3228563333333301E-2</c:v>
                </c:pt>
                <c:pt idx="11">
                  <c:v>1.5410264999999999E-2</c:v>
                </c:pt>
              </c:numCache>
            </c:numRef>
          </c:yVal>
          <c:smooth val="1"/>
          <c:extLst>
            <c:ext xmlns:c16="http://schemas.microsoft.com/office/drawing/2014/chart" uri="{C3380CC4-5D6E-409C-BE32-E72D297353CC}">
              <c16:uniqueId val="{00000002-8DFC-4CAC-927F-23FE50C01C1F}"/>
            </c:ext>
          </c:extLst>
        </c:ser>
        <c:ser>
          <c:idx val="8"/>
          <c:order val="3"/>
          <c:tx>
            <c:v>SNR_12</c:v>
          </c:tx>
          <c:spPr>
            <a:ln w="95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cap="rnd">
                <a:solidFill>
                  <a:schemeClr val="accent3">
                    <a:lumMod val="60000"/>
                  </a:schemeClr>
                </a:solidFill>
                <a:round/>
              </a:ln>
              <a:effectLst>
                <a:outerShdw blurRad="57150" dist="19050" dir="5400000" algn="ctr" rotWithShape="0">
                  <a:srgbClr val="000000">
                    <a:alpha val="63000"/>
                  </a:srgbClr>
                </a:outerShdw>
              </a:effectLst>
            </c:spPr>
          </c:marker>
          <c:xVal>
            <c:numRef>
              <c:f>'TESTS MDS = 10'!$V$8:$V$19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10'!$V$25:$V$36</c:f>
              <c:numCache>
                <c:formatCode>General</c:formatCode>
                <c:ptCount val="12"/>
                <c:pt idx="0">
                  <c:v>0.48647503749999998</c:v>
                </c:pt>
                <c:pt idx="1">
                  <c:v>0.30641075376884402</c:v>
                </c:pt>
                <c:pt idx="2">
                  <c:v>0.19814460353535401</c:v>
                </c:pt>
                <c:pt idx="3">
                  <c:v>6.5064308673469406E-2</c:v>
                </c:pt>
                <c:pt idx="4">
                  <c:v>4.67596769230769E-2</c:v>
                </c:pt>
                <c:pt idx="5">
                  <c:v>3.0310507812500002E-2</c:v>
                </c:pt>
                <c:pt idx="6">
                  <c:v>2.77348052631579E-2</c:v>
                </c:pt>
                <c:pt idx="7">
                  <c:v>2.529675E-2</c:v>
                </c:pt>
                <c:pt idx="8">
                  <c:v>2.5137048571428601E-2</c:v>
                </c:pt>
                <c:pt idx="9">
                  <c:v>2.5134643750000001E-2</c:v>
                </c:pt>
                <c:pt idx="10">
                  <c:v>2.5314139999999999E-2</c:v>
                </c:pt>
                <c:pt idx="11">
                  <c:v>2.9340925E-2</c:v>
                </c:pt>
              </c:numCache>
            </c:numRef>
          </c:yVal>
          <c:smooth val="1"/>
          <c:extLst>
            <c:ext xmlns:c16="http://schemas.microsoft.com/office/drawing/2014/chart" uri="{C3380CC4-5D6E-409C-BE32-E72D297353CC}">
              <c16:uniqueId val="{00000003-8DFC-4CAC-927F-23FE50C01C1F}"/>
            </c:ext>
          </c:extLst>
        </c:ser>
        <c:ser>
          <c:idx val="3"/>
          <c:order val="4"/>
          <c:tx>
            <c:v>SNR_10</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10'!$W$8:$W$19</c:f>
              <c:numCache>
                <c:formatCode>[$-809]General</c:formatCode>
                <c:ptCount val="12"/>
                <c:pt idx="0">
                  <c:v>0.48695777499999998</c:v>
                </c:pt>
                <c:pt idx="1">
                  <c:v>0.31106884422110598</c:v>
                </c:pt>
                <c:pt idx="2">
                  <c:v>0.20644737121212101</c:v>
                </c:pt>
                <c:pt idx="3">
                  <c:v>7.7474551020408206E-2</c:v>
                </c:pt>
                <c:pt idx="4">
                  <c:v>5.96766564102564E-2</c:v>
                </c:pt>
                <c:pt idx="5">
                  <c:v>4.3602851562500003E-2</c:v>
                </c:pt>
                <c:pt idx="6">
                  <c:v>4.0977855263157899E-2</c:v>
                </c:pt>
                <c:pt idx="7">
                  <c:v>3.8428052777777798E-2</c:v>
                </c:pt>
                <c:pt idx="8">
                  <c:v>3.8253137142857101E-2</c:v>
                </c:pt>
                <c:pt idx="9">
                  <c:v>3.8304278125000001E-2</c:v>
                </c:pt>
                <c:pt idx="10">
                  <c:v>3.8571766666666701E-2</c:v>
                </c:pt>
                <c:pt idx="11">
                  <c:v>4.4489359999999999E-2</c:v>
                </c:pt>
              </c:numCache>
            </c:numRef>
          </c:yVal>
          <c:smooth val="1"/>
          <c:extLst>
            <c:ext xmlns:c16="http://schemas.microsoft.com/office/drawing/2014/chart" uri="{C3380CC4-5D6E-409C-BE32-E72D297353CC}">
              <c16:uniqueId val="{00000004-8DFC-4CAC-927F-23FE50C01C1F}"/>
            </c:ext>
          </c:extLst>
        </c:ser>
        <c:ser>
          <c:idx val="4"/>
          <c:order val="5"/>
          <c:tx>
            <c:v>SNR_5</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10'!$AD$8:$AD$19</c:f>
              <c:numCache>
                <c:formatCode>[$-40C]General</c:formatCode>
                <c:ptCount val="12"/>
                <c:pt idx="0">
                  <c:v>0.48904592499999999</c:v>
                </c:pt>
                <c:pt idx="1">
                  <c:v>0.33395331155778901</c:v>
                </c:pt>
                <c:pt idx="2">
                  <c:v>0.24524098232323199</c:v>
                </c:pt>
                <c:pt idx="3">
                  <c:v>0.13598339795918399</c:v>
                </c:pt>
                <c:pt idx="4">
                  <c:v>0.120582874358974</c:v>
                </c:pt>
                <c:pt idx="5">
                  <c:v>0.10624284375</c:v>
                </c:pt>
                <c:pt idx="6">
                  <c:v>0.103618144736842</c:v>
                </c:pt>
                <c:pt idx="7">
                  <c:v>0.100763422222222</c:v>
                </c:pt>
                <c:pt idx="8">
                  <c:v>0.100510145714286</c:v>
                </c:pt>
                <c:pt idx="9">
                  <c:v>0.1007267875</c:v>
                </c:pt>
                <c:pt idx="10">
                  <c:v>0.101302463333333</c:v>
                </c:pt>
                <c:pt idx="11">
                  <c:v>0.114463445</c:v>
                </c:pt>
              </c:numCache>
            </c:numRef>
          </c:yVal>
          <c:smooth val="1"/>
          <c:extLst>
            <c:ext xmlns:c16="http://schemas.microsoft.com/office/drawing/2014/chart" uri="{C3380CC4-5D6E-409C-BE32-E72D297353CC}">
              <c16:uniqueId val="{00000005-8DFC-4CAC-927F-23FE50C01C1F}"/>
            </c:ext>
          </c:extLst>
        </c:ser>
        <c:ser>
          <c:idx val="7"/>
          <c:order val="6"/>
          <c:tx>
            <c:v>SNR_3</c:v>
          </c:tx>
          <c:spPr>
            <a:ln w="95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cap="rnd">
                <a:solidFill>
                  <a:schemeClr val="accent2">
                    <a:lumMod val="60000"/>
                  </a:schemeClr>
                </a:solidFill>
                <a:round/>
              </a:ln>
              <a:effectLst>
                <a:outerShdw blurRad="57150" dist="19050" dir="5400000" algn="ctr" rotWithShape="0">
                  <a:srgbClr val="000000">
                    <a:alpha val="63000"/>
                  </a:srgbClr>
                </a:outerShdw>
              </a:effectLst>
            </c:spPr>
          </c:marker>
          <c:xVal>
            <c:numRef>
              <c:f>'TESTS MDS = 10'!$V$8:$V$19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10'!$P$25:$P$36</c:f>
              <c:numCache>
                <c:formatCode>General</c:formatCode>
                <c:ptCount val="12"/>
                <c:pt idx="0">
                  <c:v>0.4902287675</c:v>
                </c:pt>
                <c:pt idx="1">
                  <c:v>0.34888574120603</c:v>
                </c:pt>
                <c:pt idx="2">
                  <c:v>0.269652058080808</c:v>
                </c:pt>
                <c:pt idx="3">
                  <c:v>0.172846176020408</c:v>
                </c:pt>
                <c:pt idx="4">
                  <c:v>0.1589952</c:v>
                </c:pt>
                <c:pt idx="5">
                  <c:v>0.145816583333333</c:v>
                </c:pt>
                <c:pt idx="6">
                  <c:v>0.14326136315789501</c:v>
                </c:pt>
                <c:pt idx="7">
                  <c:v>0.14036025833333299</c:v>
                </c:pt>
                <c:pt idx="8">
                  <c:v>0.140085471428571</c:v>
                </c:pt>
                <c:pt idx="9">
                  <c:v>0.14034051249999999</c:v>
                </c:pt>
                <c:pt idx="10">
                  <c:v>0.14105576</c:v>
                </c:pt>
                <c:pt idx="11">
                  <c:v>0.157351675</c:v>
                </c:pt>
              </c:numCache>
            </c:numRef>
          </c:yVal>
          <c:smooth val="1"/>
          <c:extLst>
            <c:ext xmlns:c16="http://schemas.microsoft.com/office/drawing/2014/chart" uri="{C3380CC4-5D6E-409C-BE32-E72D297353CC}">
              <c16:uniqueId val="{00000006-8DFC-4CAC-927F-23FE50C01C1F}"/>
            </c:ext>
          </c:extLst>
        </c:ser>
        <c:ser>
          <c:idx val="5"/>
          <c:order val="7"/>
          <c:tx>
            <c:v>SNR_0</c:v>
          </c:tx>
          <c:spPr>
            <a:ln w="95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10'!$AK$8:$AK$19</c:f>
              <c:numCache>
                <c:formatCode>[$-40C]General</c:formatCode>
                <c:ptCount val="12"/>
                <c:pt idx="0">
                  <c:v>0.49219392249999999</c:v>
                </c:pt>
                <c:pt idx="1">
                  <c:v>0.377460650753769</c:v>
                </c:pt>
                <c:pt idx="2">
                  <c:v>0.31476975000000001</c:v>
                </c:pt>
                <c:pt idx="3">
                  <c:v>0.24004624999999999</c:v>
                </c:pt>
                <c:pt idx="4">
                  <c:v>0.22900435128205099</c:v>
                </c:pt>
                <c:pt idx="5">
                  <c:v>0.21799587239583301</c:v>
                </c:pt>
                <c:pt idx="6">
                  <c:v>0.215657847368421</c:v>
                </c:pt>
                <c:pt idx="7">
                  <c:v>0.21289213333333001</c:v>
                </c:pt>
                <c:pt idx="8">
                  <c:v>0.21254991428571399</c:v>
                </c:pt>
                <c:pt idx="9">
                  <c:v>0.21288214687500001</c:v>
                </c:pt>
                <c:pt idx="10">
                  <c:v>0.21363252666665999</c:v>
                </c:pt>
                <c:pt idx="11">
                  <c:v>0.23310487499999999</c:v>
                </c:pt>
              </c:numCache>
            </c:numRef>
          </c:yVal>
          <c:smooth val="1"/>
          <c:extLst>
            <c:ext xmlns:c16="http://schemas.microsoft.com/office/drawing/2014/chart" uri="{C3380CC4-5D6E-409C-BE32-E72D297353CC}">
              <c16:uniqueId val="{00000007-8DFC-4CAC-927F-23FE50C01C1F}"/>
            </c:ext>
          </c:extLst>
        </c:ser>
        <c:ser>
          <c:idx val="9"/>
          <c:order val="8"/>
          <c:tx>
            <c:v>SNR_-5</c:v>
          </c:tx>
          <c:spPr>
            <a:ln w="95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cap="rnd">
                <a:solidFill>
                  <a:schemeClr val="accent4">
                    <a:lumMod val="60000"/>
                  </a:schemeClr>
                </a:solidFill>
                <a:round/>
              </a:ln>
              <a:effectLst>
                <a:outerShdw blurRad="57150" dist="19050" dir="5400000" algn="ctr" rotWithShape="0">
                  <a:srgbClr val="000000">
                    <a:alpha val="63000"/>
                  </a:srgbClr>
                </a:outerShdw>
              </a:effectLst>
            </c:spPr>
          </c:marker>
          <c:xVal>
            <c:numRef>
              <c:f>'TESTS MDS = 10'!$V$8:$V$19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10'!$AB$25:$AB$36</c:f>
              <c:numCache>
                <c:formatCode>General</c:formatCode>
                <c:ptCount val="12"/>
                <c:pt idx="0">
                  <c:v>0.49508553750000001</c:v>
                </c:pt>
                <c:pt idx="1">
                  <c:v>0.43114360804020102</c:v>
                </c:pt>
                <c:pt idx="2">
                  <c:v>0.396446585858586</c:v>
                </c:pt>
                <c:pt idx="3">
                  <c:v>0.35699607397959199</c:v>
                </c:pt>
                <c:pt idx="4">
                  <c:v>0.35065455128205097</c:v>
                </c:pt>
                <c:pt idx="5">
                  <c:v>0.34364754947916698</c:v>
                </c:pt>
                <c:pt idx="6">
                  <c:v>0.341993455263158</c:v>
                </c:pt>
                <c:pt idx="7">
                  <c:v>0.33985874999999999</c:v>
                </c:pt>
                <c:pt idx="8">
                  <c:v>0.33950336857142899</c:v>
                </c:pt>
                <c:pt idx="9">
                  <c:v>0.33975933749999998</c:v>
                </c:pt>
                <c:pt idx="10">
                  <c:v>0.340377606666667</c:v>
                </c:pt>
                <c:pt idx="11">
                  <c:v>0.35804834000000002</c:v>
                </c:pt>
              </c:numCache>
            </c:numRef>
          </c:yVal>
          <c:smooth val="1"/>
          <c:extLst>
            <c:ext xmlns:c16="http://schemas.microsoft.com/office/drawing/2014/chart" uri="{C3380CC4-5D6E-409C-BE32-E72D297353CC}">
              <c16:uniqueId val="{00000008-8DFC-4CAC-927F-23FE50C01C1F}"/>
            </c:ext>
          </c:extLst>
        </c:ser>
        <c:ser>
          <c:idx val="6"/>
          <c:order val="9"/>
          <c:tx>
            <c:v>SNR_-10</c:v>
          </c:tx>
          <c:spPr>
            <a:ln w="95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cap="rnd">
                <a:solidFill>
                  <a:schemeClr val="accent1">
                    <a:lumMod val="60000"/>
                  </a:schemeClr>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10'!$AR$8:$AR$19</c:f>
              <c:numCache>
                <c:formatCode>[$-809]General</c:formatCode>
                <c:ptCount val="12"/>
                <c:pt idx="0">
                  <c:v>0.4970840775</c:v>
                </c:pt>
                <c:pt idx="1">
                  <c:v>0.47071898994974898</c:v>
                </c:pt>
                <c:pt idx="2">
                  <c:v>0.45564789393939398</c:v>
                </c:pt>
                <c:pt idx="3">
                  <c:v>0.43896985204081601</c:v>
                </c:pt>
                <c:pt idx="4">
                  <c:v>0.43606870769230799</c:v>
                </c:pt>
                <c:pt idx="5">
                  <c:v>0.432543794270833</c:v>
                </c:pt>
                <c:pt idx="6">
                  <c:v>0.431630094736842</c:v>
                </c:pt>
                <c:pt idx="7">
                  <c:v>0.43049496944444399</c:v>
                </c:pt>
                <c:pt idx="8">
                  <c:v>0.43026559428571398</c:v>
                </c:pt>
                <c:pt idx="9">
                  <c:v>0.430386675</c:v>
                </c:pt>
                <c:pt idx="10">
                  <c:v>0.43070464333333303</c:v>
                </c:pt>
                <c:pt idx="11">
                  <c:v>0.44092767500000002</c:v>
                </c:pt>
              </c:numCache>
            </c:numRef>
          </c:yVal>
          <c:smooth val="1"/>
          <c:extLst>
            <c:ext xmlns:c16="http://schemas.microsoft.com/office/drawing/2014/chart" uri="{C3380CC4-5D6E-409C-BE32-E72D297353CC}">
              <c16:uniqueId val="{00000009-8DFC-4CAC-927F-23FE50C01C1F}"/>
            </c:ext>
          </c:extLst>
        </c:ser>
        <c:ser>
          <c:idx val="10"/>
          <c:order val="10"/>
          <c:tx>
            <c:v>Seuil</c:v>
          </c:tx>
          <c:spPr>
            <a:ln w="95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cap="rnd">
                <a:solidFill>
                  <a:schemeClr val="accent5">
                    <a:lumMod val="60000"/>
                  </a:schemeClr>
                </a:solidFill>
                <a:round/>
              </a:ln>
              <a:effectLst>
                <a:outerShdw blurRad="57150" dist="19050" dir="5400000" algn="ctr" rotWithShape="0">
                  <a:srgbClr val="000000">
                    <a:alpha val="63000"/>
                  </a:srgbClr>
                </a:outerShdw>
              </a:effectLst>
            </c:spPr>
          </c:marker>
          <c:trendline>
            <c:spPr>
              <a:ln w="25400" cap="rnd">
                <a:solidFill>
                  <a:srgbClr val="FF0000"/>
                </a:solidFill>
                <a:prstDash val="sysDash"/>
              </a:ln>
              <a:effectLst/>
            </c:spPr>
            <c:trendlineType val="linear"/>
            <c:dispRSqr val="0"/>
            <c:dispEq val="0"/>
          </c:trendline>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Lit>
              <c:formatCode>General</c:formatCode>
              <c:ptCount val="12"/>
              <c:pt idx="0">
                <c:v>0.02</c:v>
              </c:pt>
              <c:pt idx="1">
                <c:v>0.02</c:v>
              </c:pt>
              <c:pt idx="2">
                <c:v>0.02</c:v>
              </c:pt>
              <c:pt idx="3">
                <c:v>0.02</c:v>
              </c:pt>
              <c:pt idx="4">
                <c:v>0.02</c:v>
              </c:pt>
              <c:pt idx="5">
                <c:v>0.02</c:v>
              </c:pt>
              <c:pt idx="6">
                <c:v>0.02</c:v>
              </c:pt>
              <c:pt idx="7">
                <c:v>0.02</c:v>
              </c:pt>
              <c:pt idx="8">
                <c:v>0.02</c:v>
              </c:pt>
              <c:pt idx="9">
                <c:v>0.02</c:v>
              </c:pt>
              <c:pt idx="10">
                <c:v>0.02</c:v>
              </c:pt>
              <c:pt idx="11">
                <c:v>0.02</c:v>
              </c:pt>
            </c:numLit>
          </c:yVal>
          <c:smooth val="1"/>
          <c:extLst>
            <c:ext xmlns:c16="http://schemas.microsoft.com/office/drawing/2014/chart" uri="{C3380CC4-5D6E-409C-BE32-E72D297353CC}">
              <c16:uniqueId val="{0000000B-8DFC-4CAC-927F-23FE50C01C1F}"/>
            </c:ext>
          </c:extLst>
        </c:ser>
        <c:dLbls>
          <c:showLegendKey val="0"/>
          <c:showVal val="0"/>
          <c:showCatName val="0"/>
          <c:showSerName val="0"/>
          <c:showPercent val="0"/>
          <c:showBubbleSize val="0"/>
        </c:dLbls>
        <c:axId val="2048601696"/>
        <c:axId val="2048601152"/>
      </c:scatterChart>
      <c:valAx>
        <c:axId val="2048601696"/>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Nombre de pilotes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2048601152"/>
        <c:crosses val="autoZero"/>
        <c:crossBetween val="midCat"/>
      </c:valAx>
      <c:valAx>
        <c:axId val="2048601152"/>
        <c:scaling>
          <c:logBase val="10"/>
          <c:orientation val="minMax"/>
          <c:max val="1"/>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BER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204860169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Débit</a:t>
            </a:r>
            <a:r>
              <a:rPr lang="fr-FR" baseline="0"/>
              <a:t> en fonction du nombre de pilotes pour différents SNR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0"/>
          <c:order val="0"/>
          <c:tx>
            <c:v>SNR_30</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'TESTS MDS = 10'!$A$8:$A$19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10'!$F$8:$F$19</c:f>
              <c:numCache>
                <c:formatCode>General</c:formatCode>
                <c:ptCount val="12"/>
                <c:pt idx="0">
                  <c:v>20.587704479999996</c:v>
                </c:pt>
                <c:pt idx="1">
                  <c:v>27.917350884600001</c:v>
                </c:pt>
                <c:pt idx="2">
                  <c:v>32.373335610000005</c:v>
                </c:pt>
                <c:pt idx="3">
                  <c:v>37.551026716000003</c:v>
                </c:pt>
                <c:pt idx="4">
                  <c:v>38.122793396999995</c:v>
                </c:pt>
                <c:pt idx="5">
                  <c:v>38.200149695999997</c:v>
                </c:pt>
                <c:pt idx="6">
                  <c:v>37.890359398000001</c:v>
                </c:pt>
                <c:pt idx="7">
                  <c:v>35.975651615999993</c:v>
                </c:pt>
                <c:pt idx="8">
                  <c:v>34.980195285000001</c:v>
                </c:pt>
                <c:pt idx="9">
                  <c:v>31.984065695999998</c:v>
                </c:pt>
                <c:pt idx="10">
                  <c:v>29.985075599999998</c:v>
                </c:pt>
                <c:pt idx="11">
                  <c:v>19.987519299999999</c:v>
                </c:pt>
              </c:numCache>
            </c:numRef>
          </c:yVal>
          <c:smooth val="1"/>
          <c:extLst>
            <c:ext xmlns:c16="http://schemas.microsoft.com/office/drawing/2014/chart" uri="{C3380CC4-5D6E-409C-BE32-E72D297353CC}">
              <c16:uniqueId val="{00000000-8C84-485E-8280-BC57A9D13130}"/>
            </c:ext>
          </c:extLst>
        </c:ser>
        <c:ser>
          <c:idx val="1"/>
          <c:order val="1"/>
          <c:tx>
            <c:v>SNR_20</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'TESTS MDS = 10'!$H$8:$H$19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10'!$M$8:$M$19</c:f>
              <c:numCache>
                <c:formatCode>General</c:formatCode>
                <c:ptCount val="12"/>
                <c:pt idx="0">
                  <c:v>20.578516</c:v>
                </c:pt>
                <c:pt idx="1">
                  <c:v>27.8755962</c:v>
                </c:pt>
                <c:pt idx="2">
                  <c:v>32.277718299999982</c:v>
                </c:pt>
                <c:pt idx="3">
                  <c:v>37.414580400000006</c:v>
                </c:pt>
                <c:pt idx="4">
                  <c:v>37.974499399999999</c:v>
                </c:pt>
                <c:pt idx="5">
                  <c:v>38.048373599999998</c:v>
                </c:pt>
                <c:pt idx="6">
                  <c:v>37.742203500000002</c:v>
                </c:pt>
                <c:pt idx="7">
                  <c:v>35.836527099999998</c:v>
                </c:pt>
                <c:pt idx="8">
                  <c:v>34.845791199999994</c:v>
                </c:pt>
                <c:pt idx="9">
                  <c:v>31.8611024</c:v>
                </c:pt>
                <c:pt idx="10">
                  <c:v>29.869033600000002</c:v>
                </c:pt>
                <c:pt idx="11">
                  <c:v>19.897073299999999</c:v>
                </c:pt>
              </c:numCache>
            </c:numRef>
          </c:yVal>
          <c:smooth val="1"/>
          <c:extLst>
            <c:ext xmlns:c16="http://schemas.microsoft.com/office/drawing/2014/chart" uri="{C3380CC4-5D6E-409C-BE32-E72D297353CC}">
              <c16:uniqueId val="{00000001-8C84-485E-8280-BC57A9D13130}"/>
            </c:ext>
          </c:extLst>
        </c:ser>
        <c:ser>
          <c:idx val="2"/>
          <c:order val="2"/>
          <c:tx>
            <c:v>SNR_15</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f>'TESTS MDS = 10'!$O$8:$O$19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10'!$T$8:$T$19</c:f>
              <c:numCache>
                <c:formatCode>General</c:formatCode>
                <c:ptCount val="12"/>
                <c:pt idx="0">
                  <c:v>20.561154499999997</c:v>
                </c:pt>
                <c:pt idx="1">
                  <c:v>27.767602499999988</c:v>
                </c:pt>
                <c:pt idx="2">
                  <c:v>32.055703400000013</c:v>
                </c:pt>
                <c:pt idx="3">
                  <c:v>37.0929675</c:v>
                </c:pt>
                <c:pt idx="4">
                  <c:v>37.637186800000002</c:v>
                </c:pt>
                <c:pt idx="5">
                  <c:v>37.703786399999998</c:v>
                </c:pt>
                <c:pt idx="6">
                  <c:v>37.405092699999997</c:v>
                </c:pt>
                <c:pt idx="7">
                  <c:v>35.520378699999995</c:v>
                </c:pt>
                <c:pt idx="8">
                  <c:v>34.5387986</c:v>
                </c:pt>
                <c:pt idx="9">
                  <c:v>31.579840100000002</c:v>
                </c:pt>
                <c:pt idx="10">
                  <c:v>29.6031431</c:v>
                </c:pt>
                <c:pt idx="11">
                  <c:v>19.691794699999999</c:v>
                </c:pt>
              </c:numCache>
            </c:numRef>
          </c:yVal>
          <c:smooth val="1"/>
          <c:extLst>
            <c:ext xmlns:c16="http://schemas.microsoft.com/office/drawing/2014/chart" uri="{C3380CC4-5D6E-409C-BE32-E72D297353CC}">
              <c16:uniqueId val="{00000002-8C84-485E-8280-BC57A9D13130}"/>
            </c:ext>
          </c:extLst>
        </c:ser>
        <c:ser>
          <c:idx val="3"/>
          <c:order val="3"/>
          <c:tx>
            <c:v>SNR_12</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10'!$Z$25:$Z$36</c:f>
              <c:numCache>
                <c:formatCode>General</c:formatCode>
                <c:ptCount val="12"/>
                <c:pt idx="0">
                  <c:v>20.540998499999997</c:v>
                </c:pt>
                <c:pt idx="1">
                  <c:v>27.604852000000005</c:v>
                </c:pt>
                <c:pt idx="2">
                  <c:v>31.753473699999979</c:v>
                </c:pt>
                <c:pt idx="3">
                  <c:v>36.649479099999994</c:v>
                </c:pt>
                <c:pt idx="4">
                  <c:v>37.176372599999993</c:v>
                </c:pt>
                <c:pt idx="5">
                  <c:v>37.236076499999996</c:v>
                </c:pt>
                <c:pt idx="6">
                  <c:v>36.946077399999993</c:v>
                </c:pt>
                <c:pt idx="7">
                  <c:v>35.089317000000001</c:v>
                </c:pt>
                <c:pt idx="8">
                  <c:v>34.1202033</c:v>
                </c:pt>
                <c:pt idx="9">
                  <c:v>31.195691399999998</c:v>
                </c:pt>
                <c:pt idx="10">
                  <c:v>29.240575799999998</c:v>
                </c:pt>
                <c:pt idx="11">
                  <c:v>19.4131815</c:v>
                </c:pt>
              </c:numCache>
            </c:numRef>
          </c:yVal>
          <c:smooth val="1"/>
          <c:extLst>
            <c:ext xmlns:c16="http://schemas.microsoft.com/office/drawing/2014/chart" uri="{C3380CC4-5D6E-409C-BE32-E72D297353CC}">
              <c16:uniqueId val="{00000003-8C84-485E-8280-BC57A9D13130}"/>
            </c:ext>
          </c:extLst>
        </c:ser>
        <c:ser>
          <c:idx val="4"/>
          <c:order val="4"/>
          <c:tx>
            <c:v>SNR_10</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10'!$AA$8:$AA$19</c:f>
              <c:numCache>
                <c:formatCode>General</c:formatCode>
                <c:ptCount val="12"/>
                <c:pt idx="0">
                  <c:v>20.521688999999999</c:v>
                </c:pt>
                <c:pt idx="1">
                  <c:v>27.41945999999998</c:v>
                </c:pt>
                <c:pt idx="2">
                  <c:v>31.424684100000015</c:v>
                </c:pt>
                <c:pt idx="3">
                  <c:v>36.162997599999997</c:v>
                </c:pt>
                <c:pt idx="4">
                  <c:v>36.672610399999996</c:v>
                </c:pt>
                <c:pt idx="5">
                  <c:v>36.7256505</c:v>
                </c:pt>
                <c:pt idx="6">
                  <c:v>36.4428415</c:v>
                </c:pt>
                <c:pt idx="7">
                  <c:v>34.616590099999996</c:v>
                </c:pt>
                <c:pt idx="8">
                  <c:v>33.661140200000006</c:v>
                </c:pt>
                <c:pt idx="9">
                  <c:v>30.774263099999995</c:v>
                </c:pt>
                <c:pt idx="10">
                  <c:v>28.842846999999999</c:v>
                </c:pt>
                <c:pt idx="11">
                  <c:v>19.110212799999999</c:v>
                </c:pt>
              </c:numCache>
            </c:numRef>
          </c:yVal>
          <c:smooth val="1"/>
          <c:extLst>
            <c:ext xmlns:c16="http://schemas.microsoft.com/office/drawing/2014/chart" uri="{C3380CC4-5D6E-409C-BE32-E72D297353CC}">
              <c16:uniqueId val="{00000004-8C84-485E-8280-BC57A9D13130}"/>
            </c:ext>
          </c:extLst>
        </c:ser>
        <c:ser>
          <c:idx val="5"/>
          <c:order val="5"/>
          <c:tx>
            <c:v>SNR_5</c:v>
          </c:tx>
          <c:spPr>
            <a:ln w="95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10'!$AH$8:$AH$19</c:f>
              <c:numCache>
                <c:formatCode>General</c:formatCode>
                <c:ptCount val="12"/>
                <c:pt idx="0">
                  <c:v>20.438162999999999</c:v>
                </c:pt>
                <c:pt idx="1">
                  <c:v>26.508658199999992</c:v>
                </c:pt>
                <c:pt idx="2">
                  <c:v>29.888457100000011</c:v>
                </c:pt>
                <c:pt idx="3">
                  <c:v>33.869450799999989</c:v>
                </c:pt>
                <c:pt idx="4">
                  <c:v>34.297267900000016</c:v>
                </c:pt>
                <c:pt idx="5">
                  <c:v>34.3202748</c:v>
                </c:pt>
                <c:pt idx="6">
                  <c:v>34.062510499999995</c:v>
                </c:pt>
                <c:pt idx="7">
                  <c:v>32.372516800000007</c:v>
                </c:pt>
                <c:pt idx="8">
                  <c:v>31.482144899999991</c:v>
                </c:pt>
                <c:pt idx="9">
                  <c:v>28.776742800000001</c:v>
                </c:pt>
                <c:pt idx="10">
                  <c:v>26.960926100000005</c:v>
                </c:pt>
                <c:pt idx="11">
                  <c:v>17.710731099999997</c:v>
                </c:pt>
              </c:numCache>
            </c:numRef>
          </c:yVal>
          <c:smooth val="1"/>
          <c:extLst>
            <c:ext xmlns:c16="http://schemas.microsoft.com/office/drawing/2014/chart" uri="{C3380CC4-5D6E-409C-BE32-E72D297353CC}">
              <c16:uniqueId val="{00000005-8C84-485E-8280-BC57A9D13130}"/>
            </c:ext>
          </c:extLst>
        </c:ser>
        <c:ser>
          <c:idx val="6"/>
          <c:order val="6"/>
          <c:tx>
            <c:v>SNR_3</c:v>
          </c:tx>
          <c:spPr>
            <a:ln w="95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cap="rnd">
                <a:solidFill>
                  <a:schemeClr val="accent1">
                    <a:lumMod val="60000"/>
                  </a:schemeClr>
                </a:solidFill>
                <a:round/>
              </a:ln>
              <a:effectLst>
                <a:outerShdw blurRad="57150" dist="19050" dir="5400000" algn="ctr" rotWithShape="0">
                  <a:srgbClr val="000000">
                    <a:alpha val="63000"/>
                  </a:srgbClr>
                </a:outerShdw>
              </a:effectLst>
            </c:spPr>
          </c:marker>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10'!$T$25:$T$36</c:f>
              <c:numCache>
                <c:formatCode>General</c:formatCode>
                <c:ptCount val="12"/>
                <c:pt idx="0">
                  <c:v>20.390849299999999</c:v>
                </c:pt>
                <c:pt idx="1">
                  <c:v>25.914347500000002</c:v>
                </c:pt>
                <c:pt idx="2">
                  <c:v>28.921778500000006</c:v>
                </c:pt>
                <c:pt idx="3">
                  <c:v>32.424429900000007</c:v>
                </c:pt>
                <c:pt idx="4">
                  <c:v>32.799187199999999</c:v>
                </c:pt>
                <c:pt idx="5">
                  <c:v>32.80064320000001</c:v>
                </c:pt>
                <c:pt idx="6">
                  <c:v>32.556068199999991</c:v>
                </c:pt>
                <c:pt idx="7">
                  <c:v>30.94703070000001</c:v>
                </c:pt>
                <c:pt idx="8">
                  <c:v>30.097008500000015</c:v>
                </c:pt>
                <c:pt idx="9">
                  <c:v>27.509103599999996</c:v>
                </c:pt>
                <c:pt idx="10">
                  <c:v>25.768327199999998</c:v>
                </c:pt>
                <c:pt idx="11">
                  <c:v>16.852966500000001</c:v>
                </c:pt>
              </c:numCache>
            </c:numRef>
          </c:yVal>
          <c:smooth val="1"/>
          <c:extLst>
            <c:ext xmlns:c16="http://schemas.microsoft.com/office/drawing/2014/chart" uri="{C3380CC4-5D6E-409C-BE32-E72D297353CC}">
              <c16:uniqueId val="{00000006-8C84-485E-8280-BC57A9D13130}"/>
            </c:ext>
          </c:extLst>
        </c:ser>
        <c:ser>
          <c:idx val="7"/>
          <c:order val="7"/>
          <c:tx>
            <c:v>SNR_0</c:v>
          </c:tx>
          <c:spPr>
            <a:ln w="95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cap="rnd">
                <a:solidFill>
                  <a:schemeClr val="accent2">
                    <a:lumMod val="60000"/>
                  </a:schemeClr>
                </a:solidFill>
                <a:round/>
              </a:ln>
              <a:effectLst>
                <a:outerShdw blurRad="57150" dist="19050" dir="5400000" algn="ctr" rotWithShape="0">
                  <a:srgbClr val="000000">
                    <a:alpha val="63000"/>
                  </a:srgbClr>
                </a:outerShdw>
              </a:effectLst>
            </c:spPr>
          </c:marker>
          <c:xVal>
            <c:numRef>
              <c:f>'TESTS MDS = 10'!$AJ$8:$AJ$19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10'!$AO$8:$AO$19</c:f>
              <c:numCache>
                <c:formatCode>General</c:formatCode>
                <c:ptCount val="12"/>
                <c:pt idx="0">
                  <c:v>20.312243099999996</c:v>
                </c:pt>
                <c:pt idx="1">
                  <c:v>24.777066099999992</c:v>
                </c:pt>
                <c:pt idx="2">
                  <c:v>27.135117900000001</c:v>
                </c:pt>
                <c:pt idx="3">
                  <c:v>29.790186999999996</c:v>
                </c:pt>
                <c:pt idx="4">
                  <c:v>30.068830300000013</c:v>
                </c:pt>
                <c:pt idx="5">
                  <c:v>30.028958500000009</c:v>
                </c:pt>
                <c:pt idx="6">
                  <c:v>29.805001800000003</c:v>
                </c:pt>
                <c:pt idx="7">
                  <c:v>28.335883200000119</c:v>
                </c:pt>
                <c:pt idx="8">
                  <c:v>27.560753000000012</c:v>
                </c:pt>
                <c:pt idx="9">
                  <c:v>25.187771300000001</c:v>
                </c:pt>
                <c:pt idx="10">
                  <c:v>23.591024200000199</c:v>
                </c:pt>
                <c:pt idx="11">
                  <c:v>15.337902499999998</c:v>
                </c:pt>
              </c:numCache>
            </c:numRef>
          </c:yVal>
          <c:smooth val="1"/>
          <c:extLst>
            <c:ext xmlns:c16="http://schemas.microsoft.com/office/drawing/2014/chart" uri="{C3380CC4-5D6E-409C-BE32-E72D297353CC}">
              <c16:uniqueId val="{00000007-8C84-485E-8280-BC57A9D13130}"/>
            </c:ext>
          </c:extLst>
        </c:ser>
        <c:ser>
          <c:idx val="8"/>
          <c:order val="8"/>
          <c:tx>
            <c:v>SNR_-5</c:v>
          </c:tx>
          <c:spPr>
            <a:ln w="95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cap="rnd">
                <a:solidFill>
                  <a:schemeClr val="accent3">
                    <a:lumMod val="60000"/>
                  </a:schemeClr>
                </a:solidFill>
                <a:round/>
              </a:ln>
              <a:effectLst>
                <a:outerShdw blurRad="57150" dist="19050" dir="5400000" algn="ctr" rotWithShape="0">
                  <a:srgbClr val="000000">
                    <a:alpha val="63000"/>
                  </a:srgbClr>
                </a:outerShdw>
              </a:effectLst>
            </c:spPr>
          </c:marker>
          <c:xVal>
            <c:numRef>
              <c:f>'TESTS MDS = 10'!$AJ$8:$AJ$19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10'!$AF$25:$AF$36</c:f>
              <c:numCache>
                <c:formatCode>General</c:formatCode>
                <c:ptCount val="12"/>
                <c:pt idx="0">
                  <c:v>20.196578499999994</c:v>
                </c:pt>
                <c:pt idx="1">
                  <c:v>22.640484399999998</c:v>
                </c:pt>
                <c:pt idx="2">
                  <c:v>23.900715199999997</c:v>
                </c:pt>
                <c:pt idx="3">
                  <c:v>25.205753899999994</c:v>
                </c:pt>
                <c:pt idx="4">
                  <c:v>25.324472500000013</c:v>
                </c:pt>
                <c:pt idx="5">
                  <c:v>25.203934099999987</c:v>
                </c:pt>
                <c:pt idx="6">
                  <c:v>25.004248699999994</c:v>
                </c:pt>
                <c:pt idx="7">
                  <c:v>23.765084999999999</c:v>
                </c:pt>
                <c:pt idx="8">
                  <c:v>23.117382099999979</c:v>
                </c:pt>
                <c:pt idx="9">
                  <c:v>21.127701199999997</c:v>
                </c:pt>
                <c:pt idx="10">
                  <c:v>19.788671799999985</c:v>
                </c:pt>
                <c:pt idx="11">
                  <c:v>12.839033199999998</c:v>
                </c:pt>
              </c:numCache>
            </c:numRef>
          </c:yVal>
          <c:smooth val="1"/>
          <c:extLst>
            <c:ext xmlns:c16="http://schemas.microsoft.com/office/drawing/2014/chart" uri="{C3380CC4-5D6E-409C-BE32-E72D297353CC}">
              <c16:uniqueId val="{00000008-8C84-485E-8280-BC57A9D13130}"/>
            </c:ext>
          </c:extLst>
        </c:ser>
        <c:ser>
          <c:idx val="9"/>
          <c:order val="9"/>
          <c:tx>
            <c:v>SNR_-10</c:v>
          </c:tx>
          <c:spPr>
            <a:ln w="95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cap="rnd">
                <a:solidFill>
                  <a:schemeClr val="accent4">
                    <a:lumMod val="60000"/>
                  </a:schemeClr>
                </a:solidFill>
                <a:round/>
              </a:ln>
              <a:effectLst>
                <a:outerShdw blurRad="57150" dist="19050" dir="5400000" algn="ctr" rotWithShape="0">
                  <a:srgbClr val="000000">
                    <a:alpha val="63000"/>
                  </a:srgbClr>
                </a:outerShdw>
              </a:effectLst>
            </c:spPr>
          </c:marker>
          <c:xVal>
            <c:numRef>
              <c:f>'TESTS MDS = 10'!$AQ$8:$AQ$19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10'!$AV$8:$AV$19</c:f>
              <c:numCache>
                <c:formatCode>General</c:formatCode>
                <c:ptCount val="12"/>
                <c:pt idx="0">
                  <c:v>20.116636899999996</c:v>
                </c:pt>
                <c:pt idx="1">
                  <c:v>21.06538419999999</c:v>
                </c:pt>
                <c:pt idx="2">
                  <c:v>21.556343399999996</c:v>
                </c:pt>
                <c:pt idx="3">
                  <c:v>21.992381800000008</c:v>
                </c:pt>
                <c:pt idx="4">
                  <c:v>21.993320399999988</c:v>
                </c:pt>
                <c:pt idx="5">
                  <c:v>21.79031830000001</c:v>
                </c:pt>
                <c:pt idx="6">
                  <c:v>21.598056400000001</c:v>
                </c:pt>
                <c:pt idx="7">
                  <c:v>20.502181100000016</c:v>
                </c:pt>
                <c:pt idx="8">
                  <c:v>19.94070420000001</c:v>
                </c:pt>
                <c:pt idx="9">
                  <c:v>18.227626399999998</c:v>
                </c:pt>
                <c:pt idx="10">
                  <c:v>17.078860700000007</c:v>
                </c:pt>
                <c:pt idx="11">
                  <c:v>11.1814465</c:v>
                </c:pt>
              </c:numCache>
            </c:numRef>
          </c:yVal>
          <c:smooth val="1"/>
          <c:extLst>
            <c:ext xmlns:c16="http://schemas.microsoft.com/office/drawing/2014/chart" uri="{C3380CC4-5D6E-409C-BE32-E72D297353CC}">
              <c16:uniqueId val="{00000009-8C84-485E-8280-BC57A9D13130}"/>
            </c:ext>
          </c:extLst>
        </c:ser>
        <c:dLbls>
          <c:showLegendKey val="0"/>
          <c:showVal val="0"/>
          <c:showCatName val="0"/>
          <c:showSerName val="0"/>
          <c:showPercent val="0"/>
          <c:showBubbleSize val="0"/>
        </c:dLbls>
        <c:axId val="599053512"/>
        <c:axId val="599053840"/>
      </c:scatterChart>
      <c:valAx>
        <c:axId val="59905351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NOMBRE</a:t>
                </a:r>
                <a:r>
                  <a:rPr lang="fr-FR" sz="1800" baseline="0"/>
                  <a:t> DE PILOTES</a:t>
                </a:r>
                <a:endParaRPr lang="fr-FR" sz="180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9053840"/>
        <c:crosses val="autoZero"/>
        <c:crossBetween val="midCat"/>
      </c:valAx>
      <c:valAx>
        <c:axId val="5990538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Débit</a:t>
                </a:r>
                <a:r>
                  <a:rPr lang="fr-FR" sz="1800" baseline="0"/>
                  <a:t> Valide </a:t>
                </a:r>
                <a:r>
                  <a:rPr lang="fr-FR" sz="1800"/>
                  <a:t>(Mbits/s)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90535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dirty="0"/>
              <a:t>Débit</a:t>
            </a:r>
            <a:r>
              <a:rPr lang="fr-FR" baseline="0" dirty="0"/>
              <a:t> valide comparé au débit binaire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4"/>
          <c:order val="4"/>
          <c:tx>
            <c:v>SNR_10</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10'!$AA$8:$AA$19</c:f>
              <c:numCache>
                <c:formatCode>General</c:formatCode>
                <c:ptCount val="12"/>
                <c:pt idx="0">
                  <c:v>20.521688999999999</c:v>
                </c:pt>
                <c:pt idx="1">
                  <c:v>27.41945999999998</c:v>
                </c:pt>
                <c:pt idx="2">
                  <c:v>31.424684100000015</c:v>
                </c:pt>
                <c:pt idx="3">
                  <c:v>36.162997599999997</c:v>
                </c:pt>
                <c:pt idx="4">
                  <c:v>36.672610399999996</c:v>
                </c:pt>
                <c:pt idx="5">
                  <c:v>36.7256505</c:v>
                </c:pt>
                <c:pt idx="6">
                  <c:v>36.4428415</c:v>
                </c:pt>
                <c:pt idx="7">
                  <c:v>34.616590099999996</c:v>
                </c:pt>
                <c:pt idx="8">
                  <c:v>33.661140200000006</c:v>
                </c:pt>
                <c:pt idx="9">
                  <c:v>30.774263099999995</c:v>
                </c:pt>
                <c:pt idx="10">
                  <c:v>28.842846999999999</c:v>
                </c:pt>
                <c:pt idx="11">
                  <c:v>19.110212799999999</c:v>
                </c:pt>
              </c:numCache>
            </c:numRef>
          </c:yVal>
          <c:smooth val="1"/>
          <c:extLst>
            <c:ext xmlns:c16="http://schemas.microsoft.com/office/drawing/2014/chart" uri="{C3380CC4-5D6E-409C-BE32-E72D297353CC}">
              <c16:uniqueId val="{00000000-452E-4D86-A94C-D90D4A892051}"/>
            </c:ext>
          </c:extLst>
        </c:ser>
        <c:ser>
          <c:idx val="10"/>
          <c:order val="10"/>
          <c:tx>
            <c:v>SNR_10(débit binaire)</c:v>
          </c:tx>
          <c:spPr>
            <a:ln w="95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cap="rnd">
                <a:solidFill>
                  <a:schemeClr val="accent5">
                    <a:lumMod val="60000"/>
                  </a:schemeClr>
                </a:solidFill>
                <a:round/>
              </a:ln>
              <a:effectLst>
                <a:outerShdw blurRad="57150" dist="19050" dir="5400000" algn="ctr" rotWithShape="0">
                  <a:srgbClr val="000000">
                    <a:alpha val="63000"/>
                  </a:srgbClr>
                </a:outerShdw>
              </a:effectLst>
            </c:spPr>
          </c:marker>
          <c:xVal>
            <c:numRef>
              <c:f>'TESTS MDS = 10'!$AC$8:$AC$19</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'TESTS MDS = 10'!$AB$8:$AB$19</c:f>
              <c:numCache>
                <c:formatCode>General</c:formatCode>
                <c:ptCount val="12"/>
                <c:pt idx="0">
                  <c:v>40</c:v>
                </c:pt>
                <c:pt idx="1">
                  <c:v>39.799999999999997</c:v>
                </c:pt>
                <c:pt idx="2">
                  <c:v>39.6</c:v>
                </c:pt>
                <c:pt idx="3">
                  <c:v>39.200000000000003</c:v>
                </c:pt>
                <c:pt idx="4">
                  <c:v>39</c:v>
                </c:pt>
                <c:pt idx="5">
                  <c:v>38.4</c:v>
                </c:pt>
                <c:pt idx="6">
                  <c:v>38</c:v>
                </c:pt>
                <c:pt idx="7">
                  <c:v>36</c:v>
                </c:pt>
                <c:pt idx="8">
                  <c:v>35</c:v>
                </c:pt>
                <c:pt idx="9">
                  <c:v>32</c:v>
                </c:pt>
                <c:pt idx="10">
                  <c:v>30</c:v>
                </c:pt>
                <c:pt idx="11">
                  <c:v>20</c:v>
                </c:pt>
              </c:numCache>
            </c:numRef>
          </c:yVal>
          <c:smooth val="1"/>
          <c:extLst>
            <c:ext xmlns:c16="http://schemas.microsoft.com/office/drawing/2014/chart" uri="{C3380CC4-5D6E-409C-BE32-E72D297353CC}">
              <c16:uniqueId val="{00000001-452E-4D86-A94C-D90D4A892051}"/>
            </c:ext>
          </c:extLst>
        </c:ser>
        <c:dLbls>
          <c:showLegendKey val="0"/>
          <c:showVal val="0"/>
          <c:showCatName val="0"/>
          <c:showSerName val="0"/>
          <c:showPercent val="0"/>
          <c:showBubbleSize val="0"/>
        </c:dLbls>
        <c:axId val="599053512"/>
        <c:axId val="599053840"/>
        <c:extLst>
          <c:ext xmlns:c15="http://schemas.microsoft.com/office/drawing/2012/chart" uri="{02D57815-91ED-43cb-92C2-25804820EDAC}">
            <c15:filteredScatterSeries>
              <c15:ser>
                <c:idx val="0"/>
                <c:order val="0"/>
                <c:tx>
                  <c:v>SNR_30</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extLst>
                      <c:ext uri="{02D57815-91ED-43cb-92C2-25804820EDAC}">
                        <c15:formulaRef>
                          <c15:sqref>'TESTS MDS = 10'!$A$8:$A$19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c:ext uri="{02D57815-91ED-43cb-92C2-25804820EDAC}">
                        <c15:formulaRef>
                          <c15:sqref>'TESTS MDS = 10'!$F$8:$F$19</c15:sqref>
                        </c15:formulaRef>
                      </c:ext>
                    </c:extLst>
                    <c:numCache>
                      <c:formatCode>General</c:formatCode>
                      <c:ptCount val="12"/>
                      <c:pt idx="0">
                        <c:v>20.587704479999996</c:v>
                      </c:pt>
                      <c:pt idx="1">
                        <c:v>27.917350884600001</c:v>
                      </c:pt>
                      <c:pt idx="2">
                        <c:v>32.373335610000005</c:v>
                      </c:pt>
                      <c:pt idx="3">
                        <c:v>37.551026716000003</c:v>
                      </c:pt>
                      <c:pt idx="4">
                        <c:v>38.122793396999995</c:v>
                      </c:pt>
                      <c:pt idx="5">
                        <c:v>38.200149695999997</c:v>
                      </c:pt>
                      <c:pt idx="6">
                        <c:v>37.890359398000001</c:v>
                      </c:pt>
                      <c:pt idx="7">
                        <c:v>35.975651615999993</c:v>
                      </c:pt>
                      <c:pt idx="8">
                        <c:v>34.980195285000001</c:v>
                      </c:pt>
                      <c:pt idx="9">
                        <c:v>31.984065695999998</c:v>
                      </c:pt>
                      <c:pt idx="10">
                        <c:v>29.985075599999998</c:v>
                      </c:pt>
                      <c:pt idx="11">
                        <c:v>19.987519299999999</c:v>
                      </c:pt>
                    </c:numCache>
                  </c:numRef>
                </c:yVal>
                <c:smooth val="1"/>
                <c:extLst>
                  <c:ext xmlns:c16="http://schemas.microsoft.com/office/drawing/2014/chart" uri="{C3380CC4-5D6E-409C-BE32-E72D297353CC}">
                    <c16:uniqueId val="{00000002-452E-4D86-A94C-D90D4A892051}"/>
                  </c:ext>
                </c:extLst>
              </c15:ser>
            </c15:filteredScatterSeries>
            <c15:filteredScatterSeries>
              <c15:ser>
                <c:idx val="1"/>
                <c:order val="1"/>
                <c:tx>
                  <c:v>SNR_20</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10'!$H$8:$H$19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10'!$M$8:$M$19</c15:sqref>
                        </c15:formulaRef>
                      </c:ext>
                    </c:extLst>
                    <c:numCache>
                      <c:formatCode>General</c:formatCode>
                      <c:ptCount val="12"/>
                      <c:pt idx="0">
                        <c:v>20.578516</c:v>
                      </c:pt>
                      <c:pt idx="1">
                        <c:v>27.8755962</c:v>
                      </c:pt>
                      <c:pt idx="2">
                        <c:v>32.277718299999982</c:v>
                      </c:pt>
                      <c:pt idx="3">
                        <c:v>37.414580400000006</c:v>
                      </c:pt>
                      <c:pt idx="4">
                        <c:v>37.974499399999999</c:v>
                      </c:pt>
                      <c:pt idx="5">
                        <c:v>38.048373599999998</c:v>
                      </c:pt>
                      <c:pt idx="6">
                        <c:v>37.742203500000002</c:v>
                      </c:pt>
                      <c:pt idx="7">
                        <c:v>35.836527099999998</c:v>
                      </c:pt>
                      <c:pt idx="8">
                        <c:v>34.845791199999994</c:v>
                      </c:pt>
                      <c:pt idx="9">
                        <c:v>31.8611024</c:v>
                      </c:pt>
                      <c:pt idx="10">
                        <c:v>29.869033600000002</c:v>
                      </c:pt>
                      <c:pt idx="11">
                        <c:v>19.897073299999999</c:v>
                      </c:pt>
                    </c:numCache>
                  </c:numRef>
                </c:yVal>
                <c:smooth val="1"/>
                <c:extLst>
                  <c:ext xmlns:c16="http://schemas.microsoft.com/office/drawing/2014/chart" uri="{C3380CC4-5D6E-409C-BE32-E72D297353CC}">
                    <c16:uniqueId val="{00000003-452E-4D86-A94C-D90D4A892051}"/>
                  </c:ext>
                </c:extLst>
              </c15:ser>
            </c15:filteredScatterSeries>
            <c15:filteredScatterSeries>
              <c15:ser>
                <c:idx val="2"/>
                <c:order val="2"/>
                <c:tx>
                  <c:v>SNR_15</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10'!$O$8:$O$19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10'!$T$8:$T$19</c15:sqref>
                        </c15:formulaRef>
                      </c:ext>
                    </c:extLst>
                    <c:numCache>
                      <c:formatCode>General</c:formatCode>
                      <c:ptCount val="12"/>
                      <c:pt idx="0">
                        <c:v>20.561154499999997</c:v>
                      </c:pt>
                      <c:pt idx="1">
                        <c:v>27.767602499999988</c:v>
                      </c:pt>
                      <c:pt idx="2">
                        <c:v>32.055703400000013</c:v>
                      </c:pt>
                      <c:pt idx="3">
                        <c:v>37.0929675</c:v>
                      </c:pt>
                      <c:pt idx="4">
                        <c:v>37.637186800000002</c:v>
                      </c:pt>
                      <c:pt idx="5">
                        <c:v>37.703786399999998</c:v>
                      </c:pt>
                      <c:pt idx="6">
                        <c:v>37.405092699999997</c:v>
                      </c:pt>
                      <c:pt idx="7">
                        <c:v>35.520378699999995</c:v>
                      </c:pt>
                      <c:pt idx="8">
                        <c:v>34.5387986</c:v>
                      </c:pt>
                      <c:pt idx="9">
                        <c:v>31.579840100000002</c:v>
                      </c:pt>
                      <c:pt idx="10">
                        <c:v>29.6031431</c:v>
                      </c:pt>
                      <c:pt idx="11">
                        <c:v>19.691794699999999</c:v>
                      </c:pt>
                    </c:numCache>
                  </c:numRef>
                </c:yVal>
                <c:smooth val="1"/>
                <c:extLst>
                  <c:ext xmlns:c16="http://schemas.microsoft.com/office/drawing/2014/chart" uri="{C3380CC4-5D6E-409C-BE32-E72D297353CC}">
                    <c16:uniqueId val="{00000004-452E-4D86-A94C-D90D4A892051}"/>
                  </c:ext>
                </c:extLst>
              </c15:ser>
            </c15:filteredScatterSeries>
            <c15:filteredScatterSeries>
              <c15:ser>
                <c:idx val="3"/>
                <c:order val="3"/>
                <c:tx>
                  <c:v>SNR_12</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10'!$AC$8:$AC$19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10'!$Z$25:$Z$36</c15:sqref>
                        </c15:formulaRef>
                      </c:ext>
                    </c:extLst>
                    <c:numCache>
                      <c:formatCode>General</c:formatCode>
                      <c:ptCount val="12"/>
                      <c:pt idx="0">
                        <c:v>20.540998499999997</c:v>
                      </c:pt>
                      <c:pt idx="1">
                        <c:v>27.604852000000005</c:v>
                      </c:pt>
                      <c:pt idx="2">
                        <c:v>31.753473699999979</c:v>
                      </c:pt>
                      <c:pt idx="3">
                        <c:v>36.649479099999994</c:v>
                      </c:pt>
                      <c:pt idx="4">
                        <c:v>37.176372599999993</c:v>
                      </c:pt>
                      <c:pt idx="5">
                        <c:v>37.236076499999996</c:v>
                      </c:pt>
                      <c:pt idx="6">
                        <c:v>36.946077399999993</c:v>
                      </c:pt>
                      <c:pt idx="7">
                        <c:v>35.089317000000001</c:v>
                      </c:pt>
                      <c:pt idx="8">
                        <c:v>34.1202033</c:v>
                      </c:pt>
                      <c:pt idx="9">
                        <c:v>31.195691399999998</c:v>
                      </c:pt>
                      <c:pt idx="10">
                        <c:v>29.240575799999998</c:v>
                      </c:pt>
                      <c:pt idx="11">
                        <c:v>19.4131815</c:v>
                      </c:pt>
                    </c:numCache>
                  </c:numRef>
                </c:yVal>
                <c:smooth val="1"/>
                <c:extLst>
                  <c:ext xmlns:c16="http://schemas.microsoft.com/office/drawing/2014/chart" uri="{C3380CC4-5D6E-409C-BE32-E72D297353CC}">
                    <c16:uniqueId val="{00000005-452E-4D86-A94C-D90D4A892051}"/>
                  </c:ext>
                </c:extLst>
              </c15:ser>
            </c15:filteredScatterSeries>
            <c15:filteredScatterSeries>
              <c15:ser>
                <c:idx val="5"/>
                <c:order val="5"/>
                <c:tx>
                  <c:v>SNR_5</c:v>
                </c:tx>
                <c:spPr>
                  <a:ln w="95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10'!$AC$8:$AC$19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10'!$AH$8:$AH$19</c15:sqref>
                        </c15:formulaRef>
                      </c:ext>
                    </c:extLst>
                    <c:numCache>
                      <c:formatCode>General</c:formatCode>
                      <c:ptCount val="12"/>
                      <c:pt idx="0">
                        <c:v>20.438162999999999</c:v>
                      </c:pt>
                      <c:pt idx="1">
                        <c:v>26.508658199999992</c:v>
                      </c:pt>
                      <c:pt idx="2">
                        <c:v>29.888457100000011</c:v>
                      </c:pt>
                      <c:pt idx="3">
                        <c:v>33.869450799999989</c:v>
                      </c:pt>
                      <c:pt idx="4">
                        <c:v>34.297267900000016</c:v>
                      </c:pt>
                      <c:pt idx="5">
                        <c:v>34.3202748</c:v>
                      </c:pt>
                      <c:pt idx="6">
                        <c:v>34.062510499999995</c:v>
                      </c:pt>
                      <c:pt idx="7">
                        <c:v>32.372516800000007</c:v>
                      </c:pt>
                      <c:pt idx="8">
                        <c:v>31.482144899999991</c:v>
                      </c:pt>
                      <c:pt idx="9">
                        <c:v>28.776742800000001</c:v>
                      </c:pt>
                      <c:pt idx="10">
                        <c:v>26.960926100000005</c:v>
                      </c:pt>
                      <c:pt idx="11">
                        <c:v>17.710731099999997</c:v>
                      </c:pt>
                    </c:numCache>
                  </c:numRef>
                </c:yVal>
                <c:smooth val="1"/>
                <c:extLst>
                  <c:ext xmlns:c16="http://schemas.microsoft.com/office/drawing/2014/chart" uri="{C3380CC4-5D6E-409C-BE32-E72D297353CC}">
                    <c16:uniqueId val="{00000006-452E-4D86-A94C-D90D4A892051}"/>
                  </c:ext>
                </c:extLst>
              </c15:ser>
            </c15:filteredScatterSeries>
            <c15:filteredScatterSeries>
              <c15:ser>
                <c:idx val="6"/>
                <c:order val="6"/>
                <c:tx>
                  <c:v>SNR_3</c:v>
                </c:tx>
                <c:spPr>
                  <a:ln w="95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cap="rnd">
                      <a:solidFill>
                        <a:schemeClr val="accent1">
                          <a:lumMod val="60000"/>
                        </a:schemeClr>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10'!$AC$8:$AC$19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10'!$T$25:$T$36</c15:sqref>
                        </c15:formulaRef>
                      </c:ext>
                    </c:extLst>
                    <c:numCache>
                      <c:formatCode>General</c:formatCode>
                      <c:ptCount val="12"/>
                      <c:pt idx="0">
                        <c:v>20.390849299999999</c:v>
                      </c:pt>
                      <c:pt idx="1">
                        <c:v>25.914347500000002</c:v>
                      </c:pt>
                      <c:pt idx="2">
                        <c:v>28.921778500000006</c:v>
                      </c:pt>
                      <c:pt idx="3">
                        <c:v>32.424429900000007</c:v>
                      </c:pt>
                      <c:pt idx="4">
                        <c:v>32.799187199999999</c:v>
                      </c:pt>
                      <c:pt idx="5">
                        <c:v>32.80064320000001</c:v>
                      </c:pt>
                      <c:pt idx="6">
                        <c:v>32.556068199999991</c:v>
                      </c:pt>
                      <c:pt idx="7">
                        <c:v>30.94703070000001</c:v>
                      </c:pt>
                      <c:pt idx="8">
                        <c:v>30.097008500000015</c:v>
                      </c:pt>
                      <c:pt idx="9">
                        <c:v>27.509103599999996</c:v>
                      </c:pt>
                      <c:pt idx="10">
                        <c:v>25.768327199999998</c:v>
                      </c:pt>
                      <c:pt idx="11">
                        <c:v>16.852966500000001</c:v>
                      </c:pt>
                    </c:numCache>
                  </c:numRef>
                </c:yVal>
                <c:smooth val="1"/>
                <c:extLst>
                  <c:ext xmlns:c16="http://schemas.microsoft.com/office/drawing/2014/chart" uri="{C3380CC4-5D6E-409C-BE32-E72D297353CC}">
                    <c16:uniqueId val="{00000007-452E-4D86-A94C-D90D4A892051}"/>
                  </c:ext>
                </c:extLst>
              </c15:ser>
            </c15:filteredScatterSeries>
            <c15:filteredScatterSeries>
              <c15:ser>
                <c:idx val="7"/>
                <c:order val="7"/>
                <c:tx>
                  <c:v>SNR_0</c:v>
                </c:tx>
                <c:spPr>
                  <a:ln w="95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cap="rnd">
                      <a:solidFill>
                        <a:schemeClr val="accent2">
                          <a:lumMod val="60000"/>
                        </a:schemeClr>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10'!$AJ$8:$AJ$19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10'!$AO$8:$AO$19</c15:sqref>
                        </c15:formulaRef>
                      </c:ext>
                    </c:extLst>
                    <c:numCache>
                      <c:formatCode>General</c:formatCode>
                      <c:ptCount val="12"/>
                      <c:pt idx="0">
                        <c:v>20.312243099999996</c:v>
                      </c:pt>
                      <c:pt idx="1">
                        <c:v>24.777066099999992</c:v>
                      </c:pt>
                      <c:pt idx="2">
                        <c:v>27.135117900000001</c:v>
                      </c:pt>
                      <c:pt idx="3">
                        <c:v>29.790186999999996</c:v>
                      </c:pt>
                      <c:pt idx="4">
                        <c:v>30.068830300000013</c:v>
                      </c:pt>
                      <c:pt idx="5">
                        <c:v>30.028958500000009</c:v>
                      </c:pt>
                      <c:pt idx="6">
                        <c:v>29.805001800000003</c:v>
                      </c:pt>
                      <c:pt idx="7">
                        <c:v>28.335883200000119</c:v>
                      </c:pt>
                      <c:pt idx="8">
                        <c:v>27.560753000000012</c:v>
                      </c:pt>
                      <c:pt idx="9">
                        <c:v>25.187771300000001</c:v>
                      </c:pt>
                      <c:pt idx="10">
                        <c:v>23.591024200000199</c:v>
                      </c:pt>
                      <c:pt idx="11">
                        <c:v>15.337902499999998</c:v>
                      </c:pt>
                    </c:numCache>
                  </c:numRef>
                </c:yVal>
                <c:smooth val="1"/>
                <c:extLst>
                  <c:ext xmlns:c16="http://schemas.microsoft.com/office/drawing/2014/chart" uri="{C3380CC4-5D6E-409C-BE32-E72D297353CC}">
                    <c16:uniqueId val="{00000008-452E-4D86-A94C-D90D4A892051}"/>
                  </c:ext>
                </c:extLst>
              </c15:ser>
            </c15:filteredScatterSeries>
            <c15:filteredScatterSeries>
              <c15:ser>
                <c:idx val="8"/>
                <c:order val="8"/>
                <c:tx>
                  <c:v>SNR_-5</c:v>
                </c:tx>
                <c:spPr>
                  <a:ln w="95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cap="rnd">
                      <a:solidFill>
                        <a:schemeClr val="accent3">
                          <a:lumMod val="60000"/>
                        </a:schemeClr>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10'!$AJ$8:$AJ$19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10'!$AF$25:$AF$36</c15:sqref>
                        </c15:formulaRef>
                      </c:ext>
                    </c:extLst>
                    <c:numCache>
                      <c:formatCode>General</c:formatCode>
                      <c:ptCount val="12"/>
                      <c:pt idx="0">
                        <c:v>20.196578499999994</c:v>
                      </c:pt>
                      <c:pt idx="1">
                        <c:v>22.640484399999998</c:v>
                      </c:pt>
                      <c:pt idx="2">
                        <c:v>23.900715199999997</c:v>
                      </c:pt>
                      <c:pt idx="3">
                        <c:v>25.205753899999994</c:v>
                      </c:pt>
                      <c:pt idx="4">
                        <c:v>25.324472500000013</c:v>
                      </c:pt>
                      <c:pt idx="5">
                        <c:v>25.203934099999987</c:v>
                      </c:pt>
                      <c:pt idx="6">
                        <c:v>25.004248699999994</c:v>
                      </c:pt>
                      <c:pt idx="7">
                        <c:v>23.765084999999999</c:v>
                      </c:pt>
                      <c:pt idx="8">
                        <c:v>23.117382099999979</c:v>
                      </c:pt>
                      <c:pt idx="9">
                        <c:v>21.127701199999997</c:v>
                      </c:pt>
                      <c:pt idx="10">
                        <c:v>19.788671799999985</c:v>
                      </c:pt>
                      <c:pt idx="11">
                        <c:v>12.839033199999998</c:v>
                      </c:pt>
                    </c:numCache>
                  </c:numRef>
                </c:yVal>
                <c:smooth val="1"/>
                <c:extLst>
                  <c:ext xmlns:c16="http://schemas.microsoft.com/office/drawing/2014/chart" uri="{C3380CC4-5D6E-409C-BE32-E72D297353CC}">
                    <c16:uniqueId val="{00000009-452E-4D86-A94C-D90D4A892051}"/>
                  </c:ext>
                </c:extLst>
              </c15:ser>
            </c15:filteredScatterSeries>
            <c15:filteredScatterSeries>
              <c15:ser>
                <c:idx val="9"/>
                <c:order val="9"/>
                <c:tx>
                  <c:v>SNR_-10</c:v>
                </c:tx>
                <c:spPr>
                  <a:ln w="95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cap="rnd">
                      <a:solidFill>
                        <a:schemeClr val="accent4">
                          <a:lumMod val="60000"/>
                        </a:schemeClr>
                      </a:solidFill>
                      <a:round/>
                    </a:ln>
                    <a:effectLst>
                      <a:outerShdw blurRad="57150" dist="19050" dir="5400000" algn="ctr" rotWithShape="0">
                        <a:srgbClr val="000000">
                          <a:alpha val="63000"/>
                        </a:srgbClr>
                      </a:outerShdw>
                    </a:effectLst>
                  </c:spPr>
                </c:marker>
                <c:xVal>
                  <c:numRef>
                    <c:extLst xmlns:c15="http://schemas.microsoft.com/office/drawing/2012/chart">
                      <c:ext xmlns:c15="http://schemas.microsoft.com/office/drawing/2012/chart" uri="{02D57815-91ED-43cb-92C2-25804820EDAC}">
                        <c15:formulaRef>
                          <c15:sqref>'TESTS MDS = 10'!$AQ$8:$AQ$19</c15:sqref>
                        </c15:formulaRef>
                      </c:ext>
                    </c:extLst>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extLst xmlns:c15="http://schemas.microsoft.com/office/drawing/2012/chart">
                      <c:ext xmlns:c15="http://schemas.microsoft.com/office/drawing/2012/chart" uri="{02D57815-91ED-43cb-92C2-25804820EDAC}">
                        <c15:formulaRef>
                          <c15:sqref>'TESTS MDS = 10'!$AV$8:$AV$19</c15:sqref>
                        </c15:formulaRef>
                      </c:ext>
                    </c:extLst>
                    <c:numCache>
                      <c:formatCode>General</c:formatCode>
                      <c:ptCount val="12"/>
                      <c:pt idx="0">
                        <c:v>20.116636899999996</c:v>
                      </c:pt>
                      <c:pt idx="1">
                        <c:v>21.06538419999999</c:v>
                      </c:pt>
                      <c:pt idx="2">
                        <c:v>21.556343399999996</c:v>
                      </c:pt>
                      <c:pt idx="3">
                        <c:v>21.992381800000008</c:v>
                      </c:pt>
                      <c:pt idx="4">
                        <c:v>21.993320399999988</c:v>
                      </c:pt>
                      <c:pt idx="5">
                        <c:v>21.79031830000001</c:v>
                      </c:pt>
                      <c:pt idx="6">
                        <c:v>21.598056400000001</c:v>
                      </c:pt>
                      <c:pt idx="7">
                        <c:v>20.502181100000016</c:v>
                      </c:pt>
                      <c:pt idx="8">
                        <c:v>19.94070420000001</c:v>
                      </c:pt>
                      <c:pt idx="9">
                        <c:v>18.227626399999998</c:v>
                      </c:pt>
                      <c:pt idx="10">
                        <c:v>17.078860700000007</c:v>
                      </c:pt>
                      <c:pt idx="11">
                        <c:v>11.1814465</c:v>
                      </c:pt>
                    </c:numCache>
                  </c:numRef>
                </c:yVal>
                <c:smooth val="1"/>
                <c:extLst>
                  <c:ext xmlns:c16="http://schemas.microsoft.com/office/drawing/2014/chart" uri="{C3380CC4-5D6E-409C-BE32-E72D297353CC}">
                    <c16:uniqueId val="{0000000A-452E-4D86-A94C-D90D4A892051}"/>
                  </c:ext>
                </c:extLst>
              </c15:ser>
            </c15:filteredScatterSeries>
          </c:ext>
        </c:extLst>
      </c:scatterChart>
      <c:valAx>
        <c:axId val="59905351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NOMBRE</a:t>
                </a:r>
                <a:r>
                  <a:rPr lang="fr-FR" sz="1800" baseline="0"/>
                  <a:t> DE PILOTES</a:t>
                </a:r>
                <a:endParaRPr lang="fr-FR" sz="1800"/>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9053840"/>
        <c:crosses val="autoZero"/>
        <c:crossBetween val="midCat"/>
      </c:valAx>
      <c:valAx>
        <c:axId val="5990538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Débit</a:t>
                </a:r>
                <a:r>
                  <a:rPr lang="fr-FR" sz="1800" baseline="0"/>
                  <a:t> Valide </a:t>
                </a:r>
                <a:r>
                  <a:rPr lang="fr-FR" sz="1800"/>
                  <a:t>(Mbits/s)</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9053512"/>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BER en fonction du SNR pour différents pilotes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0"/>
          <c:order val="0"/>
          <c:tx>
            <c:v>0</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('TESTS MDS = 100'!$C$2,'TESTS MDS = 100'!$D$2,'TESTS MDS = 100'!$E$2,'TESTS MDS = 100'!$F$2,'TESTS MDS = 100'!$G$2,'TESTS MDS = 100'!$H$2,'TESTS MDS = 100'!$I$2)</c:f>
              <c:numCache>
                <c:formatCode>General</c:formatCode>
                <c:ptCount val="7"/>
                <c:pt idx="0">
                  <c:v>30</c:v>
                </c:pt>
                <c:pt idx="1">
                  <c:v>20</c:v>
                </c:pt>
                <c:pt idx="2">
                  <c:v>15</c:v>
                </c:pt>
                <c:pt idx="3">
                  <c:v>10</c:v>
                </c:pt>
                <c:pt idx="4">
                  <c:v>5</c:v>
                </c:pt>
                <c:pt idx="5">
                  <c:v>0</c:v>
                </c:pt>
                <c:pt idx="6">
                  <c:v>-10</c:v>
                </c:pt>
              </c:numCache>
            </c:numRef>
          </c:xVal>
          <c:yVal>
            <c:numRef>
              <c:f>('TESTS MDS = 100'!$B$8,'TESTS MDS = 100'!$I$8,'TESTS MDS = 100'!$P$8,'TESTS MDS = 100'!$W$8,'TESTS MDS = 100'!$AD$8,'TESTS MDS = 100'!$AK$8,'TESTS MDS = 100'!$AR$8)</c:f>
              <c:numCache>
                <c:formatCode>General</c:formatCode>
                <c:ptCount val="7"/>
                <c:pt idx="0">
                  <c:v>0.48531182499999997</c:v>
                </c:pt>
                <c:pt idx="1">
                  <c:v>0.48553247500000002</c:v>
                </c:pt>
                <c:pt idx="2">
                  <c:v>0.48599512499999997</c:v>
                </c:pt>
                <c:pt idx="3">
                  <c:v>0.48699332499999998</c:v>
                </c:pt>
                <c:pt idx="4">
                  <c:v>0.48907822499999998</c:v>
                </c:pt>
                <c:pt idx="5">
                  <c:v>0.49220417500000002</c:v>
                </c:pt>
                <c:pt idx="6">
                  <c:v>0.49709160000000002</c:v>
                </c:pt>
              </c:numCache>
            </c:numRef>
          </c:yVal>
          <c:smooth val="1"/>
          <c:extLst>
            <c:ext xmlns:c16="http://schemas.microsoft.com/office/drawing/2014/chart" uri="{C3380CC4-5D6E-409C-BE32-E72D297353CC}">
              <c16:uniqueId val="{00000000-9235-429D-9FBD-F5EB07C269E8}"/>
            </c:ext>
          </c:extLst>
        </c:ser>
        <c:ser>
          <c:idx val="1"/>
          <c:order val="1"/>
          <c:tx>
            <c:v>1</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('TESTS MDS = 100'!$C$2,'TESTS MDS = 100'!$D$2,'TESTS MDS = 100'!$E$2,'TESTS MDS = 100'!$F$2,'TESTS MDS = 100'!$G$2,'TESTS MDS = 100'!$H$2,'TESTS MDS = 100'!$I$2)</c:f>
              <c:numCache>
                <c:formatCode>General</c:formatCode>
                <c:ptCount val="7"/>
                <c:pt idx="0">
                  <c:v>30</c:v>
                </c:pt>
                <c:pt idx="1">
                  <c:v>20</c:v>
                </c:pt>
                <c:pt idx="2">
                  <c:v>15</c:v>
                </c:pt>
                <c:pt idx="3">
                  <c:v>10</c:v>
                </c:pt>
                <c:pt idx="4">
                  <c:v>5</c:v>
                </c:pt>
                <c:pt idx="5">
                  <c:v>0</c:v>
                </c:pt>
                <c:pt idx="6">
                  <c:v>-10</c:v>
                </c:pt>
              </c:numCache>
            </c:numRef>
          </c:xVal>
          <c:yVal>
            <c:numRef>
              <c:f>('TESTS MDS = 100'!$B$9,'TESTS MDS = 100'!$I$9,'TESTS MDS = 100'!$P$9,'TESTS MDS = 100'!$W$9,'TESTS MDS = 100'!$AD$9,'TESTS MDS = 100'!$AK$9,'TESTS MDS = 100'!$AR$9)</c:f>
              <c:numCache>
                <c:formatCode>General</c:formatCode>
                <c:ptCount val="7"/>
                <c:pt idx="0">
                  <c:v>0.29857376884422099</c:v>
                </c:pt>
                <c:pt idx="1">
                  <c:v>0.29965510050251298</c:v>
                </c:pt>
                <c:pt idx="2">
                  <c:v>0.30240904522613099</c:v>
                </c:pt>
                <c:pt idx="3">
                  <c:v>0.31125341708542698</c:v>
                </c:pt>
                <c:pt idx="4">
                  <c:v>0.33435570351758798</c:v>
                </c:pt>
                <c:pt idx="5">
                  <c:v>0.377912763819096</c:v>
                </c:pt>
                <c:pt idx="6">
                  <c:v>0.47084424623115601</c:v>
                </c:pt>
              </c:numCache>
            </c:numRef>
          </c:yVal>
          <c:smooth val="1"/>
          <c:extLst>
            <c:ext xmlns:c16="http://schemas.microsoft.com/office/drawing/2014/chart" uri="{C3380CC4-5D6E-409C-BE32-E72D297353CC}">
              <c16:uniqueId val="{00000001-9235-429D-9FBD-F5EB07C269E8}"/>
            </c:ext>
          </c:extLst>
        </c:ser>
        <c:ser>
          <c:idx val="2"/>
          <c:order val="2"/>
          <c:tx>
            <c:v>2</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f>('TESTS MDS = 100'!$C$2,'TESTS MDS = 100'!$D$2,'TESTS MDS = 100'!$E$2,'TESTS MDS = 100'!$F$2,'TESTS MDS = 100'!$G$2,'TESTS MDS = 100'!$H$2,'TESTS MDS = 100'!$I$2)</c:f>
              <c:numCache>
                <c:formatCode>General</c:formatCode>
                <c:ptCount val="7"/>
                <c:pt idx="0">
                  <c:v>30</c:v>
                </c:pt>
                <c:pt idx="1">
                  <c:v>20</c:v>
                </c:pt>
                <c:pt idx="2">
                  <c:v>15</c:v>
                </c:pt>
                <c:pt idx="3">
                  <c:v>10</c:v>
                </c:pt>
                <c:pt idx="4">
                  <c:v>5</c:v>
                </c:pt>
                <c:pt idx="5">
                  <c:v>0</c:v>
                </c:pt>
                <c:pt idx="6">
                  <c:v>-10</c:v>
                </c:pt>
              </c:numCache>
            </c:numRef>
          </c:xVal>
          <c:yVal>
            <c:numRef>
              <c:f>('TESTS MDS = 100'!$B$10,'TESTS MDS = 100'!$I$10,'TESTS MDS = 100'!$P$10,'TESTS MDS = 100'!$W$10,'TESTS MDS = 100'!$AD$10,'TESTS MDS = 100'!$AK$10,'TESTS MDS = 100'!$AR$10)</c:f>
              <c:numCache>
                <c:formatCode>General</c:formatCode>
                <c:ptCount val="7"/>
                <c:pt idx="0">
                  <c:v>0.182499595959596</c:v>
                </c:pt>
                <c:pt idx="1">
                  <c:v>0.184948712121212</c:v>
                </c:pt>
                <c:pt idx="2">
                  <c:v>0.19057709595959599</c:v>
                </c:pt>
                <c:pt idx="3">
                  <c:v>0.20646815656565701</c:v>
                </c:pt>
                <c:pt idx="4">
                  <c:v>0.24509825757575801</c:v>
                </c:pt>
                <c:pt idx="5">
                  <c:v>0.314549368686869</c:v>
                </c:pt>
                <c:pt idx="6">
                  <c:v>0.45564035353535398</c:v>
                </c:pt>
              </c:numCache>
            </c:numRef>
          </c:yVal>
          <c:smooth val="1"/>
          <c:extLst>
            <c:ext xmlns:c16="http://schemas.microsoft.com/office/drawing/2014/chart" uri="{C3380CC4-5D6E-409C-BE32-E72D297353CC}">
              <c16:uniqueId val="{00000002-9235-429D-9FBD-F5EB07C269E8}"/>
            </c:ext>
          </c:extLst>
        </c:ser>
        <c:ser>
          <c:idx val="3"/>
          <c:order val="3"/>
          <c:tx>
            <c:v>4</c:v>
          </c:tx>
          <c:spPr>
            <a:ln w="95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cap="rnd">
                <a:solidFill>
                  <a:schemeClr val="accent4"/>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100'!$B$11,'TESTS MDS = 100'!$I$11,'TESTS MDS = 100'!$P$11,'TESTS MDS = 100'!$W$11,'TESTS MDS = 100'!$AD$11,'TESTS MDS = 100'!$AK$11,'TESTS MDS = 100'!$AR$11)</c:f>
              <c:numCache>
                <c:formatCode>General</c:formatCode>
                <c:ptCount val="7"/>
                <c:pt idx="0">
                  <c:v>4.2043698979591801E-2</c:v>
                </c:pt>
                <c:pt idx="1">
                  <c:v>4.5490561224489801E-2</c:v>
                </c:pt>
                <c:pt idx="2">
                  <c:v>5.3713086734693903E-2</c:v>
                </c:pt>
                <c:pt idx="3">
                  <c:v>7.7311989795918398E-2</c:v>
                </c:pt>
                <c:pt idx="4">
                  <c:v>0.135650331632653</c:v>
                </c:pt>
                <c:pt idx="5">
                  <c:v>0.239658265306122</c:v>
                </c:pt>
                <c:pt idx="6">
                  <c:v>0.43878619897959198</c:v>
                </c:pt>
              </c:numCache>
            </c:numRef>
          </c:yVal>
          <c:smooth val="1"/>
          <c:extLst>
            <c:ext xmlns:c16="http://schemas.microsoft.com/office/drawing/2014/chart" uri="{C3380CC4-5D6E-409C-BE32-E72D297353CC}">
              <c16:uniqueId val="{00000003-9235-429D-9FBD-F5EB07C269E8}"/>
            </c:ext>
          </c:extLst>
        </c:ser>
        <c:ser>
          <c:idx val="4"/>
          <c:order val="4"/>
          <c:tx>
            <c:v>5</c:v>
          </c:tx>
          <c:spPr>
            <a:ln w="9525" cap="rnd">
              <a:solidFill>
                <a:schemeClr val="accent5"/>
              </a:solidFill>
              <a:round/>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cap="rnd">
                <a:solidFill>
                  <a:schemeClr val="accent5"/>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100'!$B$12,'TESTS MDS = 100'!$I$12,'TESTS MDS = 100'!$P$12,'TESTS MDS = 100'!$W$12,'TESTS MDS = 100'!$AD$12,'TESTS MDS = 100'!$AK$12,'TESTS MDS = 100'!$AR$12)</c:f>
              <c:numCache>
                <c:formatCode>General</c:formatCode>
                <c:ptCount val="7"/>
                <c:pt idx="0">
                  <c:v>2.2494948717948701E-2</c:v>
                </c:pt>
                <c:pt idx="1">
                  <c:v>2.6324512820512801E-2</c:v>
                </c:pt>
                <c:pt idx="2">
                  <c:v>3.4976461538461498E-2</c:v>
                </c:pt>
                <c:pt idx="3">
                  <c:v>5.9720641025641001E-2</c:v>
                </c:pt>
                <c:pt idx="4">
                  <c:v>0.120544487179487</c:v>
                </c:pt>
                <c:pt idx="5">
                  <c:v>0.228994</c:v>
                </c:pt>
                <c:pt idx="6">
                  <c:v>0.43621820512820503</c:v>
                </c:pt>
              </c:numCache>
            </c:numRef>
          </c:yVal>
          <c:smooth val="1"/>
          <c:extLst>
            <c:ext xmlns:c16="http://schemas.microsoft.com/office/drawing/2014/chart" uri="{C3380CC4-5D6E-409C-BE32-E72D297353CC}">
              <c16:uniqueId val="{00000004-9235-429D-9FBD-F5EB07C269E8}"/>
            </c:ext>
          </c:extLst>
        </c:ser>
        <c:ser>
          <c:idx val="5"/>
          <c:order val="5"/>
          <c:tx>
            <c:v>8</c:v>
          </c:tx>
          <c:spPr>
            <a:ln w="9525" cap="rnd">
              <a:solidFill>
                <a:schemeClr val="accent6"/>
              </a:solidFill>
              <a:round/>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cap="rnd">
                <a:solidFill>
                  <a:schemeClr val="accent6"/>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100'!$B$13,'TESTS MDS = 100'!$I$13,'TESTS MDS = 100'!$P$13,'TESTS MDS = 100'!$W$13,'TESTS MDS = 100'!$AD$13,'TESTS MDS = 100'!$AK$13,'TESTS MDS = 100'!$AR$13)</c:f>
              <c:numCache>
                <c:formatCode>General</c:formatCode>
                <c:ptCount val="7"/>
                <c:pt idx="0">
                  <c:v>5.2111718750000001E-3</c:v>
                </c:pt>
                <c:pt idx="1">
                  <c:v>9.1813802083333292E-3</c:v>
                </c:pt>
                <c:pt idx="2">
                  <c:v>1.8179921875000001E-2</c:v>
                </c:pt>
                <c:pt idx="3">
                  <c:v>4.3570625000000002E-2</c:v>
                </c:pt>
                <c:pt idx="4">
                  <c:v>0.106099817708333</c:v>
                </c:pt>
                <c:pt idx="5">
                  <c:v>0.217712005208333</c:v>
                </c:pt>
                <c:pt idx="6">
                  <c:v>0.43234648437500001</c:v>
                </c:pt>
              </c:numCache>
            </c:numRef>
          </c:yVal>
          <c:smooth val="1"/>
          <c:extLst>
            <c:ext xmlns:c16="http://schemas.microsoft.com/office/drawing/2014/chart" uri="{C3380CC4-5D6E-409C-BE32-E72D297353CC}">
              <c16:uniqueId val="{00000005-9235-429D-9FBD-F5EB07C269E8}"/>
            </c:ext>
          </c:extLst>
        </c:ser>
        <c:ser>
          <c:idx val="6"/>
          <c:order val="6"/>
          <c:tx>
            <c:v>10</c:v>
          </c:tx>
          <c:spPr>
            <a:ln w="9525" cap="rnd">
              <a:solidFill>
                <a:schemeClr val="accent1">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cap="rnd">
                <a:solidFill>
                  <a:schemeClr val="accent1">
                    <a:lumMod val="60000"/>
                  </a:schemeClr>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100'!$B$14,'TESTS MDS = 100'!$I$14,'TESTS MDS = 100'!$P$14,'TESTS MDS = 100'!$W$14,'TESTS MDS = 100'!$AD$14,'TESTS MDS = 100'!$AK$14,'TESTS MDS = 100'!$AR$14)</c:f>
              <c:numCache>
                <c:formatCode>General</c:formatCode>
                <c:ptCount val="7"/>
                <c:pt idx="0">
                  <c:v>2.8772631578947399E-3</c:v>
                </c:pt>
                <c:pt idx="1">
                  <c:v>6.7873157894736804E-3</c:v>
                </c:pt>
                <c:pt idx="2">
                  <c:v>1.5640815789473701E-2</c:v>
                </c:pt>
                <c:pt idx="3">
                  <c:v>4.0919552631579002E-2</c:v>
                </c:pt>
                <c:pt idx="4">
                  <c:v>0.103572263157895</c:v>
                </c:pt>
                <c:pt idx="5">
                  <c:v>0.215672473684211</c:v>
                </c:pt>
                <c:pt idx="6">
                  <c:v>0.43160547368421098</c:v>
                </c:pt>
              </c:numCache>
            </c:numRef>
          </c:yVal>
          <c:smooth val="1"/>
          <c:extLst>
            <c:ext xmlns:c16="http://schemas.microsoft.com/office/drawing/2014/chart" uri="{C3380CC4-5D6E-409C-BE32-E72D297353CC}">
              <c16:uniqueId val="{00000006-9235-429D-9FBD-F5EB07C269E8}"/>
            </c:ext>
          </c:extLst>
        </c:ser>
        <c:ser>
          <c:idx val="7"/>
          <c:order val="7"/>
          <c:tx>
            <c:v>20</c:v>
          </c:tx>
          <c:spPr>
            <a:ln w="9525" cap="rnd">
              <a:solidFill>
                <a:schemeClr val="accent2">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cap="rnd">
                <a:solidFill>
                  <a:schemeClr val="accent2">
                    <a:lumMod val="60000"/>
                  </a:schemeClr>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100'!$B$15,'TESTS MDS = 100'!$I$15,'TESTS MDS = 100'!$P$15,'TESTS MDS = 100'!$W$15,'TESTS MDS = 100'!$AD$15,'TESTS MDS = 100'!$AK$15,'TESTS MDS = 100'!$AR$15)</c:f>
              <c:numCache>
                <c:formatCode>General</c:formatCode>
                <c:ptCount val="7"/>
                <c:pt idx="0">
                  <c:v>6.74111111111111E-4</c:v>
                </c:pt>
                <c:pt idx="1">
                  <c:v>4.5312777777777799E-3</c:v>
                </c:pt>
                <c:pt idx="2">
                  <c:v>1.3320611111111101E-2</c:v>
                </c:pt>
                <c:pt idx="3">
                  <c:v>3.8344944444444397E-2</c:v>
                </c:pt>
                <c:pt idx="4">
                  <c:v>0.100655166666667</c:v>
                </c:pt>
                <c:pt idx="5">
                  <c:v>0.21269791666666699</c:v>
                </c:pt>
                <c:pt idx="6">
                  <c:v>0.43026166666666699</c:v>
                </c:pt>
              </c:numCache>
            </c:numRef>
          </c:yVal>
          <c:smooth val="1"/>
          <c:extLst>
            <c:ext xmlns:c16="http://schemas.microsoft.com/office/drawing/2014/chart" uri="{C3380CC4-5D6E-409C-BE32-E72D297353CC}">
              <c16:uniqueId val="{00000007-9235-429D-9FBD-F5EB07C269E8}"/>
            </c:ext>
          </c:extLst>
        </c:ser>
        <c:ser>
          <c:idx val="8"/>
          <c:order val="8"/>
          <c:tx>
            <c:v>25</c:v>
          </c:tx>
          <c:spPr>
            <a:ln w="9525" cap="rnd">
              <a:solidFill>
                <a:schemeClr val="accent3">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cap="rnd">
                <a:solidFill>
                  <a:schemeClr val="accent3">
                    <a:lumMod val="60000"/>
                  </a:schemeClr>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100'!$B$16,'TESTS MDS = 100'!$I$16,'TESTS MDS = 100'!$P$16,'TESTS MDS = 100'!$W$16,'TESTS MDS = 100'!$AD$16,'TESTS MDS = 100'!$AK$16,'TESTS MDS = 100'!$AR$16)</c:f>
              <c:numCache>
                <c:formatCode>General</c:formatCode>
                <c:ptCount val="7"/>
                <c:pt idx="0">
                  <c:v>5.6611428571428605E-4</c:v>
                </c:pt>
                <c:pt idx="1">
                  <c:v>4.4064285714285698E-3</c:v>
                </c:pt>
                <c:pt idx="2">
                  <c:v>1.31416285714286E-2</c:v>
                </c:pt>
                <c:pt idx="3">
                  <c:v>3.8233714285714301E-2</c:v>
                </c:pt>
                <c:pt idx="4">
                  <c:v>0.100569228571429</c:v>
                </c:pt>
                <c:pt idx="5">
                  <c:v>0.21258534285714301</c:v>
                </c:pt>
                <c:pt idx="6">
                  <c:v>0.43033954285714299</c:v>
                </c:pt>
              </c:numCache>
            </c:numRef>
          </c:yVal>
          <c:smooth val="1"/>
          <c:extLst>
            <c:ext xmlns:c16="http://schemas.microsoft.com/office/drawing/2014/chart" uri="{C3380CC4-5D6E-409C-BE32-E72D297353CC}">
              <c16:uniqueId val="{00000008-9235-429D-9FBD-F5EB07C269E8}"/>
            </c:ext>
          </c:extLst>
        </c:ser>
        <c:ser>
          <c:idx val="9"/>
          <c:order val="9"/>
          <c:tx>
            <c:v>40</c:v>
          </c:tx>
          <c:spPr>
            <a:ln w="9525" cap="rnd">
              <a:solidFill>
                <a:schemeClr val="accent4">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cap="rnd">
                <a:solidFill>
                  <a:schemeClr val="accent4">
                    <a:lumMod val="60000"/>
                  </a:schemeClr>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100'!$B$17,'TESTS MDS = 100'!$I$17,'TESTS MDS = 100'!$P$17,'TESTS MDS = 100'!$W$17,'TESTS MDS = 100'!$AD$17,'TESTS MDS = 100'!$AK$17,'TESTS MDS = 100'!$AR$17)</c:f>
              <c:numCache>
                <c:formatCode>General</c:formatCode>
                <c:ptCount val="7"/>
                <c:pt idx="0">
                  <c:v>5.0028124999999997E-4</c:v>
                </c:pt>
                <c:pt idx="1">
                  <c:v>4.339875E-3</c:v>
                </c:pt>
                <c:pt idx="2">
                  <c:v>1.313025E-2</c:v>
                </c:pt>
                <c:pt idx="3">
                  <c:v>3.8279687499999999E-2</c:v>
                </c:pt>
                <c:pt idx="4">
                  <c:v>0.10073212500000001</c:v>
                </c:pt>
                <c:pt idx="5">
                  <c:v>0.21277390625000001</c:v>
                </c:pt>
                <c:pt idx="6">
                  <c:v>0.43027228125</c:v>
                </c:pt>
              </c:numCache>
            </c:numRef>
          </c:yVal>
          <c:smooth val="1"/>
          <c:extLst>
            <c:ext xmlns:c16="http://schemas.microsoft.com/office/drawing/2014/chart" uri="{C3380CC4-5D6E-409C-BE32-E72D297353CC}">
              <c16:uniqueId val="{00000009-9235-429D-9FBD-F5EB07C269E8}"/>
            </c:ext>
          </c:extLst>
        </c:ser>
        <c:ser>
          <c:idx val="10"/>
          <c:order val="10"/>
          <c:tx>
            <c:v>50</c:v>
          </c:tx>
          <c:spPr>
            <a:ln w="9525" cap="rnd">
              <a:solidFill>
                <a:schemeClr val="accent5">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cap="rnd">
                <a:solidFill>
                  <a:schemeClr val="accent5">
                    <a:lumMod val="60000"/>
                  </a:schemeClr>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100'!$B$18,'TESTS MDS = 100'!$I$18,'TESTS MDS = 100'!$P$18,'TESTS MDS = 100'!$W$18,'TESTS MDS = 100'!$AD$18,'TESTS MDS = 100'!$AK$18,'TESTS MDS = 100'!$AR$18)</c:f>
              <c:numCache>
                <c:formatCode>General</c:formatCode>
                <c:ptCount val="7"/>
                <c:pt idx="0">
                  <c:v>4.9946666666666703E-4</c:v>
                </c:pt>
                <c:pt idx="1">
                  <c:v>4.3728999999999999E-3</c:v>
                </c:pt>
                <c:pt idx="2">
                  <c:v>1.3223E-2</c:v>
                </c:pt>
                <c:pt idx="3">
                  <c:v>3.8587700000000003E-2</c:v>
                </c:pt>
                <c:pt idx="4">
                  <c:v>0.101360066666667</c:v>
                </c:pt>
                <c:pt idx="5">
                  <c:v>0.21377026666666701</c:v>
                </c:pt>
                <c:pt idx="6">
                  <c:v>0.43089319999999998</c:v>
                </c:pt>
              </c:numCache>
            </c:numRef>
          </c:yVal>
          <c:smooth val="1"/>
          <c:extLst>
            <c:ext xmlns:c16="http://schemas.microsoft.com/office/drawing/2014/chart" uri="{C3380CC4-5D6E-409C-BE32-E72D297353CC}">
              <c16:uniqueId val="{0000000A-9235-429D-9FBD-F5EB07C269E8}"/>
            </c:ext>
          </c:extLst>
        </c:ser>
        <c:ser>
          <c:idx val="11"/>
          <c:order val="11"/>
          <c:tx>
            <c:v>100</c:v>
          </c:tx>
          <c:spPr>
            <a:ln w="9525" cap="rnd">
              <a:solidFill>
                <a:schemeClr val="accent6">
                  <a:lumMod val="60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cap="rnd">
                <a:solidFill>
                  <a:schemeClr val="accent6">
                    <a:lumMod val="60000"/>
                  </a:schemeClr>
                </a:solidFill>
                <a:round/>
              </a:ln>
              <a:effectLst>
                <a:outerShdw blurRad="57150" dist="19050" dir="5400000" algn="ctr" rotWithShape="0">
                  <a:srgbClr val="000000">
                    <a:alpha val="63000"/>
                  </a:srgbClr>
                </a:outerShdw>
              </a:effectLst>
            </c:spPr>
          </c:marker>
          <c:xVal>
            <c:numRef>
              <c:f>'TESTS MDS = 100'!$C$2:$I$2</c:f>
              <c:numCache>
                <c:formatCode>General</c:formatCode>
                <c:ptCount val="7"/>
                <c:pt idx="0">
                  <c:v>30</c:v>
                </c:pt>
                <c:pt idx="1">
                  <c:v>20</c:v>
                </c:pt>
                <c:pt idx="2">
                  <c:v>15</c:v>
                </c:pt>
                <c:pt idx="3">
                  <c:v>10</c:v>
                </c:pt>
                <c:pt idx="4">
                  <c:v>5</c:v>
                </c:pt>
                <c:pt idx="5">
                  <c:v>0</c:v>
                </c:pt>
                <c:pt idx="6">
                  <c:v>-10</c:v>
                </c:pt>
              </c:numCache>
            </c:numRef>
          </c:xVal>
          <c:yVal>
            <c:numRef>
              <c:f>('TESTS MDS = 100'!$B$19,'TESTS MDS = 100'!$I$19,'TESTS MDS = 100'!$P$19,'TESTS MDS = 100'!$W$19,'TESTS MDS = 100'!$AD$19,'TESTS MDS = 100'!$AK$19,'TESTS MDS = 100'!$AR$19)</c:f>
              <c:numCache>
                <c:formatCode>General</c:formatCode>
                <c:ptCount val="7"/>
                <c:pt idx="0">
                  <c:v>6.3544999999999997E-4</c:v>
                </c:pt>
                <c:pt idx="1">
                  <c:v>5.1578500000000003E-3</c:v>
                </c:pt>
                <c:pt idx="2">
                  <c:v>1.5421000000000001E-2</c:v>
                </c:pt>
                <c:pt idx="3">
                  <c:v>4.448995E-2</c:v>
                </c:pt>
                <c:pt idx="4">
                  <c:v>0.11457059999999999</c:v>
                </c:pt>
                <c:pt idx="5">
                  <c:v>0.23315084999999999</c:v>
                </c:pt>
                <c:pt idx="6">
                  <c:v>0.44095245</c:v>
                </c:pt>
              </c:numCache>
            </c:numRef>
          </c:yVal>
          <c:smooth val="1"/>
          <c:extLst>
            <c:ext xmlns:c16="http://schemas.microsoft.com/office/drawing/2014/chart" uri="{C3380CC4-5D6E-409C-BE32-E72D297353CC}">
              <c16:uniqueId val="{0000000B-9235-429D-9FBD-F5EB07C269E8}"/>
            </c:ext>
          </c:extLst>
        </c:ser>
        <c:dLbls>
          <c:showLegendKey val="0"/>
          <c:showVal val="0"/>
          <c:showCatName val="0"/>
          <c:showSerName val="0"/>
          <c:showPercent val="0"/>
          <c:showBubbleSize val="0"/>
        </c:dLbls>
        <c:axId val="323317152"/>
        <c:axId val="509668544"/>
      </c:scatterChart>
      <c:valAx>
        <c:axId val="323317152"/>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SNR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09668544"/>
        <c:crosses val="autoZero"/>
        <c:crossBetween val="midCat"/>
      </c:valAx>
      <c:valAx>
        <c:axId val="509668544"/>
        <c:scaling>
          <c:logBase val="10"/>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BER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32331715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BER en fonction du nombre de pilotes (SNR = 20 dB)</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0"/>
          <c:order val="0"/>
          <c:tx>
            <c:v>200</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FINAL!$A$9:$A$20</c:f>
              <c:numCache>
                <c:formatCode>General</c:formatCode>
                <c:ptCount val="12"/>
                <c:pt idx="0">
                  <c:v>0</c:v>
                </c:pt>
                <c:pt idx="1">
                  <c:v>1</c:v>
                </c:pt>
                <c:pt idx="2">
                  <c:v>2</c:v>
                </c:pt>
                <c:pt idx="3">
                  <c:v>4</c:v>
                </c:pt>
                <c:pt idx="4">
                  <c:v>5</c:v>
                </c:pt>
                <c:pt idx="5">
                  <c:v>8</c:v>
                </c:pt>
                <c:pt idx="6">
                  <c:v>10</c:v>
                </c:pt>
                <c:pt idx="7">
                  <c:v>20</c:v>
                </c:pt>
                <c:pt idx="8">
                  <c:v>25</c:v>
                </c:pt>
                <c:pt idx="9">
                  <c:v>40</c:v>
                </c:pt>
                <c:pt idx="10">
                  <c:v>50</c:v>
                </c:pt>
                <c:pt idx="11">
                  <c:v>100</c:v>
                </c:pt>
              </c:numCache>
            </c:numRef>
          </c:xVal>
          <c:yVal>
            <c:numRef>
              <c:f>FINAL!$B$9:$B$20</c:f>
              <c:numCache>
                <c:formatCode>[$-809]General</c:formatCode>
                <c:ptCount val="12"/>
                <c:pt idx="0">
                  <c:v>0.4855371</c:v>
                </c:pt>
                <c:pt idx="1">
                  <c:v>0.29960813567839201</c:v>
                </c:pt>
                <c:pt idx="2">
                  <c:v>0.184906103535354</c:v>
                </c:pt>
                <c:pt idx="3">
                  <c:v>4.5546418367346901E-2</c:v>
                </c:pt>
                <c:pt idx="4">
                  <c:v>2.6294887179487199E-2</c:v>
                </c:pt>
                <c:pt idx="5">
                  <c:v>9.1569375000000001E-3</c:v>
                </c:pt>
                <c:pt idx="6">
                  <c:v>6.7841184210526298E-3</c:v>
                </c:pt>
                <c:pt idx="7">
                  <c:v>4.5409138888888902E-3</c:v>
                </c:pt>
                <c:pt idx="8">
                  <c:v>4.40596571428571E-3</c:v>
                </c:pt>
                <c:pt idx="9">
                  <c:v>4.3405500000000003E-3</c:v>
                </c:pt>
                <c:pt idx="10">
                  <c:v>4.3655466666666703E-3</c:v>
                </c:pt>
                <c:pt idx="11">
                  <c:v>5.1463350000000001E-3</c:v>
                </c:pt>
              </c:numCache>
            </c:numRef>
          </c:yVal>
          <c:smooth val="1"/>
          <c:extLst>
            <c:ext xmlns:c16="http://schemas.microsoft.com/office/drawing/2014/chart" uri="{C3380CC4-5D6E-409C-BE32-E72D297353CC}">
              <c16:uniqueId val="{00000000-B27F-4BFB-9A3C-09629FC3EC80}"/>
            </c:ext>
          </c:extLst>
        </c:ser>
        <c:ser>
          <c:idx val="1"/>
          <c:order val="1"/>
          <c:tx>
            <c:v>256</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FINAL!$D$9:$D$16</c:f>
              <c:numCache>
                <c:formatCode>General</c:formatCode>
                <c:ptCount val="8"/>
                <c:pt idx="0">
                  <c:v>0</c:v>
                </c:pt>
                <c:pt idx="1">
                  <c:v>2</c:v>
                </c:pt>
                <c:pt idx="2">
                  <c:v>4</c:v>
                </c:pt>
                <c:pt idx="3">
                  <c:v>8</c:v>
                </c:pt>
                <c:pt idx="4">
                  <c:v>16</c:v>
                </c:pt>
                <c:pt idx="5">
                  <c:v>32</c:v>
                </c:pt>
                <c:pt idx="6">
                  <c:v>64</c:v>
                </c:pt>
                <c:pt idx="7">
                  <c:v>128</c:v>
                </c:pt>
              </c:numCache>
            </c:numRef>
          </c:xVal>
          <c:yVal>
            <c:numRef>
              <c:f>FINAL!$E$9:$E$16</c:f>
              <c:numCache>
                <c:formatCode>General</c:formatCode>
                <c:ptCount val="8"/>
                <c:pt idx="0">
                  <c:v>0.48912642499999998</c:v>
                </c:pt>
                <c:pt idx="1">
                  <c:v>0.27039028705882401</c:v>
                </c:pt>
                <c:pt idx="2">
                  <c:v>0.21988270866141699</c:v>
                </c:pt>
                <c:pt idx="3">
                  <c:v>7.5396292063492104E-2</c:v>
                </c:pt>
                <c:pt idx="4">
                  <c:v>1.43112E-2</c:v>
                </c:pt>
                <c:pt idx="5">
                  <c:v>5.4844266666666704E-3</c:v>
                </c:pt>
                <c:pt idx="6">
                  <c:v>4.6146E-3</c:v>
                </c:pt>
                <c:pt idx="7">
                  <c:v>4.5985000000000002E-3</c:v>
                </c:pt>
              </c:numCache>
            </c:numRef>
          </c:yVal>
          <c:smooth val="1"/>
          <c:extLst>
            <c:ext xmlns:c16="http://schemas.microsoft.com/office/drawing/2014/chart" uri="{C3380CC4-5D6E-409C-BE32-E72D297353CC}">
              <c16:uniqueId val="{00000001-B27F-4BFB-9A3C-09629FC3EC80}"/>
            </c:ext>
          </c:extLst>
        </c:ser>
        <c:ser>
          <c:idx val="2"/>
          <c:order val="2"/>
          <c:tx>
            <c:v>512</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f>FINAL!$G$9:$G$18</c:f>
              <c:numCache>
                <c:formatCode>General</c:formatCode>
                <c:ptCount val="10"/>
                <c:pt idx="0">
                  <c:v>0</c:v>
                </c:pt>
                <c:pt idx="1">
                  <c:v>1</c:v>
                </c:pt>
                <c:pt idx="2">
                  <c:v>2</c:v>
                </c:pt>
                <c:pt idx="3">
                  <c:v>4</c:v>
                </c:pt>
                <c:pt idx="4">
                  <c:v>8</c:v>
                </c:pt>
                <c:pt idx="5">
                  <c:v>16</c:v>
                </c:pt>
                <c:pt idx="6">
                  <c:v>32</c:v>
                </c:pt>
                <c:pt idx="7">
                  <c:v>64</c:v>
                </c:pt>
                <c:pt idx="8">
                  <c:v>128</c:v>
                </c:pt>
                <c:pt idx="9">
                  <c:v>256</c:v>
                </c:pt>
              </c:numCache>
            </c:numRef>
          </c:xVal>
          <c:yVal>
            <c:numRef>
              <c:f>FINAL!$H$9:$H$18</c:f>
              <c:numCache>
                <c:formatCode>General</c:formatCode>
                <c:ptCount val="10"/>
                <c:pt idx="0">
                  <c:v>0.48927418770960301</c:v>
                </c:pt>
                <c:pt idx="1">
                  <c:v>0.27154836192470799</c:v>
                </c:pt>
                <c:pt idx="2">
                  <c:v>0.22183454458021001</c:v>
                </c:pt>
                <c:pt idx="3">
                  <c:v>7.8820032518463506E-2</c:v>
                </c:pt>
                <c:pt idx="4">
                  <c:v>1.86621055416176E-2</c:v>
                </c:pt>
                <c:pt idx="5">
                  <c:v>9.8166417820470704E-3</c:v>
                </c:pt>
                <c:pt idx="6">
                  <c:v>8.85488667588279E-3</c:v>
                </c:pt>
                <c:pt idx="7">
                  <c:v>8.7374546965629692E-3</c:v>
                </c:pt>
                <c:pt idx="8">
                  <c:v>8.8804470030549709E-3</c:v>
                </c:pt>
                <c:pt idx="9">
                  <c:v>1.03535325252163E-2</c:v>
                </c:pt>
              </c:numCache>
            </c:numRef>
          </c:yVal>
          <c:smooth val="1"/>
          <c:extLst>
            <c:ext xmlns:c16="http://schemas.microsoft.com/office/drawing/2014/chart" uri="{C3380CC4-5D6E-409C-BE32-E72D297353CC}">
              <c16:uniqueId val="{00000002-B27F-4BFB-9A3C-09629FC3EC80}"/>
            </c:ext>
          </c:extLst>
        </c:ser>
        <c:dLbls>
          <c:showLegendKey val="0"/>
          <c:showVal val="0"/>
          <c:showCatName val="0"/>
          <c:showSerName val="0"/>
          <c:showPercent val="0"/>
          <c:showBubbleSize val="0"/>
        </c:dLbls>
        <c:axId val="594114248"/>
        <c:axId val="594114576"/>
      </c:scatterChart>
      <c:valAx>
        <c:axId val="594114248"/>
        <c:scaling>
          <c:orientation val="minMax"/>
          <c:max val="270"/>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NOMBRE DE PILOTES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4114576"/>
        <c:crosses val="autoZero"/>
        <c:crossBetween val="midCat"/>
      </c:valAx>
      <c:valAx>
        <c:axId val="594114576"/>
        <c:scaling>
          <c:logBase val="10"/>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BER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809]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4114248"/>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fr-FR"/>
              <a:t>BER</a:t>
            </a:r>
            <a:r>
              <a:rPr lang="fr-FR" baseline="0"/>
              <a:t> en fonction du SNR (pour 200, 256 et 512 porteuses)</a:t>
            </a:r>
            <a:endParaRPr lang="fr-F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fr-FR"/>
        </a:p>
      </c:txPr>
    </c:title>
    <c:autoTitleDeleted val="0"/>
    <c:plotArea>
      <c:layout/>
      <c:scatterChart>
        <c:scatterStyle val="smoothMarker"/>
        <c:varyColors val="0"/>
        <c:ser>
          <c:idx val="0"/>
          <c:order val="0"/>
          <c:tx>
            <c:v>200/25</c:v>
          </c:tx>
          <c:spPr>
            <a:ln w="95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cap="rnd">
                <a:solidFill>
                  <a:schemeClr val="accent1"/>
                </a:solidFill>
                <a:round/>
              </a:ln>
              <a:effectLst>
                <a:outerShdw blurRad="57150" dist="19050" dir="5400000" algn="ctr" rotWithShape="0">
                  <a:srgbClr val="000000">
                    <a:alpha val="63000"/>
                  </a:srgbClr>
                </a:outerShdw>
              </a:effectLst>
            </c:spPr>
          </c:marker>
          <c:xVal>
            <c:numRef>
              <c:f>Feuil3!$B$9:$H$9</c:f>
              <c:numCache>
                <c:formatCode>General</c:formatCode>
                <c:ptCount val="7"/>
                <c:pt idx="0">
                  <c:v>30</c:v>
                </c:pt>
                <c:pt idx="1">
                  <c:v>20</c:v>
                </c:pt>
                <c:pt idx="2">
                  <c:v>15</c:v>
                </c:pt>
                <c:pt idx="3">
                  <c:v>10</c:v>
                </c:pt>
                <c:pt idx="4">
                  <c:v>5</c:v>
                </c:pt>
                <c:pt idx="5">
                  <c:v>0</c:v>
                </c:pt>
              </c:numCache>
            </c:numRef>
          </c:xVal>
          <c:yVal>
            <c:numRef>
              <c:f>Feuil3!$B$10:$H$10</c:f>
              <c:numCache>
                <c:formatCode>General</c:formatCode>
                <c:ptCount val="7"/>
                <c:pt idx="0">
                  <c:v>5.6611428571428605E-4</c:v>
                </c:pt>
                <c:pt idx="1">
                  <c:v>4.4064285714285698E-3</c:v>
                </c:pt>
                <c:pt idx="2">
                  <c:v>1.31416285714286E-2</c:v>
                </c:pt>
                <c:pt idx="3">
                  <c:v>3.8233714285714301E-2</c:v>
                </c:pt>
                <c:pt idx="4">
                  <c:v>0.100569228571429</c:v>
                </c:pt>
                <c:pt idx="5">
                  <c:v>0.21258534285714301</c:v>
                </c:pt>
              </c:numCache>
            </c:numRef>
          </c:yVal>
          <c:smooth val="1"/>
          <c:extLst>
            <c:ext xmlns:c16="http://schemas.microsoft.com/office/drawing/2014/chart" uri="{C3380CC4-5D6E-409C-BE32-E72D297353CC}">
              <c16:uniqueId val="{00000000-1C02-43A0-8C82-22A6F498DE10}"/>
            </c:ext>
          </c:extLst>
        </c:ser>
        <c:ser>
          <c:idx val="1"/>
          <c:order val="1"/>
          <c:tx>
            <c:v>256/32</c:v>
          </c:tx>
          <c:spPr>
            <a:ln w="95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cap="rnd">
                <a:solidFill>
                  <a:schemeClr val="accent2"/>
                </a:solidFill>
                <a:round/>
              </a:ln>
              <a:effectLst>
                <a:outerShdw blurRad="57150" dist="19050" dir="5400000" algn="ctr" rotWithShape="0">
                  <a:srgbClr val="000000">
                    <a:alpha val="63000"/>
                  </a:srgbClr>
                </a:outerShdw>
              </a:effectLst>
            </c:spPr>
          </c:marker>
          <c:xVal>
            <c:numRef>
              <c:f>Feuil3!$B$12:$E$12</c:f>
              <c:numCache>
                <c:formatCode>General</c:formatCode>
                <c:ptCount val="4"/>
                <c:pt idx="0">
                  <c:v>20</c:v>
                </c:pt>
                <c:pt idx="1">
                  <c:v>12</c:v>
                </c:pt>
                <c:pt idx="2">
                  <c:v>10</c:v>
                </c:pt>
                <c:pt idx="3">
                  <c:v>5</c:v>
                </c:pt>
              </c:numCache>
            </c:numRef>
          </c:xVal>
          <c:yVal>
            <c:numRef>
              <c:f>Feuil3!$B$13:$E$13</c:f>
              <c:numCache>
                <c:formatCode>General</c:formatCode>
                <c:ptCount val="4"/>
                <c:pt idx="0">
                  <c:v>5.4844266666666704E-3</c:v>
                </c:pt>
                <c:pt idx="1">
                  <c:v>2.72140533333333E-2</c:v>
                </c:pt>
                <c:pt idx="2">
                  <c:v>4.0822266666666697E-2</c:v>
                </c:pt>
                <c:pt idx="3">
                  <c:v>0.104401493333333</c:v>
                </c:pt>
              </c:numCache>
            </c:numRef>
          </c:yVal>
          <c:smooth val="1"/>
          <c:extLst>
            <c:ext xmlns:c16="http://schemas.microsoft.com/office/drawing/2014/chart" uri="{C3380CC4-5D6E-409C-BE32-E72D297353CC}">
              <c16:uniqueId val="{00000001-1C02-43A0-8C82-22A6F498DE10}"/>
            </c:ext>
          </c:extLst>
        </c:ser>
        <c:ser>
          <c:idx val="2"/>
          <c:order val="2"/>
          <c:tx>
            <c:v>512/64</c:v>
          </c:tx>
          <c:spPr>
            <a:ln w="95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cap="rnd">
                <a:solidFill>
                  <a:schemeClr val="accent3"/>
                </a:solidFill>
                <a:round/>
              </a:ln>
              <a:effectLst>
                <a:outerShdw blurRad="57150" dist="19050" dir="5400000" algn="ctr" rotWithShape="0">
                  <a:srgbClr val="000000">
                    <a:alpha val="63000"/>
                  </a:srgbClr>
                </a:outerShdw>
              </a:effectLst>
            </c:spPr>
          </c:marker>
          <c:xVal>
            <c:numRef>
              <c:f>Feuil3!$C$17:$F$17</c:f>
              <c:numCache>
                <c:formatCode>General</c:formatCode>
                <c:ptCount val="4"/>
                <c:pt idx="0">
                  <c:v>5</c:v>
                </c:pt>
                <c:pt idx="1">
                  <c:v>10</c:v>
                </c:pt>
                <c:pt idx="2">
                  <c:v>15</c:v>
                </c:pt>
                <c:pt idx="3">
                  <c:v>20</c:v>
                </c:pt>
              </c:numCache>
            </c:numRef>
          </c:xVal>
          <c:yVal>
            <c:numRef>
              <c:f>Feuil3!$C$18:$F$18</c:f>
              <c:numCache>
                <c:formatCode>General</c:formatCode>
                <c:ptCount val="4"/>
                <c:pt idx="0">
                  <c:v>0.16531765892317701</c:v>
                </c:pt>
                <c:pt idx="1">
                  <c:v>7.1376142186048597E-2</c:v>
                </c:pt>
                <c:pt idx="2">
                  <c:v>2.58863027732469E-2</c:v>
                </c:pt>
                <c:pt idx="3">
                  <c:v>8.7374546965629692E-3</c:v>
                </c:pt>
              </c:numCache>
            </c:numRef>
          </c:yVal>
          <c:smooth val="1"/>
          <c:extLst>
            <c:ext xmlns:c16="http://schemas.microsoft.com/office/drawing/2014/chart" uri="{C3380CC4-5D6E-409C-BE32-E72D297353CC}">
              <c16:uniqueId val="{00000002-1C02-43A0-8C82-22A6F498DE10}"/>
            </c:ext>
          </c:extLst>
        </c:ser>
        <c:dLbls>
          <c:showLegendKey val="0"/>
          <c:showVal val="0"/>
          <c:showCatName val="0"/>
          <c:showSerName val="0"/>
          <c:showPercent val="0"/>
          <c:showBubbleSize val="0"/>
        </c:dLbls>
        <c:axId val="594129664"/>
        <c:axId val="594126384"/>
      </c:scatterChart>
      <c:valAx>
        <c:axId val="59412966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SNR</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4126384"/>
        <c:crosses val="autoZero"/>
        <c:crossBetween val="midCat"/>
      </c:valAx>
      <c:valAx>
        <c:axId val="594126384"/>
        <c:scaling>
          <c:logBase val="10"/>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r>
                  <a:rPr lang="fr-FR" sz="1800"/>
                  <a:t>BER</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7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crossAx val="5941296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Xiaogang : Bonjour, nous allons vous présenter notre projet de système de communications, où nous allons traiter l’OFDM.</a:t>
            </a:r>
            <a:endParaRPr/>
          </a:p>
        </p:txBody>
      </p:sp>
      <p:sp>
        <p:nvSpPr>
          <p:cNvPr id="120" name="Google Shape;12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6de36f63a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de36f63a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Voici un exemple de configuration que nous avons appliqué:</a:t>
            </a:r>
            <a:endParaRPr/>
          </a:p>
          <a:p>
            <a:pPr indent="0" lvl="0" marL="0" rtl="0" algn="l">
              <a:spcBef>
                <a:spcPts val="0"/>
              </a:spcBef>
              <a:spcAft>
                <a:spcPts val="0"/>
              </a:spcAft>
              <a:buNone/>
            </a:pPr>
            <a:r>
              <a:rPr lang="fr-FR"/>
              <a:t>Nous pouvons observer </a:t>
            </a:r>
            <a:r>
              <a:rPr lang="fr-FR"/>
              <a:t>grâce</a:t>
            </a:r>
            <a:r>
              <a:rPr lang="fr-FR"/>
              <a:t> aux docblock les </a:t>
            </a:r>
            <a:r>
              <a:rPr lang="fr-FR"/>
              <a:t>différents </a:t>
            </a:r>
            <a:endParaRPr/>
          </a:p>
          <a:p>
            <a:pPr indent="0" lvl="0" marL="0" rtl="0" algn="l">
              <a:spcBef>
                <a:spcPts val="0"/>
              </a:spcBef>
              <a:spcAft>
                <a:spcPts val="0"/>
              </a:spcAft>
              <a:buNone/>
            </a:pPr>
            <a:r>
              <a:rPr lang="fr-FR"/>
              <a:t>Nous voyons que le plus grand retard calculé dynamiquement n’excède pas les  100ns </a:t>
            </a:r>
            <a:endParaRPr/>
          </a:p>
          <a:p>
            <a:pPr indent="0" lvl="0" marL="0" rtl="0" algn="l">
              <a:spcBef>
                <a:spcPts val="0"/>
              </a:spcBef>
              <a:spcAft>
                <a:spcPts val="0"/>
              </a:spcAft>
              <a:buNone/>
            </a:pPr>
            <a:r>
              <a:rPr lang="fr-FR"/>
              <a:t>Nous observons le nombre de porteuses utiles ainsi que la présence ou l’absence du zero padding </a:t>
            </a:r>
            <a:endParaRPr/>
          </a:p>
          <a:p>
            <a:pPr indent="0" lvl="0" marL="0" rtl="0" algn="l">
              <a:spcBef>
                <a:spcPts val="0"/>
              </a:spcBef>
              <a:spcAft>
                <a:spcPts val="0"/>
              </a:spcAft>
              <a:buNone/>
            </a:pPr>
            <a:r>
              <a:t/>
            </a:r>
            <a:endParaRPr/>
          </a:p>
        </p:txBody>
      </p:sp>
      <p:sp>
        <p:nvSpPr>
          <p:cNvPr id="211" name="Google Shape;211;g6de36f63a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de36f63a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de36f63a7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Avant de passer à </a:t>
            </a:r>
            <a:r>
              <a:rPr lang="fr-FR"/>
              <a:t>l'exploitation</a:t>
            </a:r>
            <a:r>
              <a:rPr lang="fr-FR"/>
              <a:t> du résultat nous </a:t>
            </a:r>
            <a:r>
              <a:rPr lang="fr-FR"/>
              <a:t>vérifions</a:t>
            </a:r>
            <a:r>
              <a:rPr lang="fr-FR"/>
              <a:t> que nous occupons uniquement la bande qui nous est disponible.</a:t>
            </a:r>
            <a:endParaRPr/>
          </a:p>
          <a:p>
            <a:pPr indent="0" lvl="0" marL="0" rtl="0" algn="l">
              <a:spcBef>
                <a:spcPts val="0"/>
              </a:spcBef>
              <a:spcAft>
                <a:spcPts val="0"/>
              </a:spcAft>
              <a:buNone/>
            </a:pPr>
            <a:r>
              <a:rPr lang="fr-FR"/>
              <a:t>Ici, en présence de zero padding, nous observons bien que nous occupons une bande de 20 MHz car on va de -10 à 10 .</a:t>
            </a:r>
            <a:endParaRPr/>
          </a:p>
          <a:p>
            <a:pPr indent="0" lvl="0" marL="0" rtl="0" algn="l">
              <a:spcBef>
                <a:spcPts val="0"/>
              </a:spcBef>
              <a:spcAft>
                <a:spcPts val="0"/>
              </a:spcAft>
              <a:buNone/>
            </a:pPr>
            <a:r>
              <a:rPr lang="fr-FR"/>
              <a:t>Nous observe ce spectre </a:t>
            </a:r>
            <a:r>
              <a:rPr lang="fr-FR"/>
              <a:t>après</a:t>
            </a:r>
            <a:r>
              <a:rPr lang="fr-FR"/>
              <a:t> le canal pour observer le fading </a:t>
            </a:r>
            <a:r>
              <a:rPr lang="fr-FR"/>
              <a:t>sélectif.</a:t>
            </a:r>
            <a:r>
              <a:rPr lang="fr-FR"/>
              <a:t>.</a:t>
            </a:r>
            <a:endParaRPr/>
          </a:p>
          <a:p>
            <a:pPr indent="0" lvl="0" marL="0" rtl="0" algn="l">
              <a:spcBef>
                <a:spcPts val="0"/>
              </a:spcBef>
              <a:spcAft>
                <a:spcPts val="0"/>
              </a:spcAft>
              <a:buNone/>
            </a:pPr>
            <a:r>
              <a:t/>
            </a:r>
            <a:endParaRPr/>
          </a:p>
        </p:txBody>
      </p:sp>
      <p:sp>
        <p:nvSpPr>
          <p:cNvPr id="218" name="Google Shape;218;g6de36f63a7_0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Voici ce que nous avons obtenu pour un Maximum Doppler Shift de 10 et un temps de simulation suffisamment long pour que le BER finisse par se stabiliser.</a:t>
            </a:r>
            <a:endParaRPr/>
          </a:p>
          <a:p>
            <a:pPr indent="-317500" lvl="0" marL="457200" rtl="0" algn="l">
              <a:spcBef>
                <a:spcPts val="0"/>
              </a:spcBef>
              <a:spcAft>
                <a:spcPts val="0"/>
              </a:spcAft>
              <a:buSzPts val="1400"/>
              <a:buChar char="-"/>
            </a:pPr>
            <a:r>
              <a:rPr lang="fr-FR"/>
              <a:t>BER diminue (évidemment) avec le SNR</a:t>
            </a:r>
            <a:endParaRPr/>
          </a:p>
          <a:p>
            <a:pPr indent="-317500" lvl="0" marL="457200" rtl="0" algn="l">
              <a:spcBef>
                <a:spcPts val="0"/>
              </a:spcBef>
              <a:spcAft>
                <a:spcPts val="0"/>
              </a:spcAft>
              <a:buSzPts val="1400"/>
              <a:buChar char="-"/>
            </a:pPr>
            <a:r>
              <a:rPr lang="fr-FR"/>
              <a:t>Nombre de pilotes a une influence significative dans la diminution du BER</a:t>
            </a:r>
            <a:endParaRPr/>
          </a:p>
          <a:p>
            <a:pPr indent="-317500" lvl="0" marL="457200" rtl="0" algn="l">
              <a:spcBef>
                <a:spcPts val="0"/>
              </a:spcBef>
              <a:spcAft>
                <a:spcPts val="0"/>
              </a:spcAft>
              <a:buSzPts val="1400"/>
              <a:buChar char="-"/>
            </a:pPr>
            <a:r>
              <a:rPr lang="fr-FR"/>
              <a:t>On remarque toutefois qu’à partir d’un certain nombre de pilotes, autour de 20, ils finissent par avoir la même influence et les augmenter ne sert plus à grand-chose</a:t>
            </a:r>
            <a:endParaRPr/>
          </a:p>
        </p:txBody>
      </p:sp>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Voici une autre représentation avec cette fois-ci le BER en fonction du nombre de pilotes</a:t>
            </a:r>
            <a:endParaRPr/>
          </a:p>
          <a:p>
            <a:pPr indent="-317500" lvl="0" marL="457200" rtl="0" algn="l">
              <a:spcBef>
                <a:spcPts val="0"/>
              </a:spcBef>
              <a:spcAft>
                <a:spcPts val="0"/>
              </a:spcAft>
              <a:buSzPts val="1400"/>
              <a:buChar char="-"/>
            </a:pPr>
            <a:r>
              <a:rPr lang="fr-FR"/>
              <a:t>Comme vu précédemment, le nombre de pilotes a pour effet de diminuer le BER</a:t>
            </a:r>
            <a:endParaRPr/>
          </a:p>
          <a:p>
            <a:pPr indent="-317500" lvl="0" marL="457200" rtl="0" algn="l">
              <a:spcBef>
                <a:spcPts val="0"/>
              </a:spcBef>
              <a:spcAft>
                <a:spcPts val="0"/>
              </a:spcAft>
              <a:buSzPts val="1400"/>
              <a:buChar char="-"/>
            </a:pPr>
            <a:r>
              <a:rPr lang="fr-FR"/>
              <a:t>En revanche, pour un SNR fixé on observe qu’à partir d’un taux de 12.5% de pilotes, le BER tend à se stabiliser peu importe le SNR</a:t>
            </a:r>
            <a:endParaRPr/>
          </a:p>
          <a:p>
            <a:pPr indent="-317500" lvl="0" marL="457200" rtl="0" algn="l">
              <a:spcBef>
                <a:spcPts val="0"/>
              </a:spcBef>
              <a:spcAft>
                <a:spcPts val="0"/>
              </a:spcAft>
              <a:buSzPts val="1400"/>
              <a:buChar char="-"/>
            </a:pPr>
            <a:r>
              <a:rPr lang="fr-FR"/>
              <a:t>Il est donc inutile d’encombrer notre bande en en mettant plus</a:t>
            </a:r>
            <a:endParaRPr/>
          </a:p>
          <a:p>
            <a:pPr indent="-317500" lvl="0" marL="457200" rtl="0" algn="l">
              <a:spcBef>
                <a:spcPts val="0"/>
              </a:spcBef>
              <a:spcAft>
                <a:spcPts val="0"/>
              </a:spcAft>
              <a:buSzPts val="1400"/>
              <a:buChar char="-"/>
            </a:pPr>
            <a:r>
              <a:rPr lang="fr-FR"/>
              <a:t>Notre cahier des charges de BER &lt; 2% est respecté dans un canal ayant un SNR de 15 ou plus</a:t>
            </a:r>
            <a:endParaRPr/>
          </a:p>
          <a:p>
            <a:pPr indent="-317500" lvl="0" marL="457200" rtl="0" algn="l">
              <a:spcBef>
                <a:spcPts val="0"/>
              </a:spcBef>
              <a:spcAft>
                <a:spcPts val="0"/>
              </a:spcAft>
              <a:buSzPts val="1400"/>
              <a:buChar char="-"/>
            </a:pPr>
            <a:r>
              <a:rPr lang="fr-FR"/>
              <a:t>Il est également intéressant de remarquer que le BER a même tendance à remonter légèrement : on peut supposer qu’il s’agit là d’un phénomène de surcorrection, où l’égalisation fini par produire plus d’erreurs</a:t>
            </a:r>
            <a:endParaRPr/>
          </a:p>
        </p:txBody>
      </p:sp>
      <p:sp>
        <p:nvSpPr>
          <p:cNvPr id="231" name="Google Shape;2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df287aaa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df287aaa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Autre point de comparaison : le débit.</a:t>
            </a:r>
            <a:endParaRPr/>
          </a:p>
          <a:p>
            <a:pPr indent="0" lvl="0" marL="0" rtl="0" algn="l">
              <a:spcBef>
                <a:spcPts val="0"/>
              </a:spcBef>
              <a:spcAft>
                <a:spcPts val="0"/>
              </a:spcAft>
              <a:buNone/>
            </a:pPr>
            <a:r>
              <a:rPr lang="fr-FR"/>
              <a:t>La formule que nous utiliserons sera celle du débit valide, qui correspond à la quantité de bits utiles (donc sans les pilotes) qui auront été *correctement décodés* à la réception car nous pensons qu’il n’y a pas de sens à parler de débit dans notre cas si tout ce que l’on reçoit est faux.</a:t>
            </a:r>
            <a:endParaRPr/>
          </a:p>
        </p:txBody>
      </p:sp>
      <p:sp>
        <p:nvSpPr>
          <p:cNvPr id="239" name="Google Shape;239;g6df287aaa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Courbes de débit en fonction du nombre de pilotes.</a:t>
            </a:r>
            <a:endParaRPr/>
          </a:p>
          <a:p>
            <a:pPr indent="-317500" lvl="0" marL="457200" rtl="0" algn="l">
              <a:spcBef>
                <a:spcPts val="0"/>
              </a:spcBef>
              <a:spcAft>
                <a:spcPts val="0"/>
              </a:spcAft>
              <a:buClr>
                <a:schemeClr val="dk1"/>
              </a:buClr>
              <a:buSzPts val="1400"/>
              <a:buChar char="-"/>
            </a:pPr>
            <a:r>
              <a:rPr lang="fr-FR"/>
              <a:t>Moins le SNR est bon, plus le débit valide maximum  est bas</a:t>
            </a:r>
            <a:endParaRPr/>
          </a:p>
          <a:p>
            <a:pPr indent="0" lvl="0" marL="0" rtl="0" algn="l">
              <a:spcBef>
                <a:spcPts val="0"/>
              </a:spcBef>
              <a:spcAft>
                <a:spcPts val="0"/>
              </a:spcAft>
              <a:buNone/>
            </a:pPr>
            <a:r>
              <a:rPr lang="fr-FR"/>
              <a:t>Pour un SNR donné :</a:t>
            </a:r>
            <a:endParaRPr/>
          </a:p>
          <a:p>
            <a:pPr indent="-317500" lvl="0" marL="457200" rtl="0" algn="l">
              <a:spcBef>
                <a:spcPts val="0"/>
              </a:spcBef>
              <a:spcAft>
                <a:spcPts val="0"/>
              </a:spcAft>
              <a:buSzPts val="1400"/>
              <a:buChar char="-"/>
            </a:pPr>
            <a:r>
              <a:rPr lang="fr-FR"/>
              <a:t>Le débit augmente au début à mesure qu’il y a plus de pilotes, du moins au début</a:t>
            </a:r>
            <a:endParaRPr/>
          </a:p>
          <a:p>
            <a:pPr indent="-317500" lvl="0" marL="457200" rtl="0" algn="l">
              <a:spcBef>
                <a:spcPts val="0"/>
              </a:spcBef>
              <a:spcAft>
                <a:spcPts val="0"/>
              </a:spcAft>
              <a:buSzPts val="1400"/>
              <a:buChar char="-"/>
            </a:pPr>
            <a:r>
              <a:rPr lang="fr-FR"/>
              <a:t>Vient un moment de déclin car l’ajout de pilotes revient à “prendre la place” des porteuses qui aurait pu transmettre des bits utiles. Cela dessert donc le débit.</a:t>
            </a:r>
            <a:endParaRPr/>
          </a:p>
          <a:p>
            <a:pPr indent="-317500" lvl="0" marL="457200" rtl="0" algn="l">
              <a:spcBef>
                <a:spcPts val="0"/>
              </a:spcBef>
              <a:spcAft>
                <a:spcPts val="0"/>
              </a:spcAft>
              <a:buSzPts val="1400"/>
              <a:buChar char="-"/>
            </a:pPr>
            <a:r>
              <a:rPr lang="fr-FR"/>
              <a:t>À bon SNR, et avec le bon nombre de pilotes, on approche le débit max qu’il possible d’obtenir avec une pré-modulation QPSK : 40Mbits/s</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À titre de comparaison, voici ce qu’on obtient en comparant le débit binaire et le débit valide pour un même SNR. Une fois le nombre mini de pilotes nécessaires pour ne pas trop souffrir des erreurs, on remarque qu’on est plutôt tangent au débit binaire ce qui signifie que notre égalisation est efficace.</a:t>
            </a:r>
            <a:endParaRPr/>
          </a:p>
        </p:txBody>
      </p:sp>
      <p:sp>
        <p:nvSpPr>
          <p:cNvPr id="253" name="Google Shape;25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Il faut savoir que la moitié de nos tests ont aussi été réalisés avec un Maximum Doppler Shift de 100, car cela permettait en effet de réduire nos temps de simulation drastiquement. En effet, le BER se stabilise plus vite, ce qui permet de faire tourner les programmes moins longtemps et donc d’avoir plus vite des données exploitables.</a:t>
            </a:r>
            <a:endParaRPr/>
          </a:p>
        </p:txBody>
      </p:sp>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Xiaogang : L’objectif de ce projet était de concevoir un système capable de faire communiquer une station de base et un récepteur, qui peut être par exemple un téléphone.</a:t>
            </a:r>
            <a:endParaRPr/>
          </a:p>
          <a:p>
            <a:pPr indent="0" lvl="0" marL="0" rtl="0" algn="l">
              <a:spcBef>
                <a:spcPts val="0"/>
              </a:spcBef>
              <a:spcAft>
                <a:spcPts val="0"/>
              </a:spcAft>
              <a:buNone/>
            </a:pPr>
            <a:r>
              <a:rPr lang="fr-FR"/>
              <a:t>On aura à considérer différentes hypothèses de travail mais en fin de compte, il doit être performant même dans un canal variant, bruité, et qui introduit des réflexions et des retards.</a:t>
            </a:r>
            <a:endParaRPr/>
          </a:p>
        </p:txBody>
      </p:sp>
      <p:sp>
        <p:nvSpPr>
          <p:cNvPr id="134" name="Google Shape;13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Nous avons également remarqué que le MDS ne changeait pas vraiment la nature des résultats et qu’ils pouvaient donc servir de comparaison afin de valider notre modèle. Cela a permis de réaliser d’autres tests en faisant varier d’autres paramètres.</a:t>
            </a:r>
            <a:endParaRPr/>
          </a:p>
        </p:txBody>
      </p:sp>
      <p:sp>
        <p:nvSpPr>
          <p:cNvPr id="269" name="Google Shape;26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6de36f63a7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de36f63a7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6de36f63a7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de36f63a7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de36f63a7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Avec un nombre de porteuses multiple de 2, </a:t>
            </a:r>
            <a:endParaRPr/>
          </a:p>
        </p:txBody>
      </p:sp>
      <p:sp>
        <p:nvSpPr>
          <p:cNvPr id="284" name="Google Shape;284;g6de36f63a7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fr-FR"/>
              <a:t>Idée derrière le fait d’augmenter le nombre de porteuses : optimiser l’occupation spectrale en augmentant le nombre de sous-canaux -&gt; quelle influence ?</a:t>
            </a:r>
            <a:endParaRPr/>
          </a:p>
          <a:p>
            <a:pPr indent="-317500" lvl="0" marL="457200" rtl="0" algn="l">
              <a:spcBef>
                <a:spcPts val="0"/>
              </a:spcBef>
              <a:spcAft>
                <a:spcPts val="0"/>
              </a:spcAft>
              <a:buSzPts val="1400"/>
              <a:buChar char="-"/>
            </a:pPr>
            <a:r>
              <a:rPr lang="fr-FR"/>
              <a:t>SNR de 20dB fixé ; pour ce qui est du débit, les croissances sont similaires au début, les différences ne sont pas significatives</a:t>
            </a:r>
            <a:endParaRPr/>
          </a:p>
          <a:p>
            <a:pPr indent="-317500" lvl="0" marL="457200" rtl="0" algn="l">
              <a:spcBef>
                <a:spcPts val="0"/>
              </a:spcBef>
              <a:spcAft>
                <a:spcPts val="0"/>
              </a:spcAft>
              <a:buSzPts val="1400"/>
              <a:buChar char="-"/>
            </a:pPr>
            <a:r>
              <a:rPr lang="fr-FR"/>
              <a:t>I</a:t>
            </a:r>
            <a:r>
              <a:rPr lang="fr-FR"/>
              <a:t>l est compréhensible que la décroissance soit plus rapide pour 200 porteuses car un pilote représente un pourcentage plus élevé du nb de  sous-porteuses.</a:t>
            </a:r>
            <a:endParaRPr/>
          </a:p>
        </p:txBody>
      </p:sp>
      <p:sp>
        <p:nvSpPr>
          <p:cNvPr id="291" name="Google Shape;2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fr-FR"/>
              <a:t>Un grand nombre de porteuses semble rendre l’égalisation par les pilotes moins efficace</a:t>
            </a:r>
            <a:endParaRPr/>
          </a:p>
          <a:p>
            <a:pPr indent="-317500" lvl="0" marL="457200" rtl="0" algn="l">
              <a:spcBef>
                <a:spcPts val="0"/>
              </a:spcBef>
              <a:spcAft>
                <a:spcPts val="0"/>
              </a:spcAft>
              <a:buSzPts val="1400"/>
              <a:buChar char="-"/>
            </a:pPr>
            <a:r>
              <a:rPr lang="fr-FR"/>
              <a:t>Hypothèse : les sous-canaux finissent par être tellement nombreux sur la bande et donc resserrés que cela occasionne des interférences inter-porteuses</a:t>
            </a:r>
            <a:endParaRPr/>
          </a:p>
        </p:txBody>
      </p:sp>
      <p:sp>
        <p:nvSpPr>
          <p:cNvPr id="298" name="Google Shape;29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fr-FR"/>
              <a:t>Pour finir, une autre représentation où l’on voit bien que peu importe le SNR, avoir moins de sous-porteuses est plus intéressant du point de vue du BER.</a:t>
            </a:r>
            <a:endParaRPr/>
          </a:p>
          <a:p>
            <a:pPr indent="-317500" lvl="0" marL="457200" rtl="0" algn="l">
              <a:spcBef>
                <a:spcPts val="0"/>
              </a:spcBef>
              <a:spcAft>
                <a:spcPts val="0"/>
              </a:spcAft>
              <a:buSzPts val="1400"/>
              <a:buChar char="-"/>
            </a:pPr>
            <a:r>
              <a:rPr lang="fr-FR"/>
              <a:t>La différence entre la taille de ces courbes vient du fait que nous choisissons un nombre de pilotes multiple du nombre de sous-porteuses, qui n’est pas le même pour les trois.</a:t>
            </a:r>
            <a:endParaRPr/>
          </a:p>
          <a:p>
            <a:pPr indent="0" lvl="0" marL="0" rtl="0" algn="l">
              <a:spcBef>
                <a:spcPts val="0"/>
              </a:spcBef>
              <a:spcAft>
                <a:spcPts val="0"/>
              </a:spcAft>
              <a:buNone/>
            </a:pPr>
            <a:r>
              <a:t/>
            </a:r>
            <a:endParaRPr/>
          </a:p>
          <a:p>
            <a:pPr indent="0" lvl="0" marL="0" rtl="0" algn="l">
              <a:spcBef>
                <a:spcPts val="0"/>
              </a:spcBef>
              <a:spcAft>
                <a:spcPts val="0"/>
              </a:spcAft>
              <a:buNone/>
            </a:pPr>
            <a:r>
              <a:rPr lang="fr-FR"/>
              <a:t>[?]Cependant, l’ensemble de ces résultats est à prendre au conditionnel, ne connaissant pas l’effet d’une absence de zeropadding sur le BER.</a:t>
            </a:r>
            <a:endParaRPr/>
          </a:p>
        </p:txBody>
      </p:sp>
      <p:sp>
        <p:nvSpPr>
          <p:cNvPr id="305" name="Google Shape;305;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6df287aaa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df287aaab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L’OFDM semble à première vue permettre une meilleure occupation spectrale, cependant nous n’avons pas fait de tests de comparaison avec des modulations mono-porteuses</a:t>
            </a:r>
            <a:endParaRPr/>
          </a:p>
          <a:p>
            <a:pPr indent="-317500" lvl="0" marL="457200" rtl="0" algn="l">
              <a:spcBef>
                <a:spcPts val="0"/>
              </a:spcBef>
              <a:spcAft>
                <a:spcPts val="0"/>
              </a:spcAft>
              <a:buSzPts val="1400"/>
              <a:buChar char="-"/>
            </a:pPr>
            <a:r>
              <a:rPr lang="fr-FR"/>
              <a:t>Nous avons vu que l’égalisation, l’interpolation linéaire ainsi qu’un préfixe cyclique bien calculés sont nécessaires afin de réduire les erreurs et ainsi avoir un meilleur débit</a:t>
            </a:r>
            <a:endParaRPr/>
          </a:p>
          <a:p>
            <a:pPr indent="-317500" lvl="0" marL="457200" rtl="0" algn="l">
              <a:spcBef>
                <a:spcPts val="0"/>
              </a:spcBef>
              <a:spcAft>
                <a:spcPts val="0"/>
              </a:spcAft>
              <a:buSzPts val="1400"/>
              <a:buChar char="-"/>
            </a:pPr>
            <a:r>
              <a:rPr lang="fr-FR"/>
              <a:t>Pour cela, nous avons besoin de pilotes. Mais il faut faire attention à ne ni en avoir trop, ni pas suffisamment</a:t>
            </a:r>
            <a:endParaRPr/>
          </a:p>
          <a:p>
            <a:pPr indent="-317500" lvl="0" marL="457200" rtl="0" algn="l">
              <a:spcBef>
                <a:spcPts val="0"/>
              </a:spcBef>
              <a:spcAft>
                <a:spcPts val="0"/>
              </a:spcAft>
              <a:buSzPts val="1400"/>
              <a:buChar char="-"/>
            </a:pPr>
            <a:r>
              <a:rPr lang="fr-FR"/>
              <a:t>Il s’agissait d’un projet difficile à appréhender, mais par la méthode et beaucoup de travail, on comprend l’intérêt d’une telle technologie</a:t>
            </a:r>
            <a:endParaRPr/>
          </a:p>
        </p:txBody>
      </p:sp>
      <p:sp>
        <p:nvSpPr>
          <p:cNvPr id="312" name="Google Shape;312;g6df287aaab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6df287aaab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df287aaab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g6df287aaab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df287aaab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df287aaab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6df287aaab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a:t>Le principe du multiplexage et de la division en fréquence est</a:t>
            </a:r>
            <a:endParaRPr/>
          </a:p>
          <a:p>
            <a:pPr indent="-317500" lvl="0" marL="457200" rtl="0" algn="l">
              <a:spcBef>
                <a:spcPts val="0"/>
              </a:spcBef>
              <a:spcAft>
                <a:spcPts val="0"/>
              </a:spcAft>
              <a:buSzPts val="1400"/>
              <a:buChar char="-"/>
            </a:pPr>
            <a:r>
              <a:rPr lang="fr-FR"/>
              <a:t>Découper l’information et de la distribuer sur des fréquences différentes puis à l’envoyer en même temps. </a:t>
            </a:r>
            <a:endParaRPr/>
          </a:p>
          <a:p>
            <a:pPr indent="-317500" lvl="0" marL="457200" rtl="0" algn="l">
              <a:spcBef>
                <a:spcPts val="0"/>
              </a:spcBef>
              <a:spcAft>
                <a:spcPts val="0"/>
              </a:spcAft>
              <a:buSzPts val="1400"/>
              <a:buChar char="-"/>
            </a:pPr>
            <a:r>
              <a:rPr lang="fr-FR"/>
              <a:t>OFDM est un multiplexage en fréquence particulier qui a la propriété de transmettre sur des fréquences orthogonales entre elles : une porteuse est au maximum quand les autres sont à 0. On passe d’un système avec des porteuses séparées par une sorte d’intervalle de garde à un autre où elles sont plus resserrées, ce qui optimise l’utilisation de la bande disponible en évitant les interférences entre porteuses.</a:t>
            </a:r>
            <a:endParaRPr/>
          </a:p>
        </p:txBody>
      </p:sp>
      <p:sp>
        <p:nvSpPr>
          <p:cNvPr id="141" name="Google Shape;14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Durant notre projet, nous avons supposé deux hypothèses de travail. La première, c’est le canal de Rayleigh (lire diapo)</a:t>
            </a:r>
            <a:endParaRPr/>
          </a:p>
        </p:txBody>
      </p:sp>
      <p:sp>
        <p:nvSpPr>
          <p:cNvPr id="148" name="Google Shape;14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La seconde est celle du canal multi-chemins  [lire diapo]</a:t>
            </a:r>
            <a:endParaRPr/>
          </a:p>
        </p:txBody>
      </p:sp>
      <p:sp>
        <p:nvSpPr>
          <p:cNvPr id="154" name="Google Shape;15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de36f63a7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de36f63a7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None/>
            </a:pPr>
            <a:r>
              <a:rPr lang="fr-FR" sz="900">
                <a:latin typeface="Avenir"/>
                <a:ea typeface="Avenir"/>
                <a:cs typeface="Avenir"/>
                <a:sym typeface="Avenir"/>
              </a:rPr>
              <a:t>plan du modèle avec des fonctions matlab qui s’occupent de tout calculer automatiquement </a:t>
            </a:r>
            <a:endParaRPr sz="900">
              <a:latin typeface="Avenir"/>
              <a:ea typeface="Avenir"/>
              <a:cs typeface="Avenir"/>
              <a:sym typeface="Avenir"/>
            </a:endParaRPr>
          </a:p>
          <a:p>
            <a:pPr indent="0" lvl="0" marL="0" rtl="0" algn="l">
              <a:lnSpc>
                <a:spcPct val="110000"/>
              </a:lnSpc>
              <a:spcBef>
                <a:spcPts val="1000"/>
              </a:spcBef>
              <a:spcAft>
                <a:spcPts val="0"/>
              </a:spcAft>
              <a:buNone/>
            </a:pPr>
            <a:r>
              <a:rPr lang="fr-FR" sz="900">
                <a:latin typeface="Avenir"/>
                <a:ea typeface="Avenir"/>
                <a:cs typeface="Avenir"/>
                <a:sym typeface="Avenir"/>
              </a:rPr>
              <a:t>Voici notre système de communication final.</a:t>
            </a:r>
            <a:endParaRPr sz="900">
              <a:latin typeface="Avenir"/>
              <a:ea typeface="Avenir"/>
              <a:cs typeface="Avenir"/>
              <a:sym typeface="Avenir"/>
            </a:endParaRPr>
          </a:p>
          <a:p>
            <a:pPr indent="0" lvl="0" marL="0" rtl="0" algn="l">
              <a:lnSpc>
                <a:spcPct val="110000"/>
              </a:lnSpc>
              <a:spcBef>
                <a:spcPts val="1000"/>
              </a:spcBef>
              <a:spcAft>
                <a:spcPts val="0"/>
              </a:spcAft>
              <a:buNone/>
            </a:pPr>
            <a:r>
              <a:rPr lang="fr-FR" sz="900">
                <a:latin typeface="Avenir"/>
                <a:ea typeface="Avenir"/>
                <a:cs typeface="Avenir"/>
                <a:sym typeface="Avenir"/>
              </a:rPr>
              <a:t>A l’extérieur des bloc FFT nous sommes dans le domaine fréquentiel et entre les blocs FFT nous sommes dans le domaine temporel .</a:t>
            </a:r>
            <a:endParaRPr sz="900">
              <a:latin typeface="Avenir"/>
              <a:ea typeface="Avenir"/>
              <a:cs typeface="Avenir"/>
              <a:sym typeface="Avenir"/>
            </a:endParaRPr>
          </a:p>
          <a:p>
            <a:pPr indent="0" lvl="0" marL="0" rtl="0" algn="l">
              <a:lnSpc>
                <a:spcPct val="110000"/>
              </a:lnSpc>
              <a:spcBef>
                <a:spcPts val="1000"/>
              </a:spcBef>
              <a:spcAft>
                <a:spcPts val="0"/>
              </a:spcAft>
              <a:buNone/>
            </a:pPr>
            <a:r>
              <a:rPr lang="fr-FR" sz="900">
                <a:latin typeface="Avenir"/>
                <a:ea typeface="Avenir"/>
                <a:cs typeface="Avenir"/>
                <a:sym typeface="Avenir"/>
              </a:rPr>
              <a:t>Nous avons donc une fonction matlab qui s’occupe de rajouter le nombre de pilotes demandé par l’opérateur enregistré dans la variables globales </a:t>
            </a:r>
            <a:endParaRPr sz="900">
              <a:latin typeface="Avenir"/>
              <a:ea typeface="Avenir"/>
              <a:cs typeface="Avenir"/>
              <a:sym typeface="Avenir"/>
            </a:endParaRPr>
          </a:p>
          <a:p>
            <a:pPr indent="0" lvl="0" marL="0" rtl="0" algn="l">
              <a:lnSpc>
                <a:spcPct val="110000"/>
              </a:lnSpc>
              <a:spcBef>
                <a:spcPts val="1000"/>
              </a:spcBef>
              <a:spcAft>
                <a:spcPts val="0"/>
              </a:spcAft>
              <a:buNone/>
            </a:pPr>
            <a:r>
              <a:rPr lang="fr-FR" sz="900">
                <a:latin typeface="Avenir"/>
                <a:ea typeface="Avenir"/>
                <a:cs typeface="Avenir"/>
                <a:sym typeface="Avenir"/>
              </a:rPr>
              <a:t>Nous avons également une fonction qui ajoute le préfixe cyclique qui sera introduite dans quelques instants.</a:t>
            </a:r>
            <a:endParaRPr sz="900">
              <a:latin typeface="Avenir"/>
              <a:ea typeface="Avenir"/>
              <a:cs typeface="Avenir"/>
              <a:sym typeface="Avenir"/>
            </a:endParaRPr>
          </a:p>
          <a:p>
            <a:pPr indent="0" lvl="0" marL="0" rtl="0" algn="l">
              <a:lnSpc>
                <a:spcPct val="110000"/>
              </a:lnSpc>
              <a:spcBef>
                <a:spcPts val="1000"/>
              </a:spcBef>
              <a:spcAft>
                <a:spcPts val="0"/>
              </a:spcAft>
              <a:buNone/>
            </a:pPr>
            <a:r>
              <a:t/>
            </a:r>
            <a:endParaRPr sz="900">
              <a:latin typeface="Avenir"/>
              <a:ea typeface="Avenir"/>
              <a:cs typeface="Avenir"/>
              <a:sym typeface="Avenir"/>
            </a:endParaRPr>
          </a:p>
          <a:p>
            <a:pPr indent="0" lvl="0" marL="0" rtl="0" algn="l">
              <a:lnSpc>
                <a:spcPct val="110000"/>
              </a:lnSpc>
              <a:spcBef>
                <a:spcPts val="1000"/>
              </a:spcBef>
              <a:spcAft>
                <a:spcPts val="0"/>
              </a:spcAft>
              <a:buNone/>
            </a:pPr>
            <a:r>
              <a:t/>
            </a:r>
            <a:endParaRPr sz="900">
              <a:latin typeface="Avenir"/>
              <a:ea typeface="Avenir"/>
              <a:cs typeface="Avenir"/>
              <a:sym typeface="Avenir"/>
            </a:endParaRPr>
          </a:p>
          <a:p>
            <a:pPr indent="0" lvl="0" marL="0" rtl="0" algn="l">
              <a:lnSpc>
                <a:spcPct val="110000"/>
              </a:lnSpc>
              <a:spcBef>
                <a:spcPts val="1000"/>
              </a:spcBef>
              <a:spcAft>
                <a:spcPts val="0"/>
              </a:spcAft>
              <a:buNone/>
            </a:pPr>
            <a:r>
              <a:rPr lang="fr-FR" sz="900">
                <a:latin typeface="Avenir"/>
                <a:ea typeface="Avenir"/>
                <a:cs typeface="Avenir"/>
                <a:sym typeface="Avenir"/>
              </a:rPr>
              <a:t>Comme vous pouvez le constater , outre les blocs élémentaire comme le canal de Railegh , ainsi que les blocs de transformé de Fourier , nous avons établi des bloc des fonctions matlab pour réaliser les différentes étapes du processus. </a:t>
            </a:r>
            <a:endParaRPr sz="900">
              <a:latin typeface="Avenir"/>
              <a:ea typeface="Avenir"/>
              <a:cs typeface="Avenir"/>
              <a:sym typeface="Avenir"/>
            </a:endParaRPr>
          </a:p>
          <a:p>
            <a:pPr indent="0" lvl="0" marL="0" rtl="0" algn="l">
              <a:lnSpc>
                <a:spcPct val="110000"/>
              </a:lnSpc>
              <a:spcBef>
                <a:spcPts val="1000"/>
              </a:spcBef>
              <a:spcAft>
                <a:spcPts val="0"/>
              </a:spcAft>
              <a:buClr>
                <a:schemeClr val="dk1"/>
              </a:buClr>
              <a:buSzPts val="1100"/>
              <a:buFont typeface="Arial"/>
              <a:buNone/>
            </a:pPr>
            <a:r>
              <a:t/>
            </a:r>
            <a:endParaRPr sz="900">
              <a:latin typeface="Avenir"/>
              <a:ea typeface="Avenir"/>
              <a:cs typeface="Avenir"/>
              <a:sym typeface="Avenir"/>
            </a:endParaRPr>
          </a:p>
        </p:txBody>
      </p:sp>
      <p:sp>
        <p:nvSpPr>
          <p:cNvPr id="161" name="Google Shape;161;g6de36f63a7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de36f63a7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de36f63a7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Afin de configurer correctement  notre générateur de Bernouilli , nous avons du reflechir sur le probleme.</a:t>
            </a:r>
            <a:endParaRPr/>
          </a:p>
          <a:p>
            <a:pPr indent="0" lvl="0" marL="0" rtl="0" algn="l">
              <a:spcBef>
                <a:spcPts val="0"/>
              </a:spcBef>
              <a:spcAft>
                <a:spcPts val="0"/>
              </a:spcAft>
              <a:buNone/>
            </a:pPr>
            <a:r>
              <a:rPr lang="fr-FR"/>
              <a:t>Le principal problème à </a:t>
            </a:r>
            <a:r>
              <a:rPr lang="fr-FR"/>
              <a:t>éviter</a:t>
            </a:r>
            <a:r>
              <a:rPr lang="fr-FR"/>
              <a:t> est d’envoyer de l’information sur une bande qui ne nous appartient pas. </a:t>
            </a:r>
            <a:endParaRPr/>
          </a:p>
          <a:p>
            <a:pPr indent="0" lvl="0" marL="0" rtl="0" algn="l">
              <a:spcBef>
                <a:spcPts val="0"/>
              </a:spcBef>
              <a:spcAft>
                <a:spcPts val="0"/>
              </a:spcAft>
              <a:buNone/>
            </a:pPr>
            <a:r>
              <a:rPr lang="fr-FR"/>
              <a:t>Etant donné que le nombre de porteuses est fixé, lors de l’ajout des pilotes nécessaire à la </a:t>
            </a:r>
            <a:r>
              <a:rPr lang="fr-FR"/>
              <a:t>compréhension</a:t>
            </a:r>
            <a:r>
              <a:rPr lang="fr-FR"/>
              <a:t> de </a:t>
            </a:r>
            <a:r>
              <a:rPr lang="fr-FR"/>
              <a:t>l'état</a:t>
            </a:r>
            <a:r>
              <a:rPr lang="fr-FR"/>
              <a:t> du canal , nous ne pouvons </a:t>
            </a:r>
            <a:r>
              <a:rPr lang="fr-FR"/>
              <a:t>écraser</a:t>
            </a:r>
            <a:r>
              <a:rPr lang="fr-FR"/>
              <a:t> de l’information si nous avions affecter à chacune de nos porteuses de l’information utile. </a:t>
            </a:r>
            <a:endParaRPr/>
          </a:p>
          <a:p>
            <a:pPr indent="0" lvl="0" marL="0" rtl="0" algn="l">
              <a:spcBef>
                <a:spcPts val="0"/>
              </a:spcBef>
              <a:spcAft>
                <a:spcPts val="0"/>
              </a:spcAft>
              <a:buNone/>
            </a:pPr>
            <a:r>
              <a:rPr lang="fr-FR"/>
              <a:t>Afin de </a:t>
            </a:r>
            <a:r>
              <a:rPr lang="fr-FR"/>
              <a:t>prévenir</a:t>
            </a:r>
            <a:r>
              <a:rPr lang="fr-FR"/>
              <a:t> ce </a:t>
            </a:r>
            <a:r>
              <a:rPr lang="fr-FR"/>
              <a:t>problème</a:t>
            </a:r>
            <a:r>
              <a:rPr lang="fr-FR"/>
              <a:t> et donc d’occuper uniquement notre bande disponible , nous devons prendre en compte </a:t>
            </a:r>
            <a:r>
              <a:rPr lang="fr-FR"/>
              <a:t>l'existence</a:t>
            </a:r>
            <a:r>
              <a:rPr lang="fr-FR"/>
              <a:t> des pilotes avant </a:t>
            </a:r>
            <a:r>
              <a:rPr lang="fr-FR"/>
              <a:t>même</a:t>
            </a:r>
            <a:r>
              <a:rPr lang="fr-FR"/>
              <a:t> de </a:t>
            </a:r>
            <a:r>
              <a:rPr lang="fr-FR"/>
              <a:t>générer</a:t>
            </a:r>
            <a:r>
              <a:rPr lang="fr-FR"/>
              <a:t> nos bits </a:t>
            </a:r>
            <a:endParaRPr/>
          </a:p>
          <a:p>
            <a:pPr indent="0" lvl="0" marL="0" rtl="0" algn="l">
              <a:spcBef>
                <a:spcPts val="0"/>
              </a:spcBef>
              <a:spcAft>
                <a:spcPts val="0"/>
              </a:spcAft>
              <a:buNone/>
            </a:pPr>
            <a:r>
              <a:rPr lang="fr-FR"/>
              <a:t>Ensuite dans la </a:t>
            </a:r>
            <a:r>
              <a:rPr lang="fr-FR"/>
              <a:t>chaîne</a:t>
            </a:r>
            <a:r>
              <a:rPr lang="fr-FR"/>
              <a:t> de </a:t>
            </a:r>
            <a:r>
              <a:rPr lang="fr-FR"/>
              <a:t>transmission</a:t>
            </a:r>
            <a:r>
              <a:rPr lang="fr-FR"/>
              <a:t> , on a 2/N’ bits généré à la sortie de bernoulli </a:t>
            </a:r>
            <a:endParaRPr/>
          </a:p>
        </p:txBody>
      </p:sp>
      <p:sp>
        <p:nvSpPr>
          <p:cNvPr id="168" name="Google Shape;168;g6de36f63a7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6de36f63a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6de36f63a7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6de36f63a7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6de36f63a7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de36f63a7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L’egalisation : </a:t>
            </a:r>
            <a:endParaRPr/>
          </a:p>
          <a:p>
            <a:pPr indent="0" lvl="0" marL="0" rtl="0" algn="l">
              <a:spcBef>
                <a:spcPts val="0"/>
              </a:spcBef>
              <a:spcAft>
                <a:spcPts val="0"/>
              </a:spcAft>
              <a:buNone/>
            </a:pPr>
            <a:r>
              <a:rPr lang="fr-FR"/>
              <a:t>en envoyant des pilotes de 1,  nous recuperons l’influence du canal directement sur les valeurs des pilotes .</a:t>
            </a:r>
            <a:endParaRPr/>
          </a:p>
          <a:p>
            <a:pPr indent="0" lvl="0" marL="0" rtl="0" algn="l">
              <a:spcBef>
                <a:spcPts val="0"/>
              </a:spcBef>
              <a:spcAft>
                <a:spcPts val="0"/>
              </a:spcAft>
              <a:buNone/>
            </a:pPr>
            <a:r>
              <a:rPr lang="fr-FR"/>
              <a:t>Ainsi nous connaissons l’influence du canal sur les symboles . </a:t>
            </a:r>
            <a:endParaRPr/>
          </a:p>
          <a:p>
            <a:pPr indent="0" lvl="0" marL="0" rtl="0" algn="l">
              <a:spcBef>
                <a:spcPts val="0"/>
              </a:spcBef>
              <a:spcAft>
                <a:spcPts val="0"/>
              </a:spcAft>
              <a:buNone/>
            </a:pPr>
            <a:r>
              <a:rPr lang="fr-FR"/>
              <a:t>Au départ nous avons opté pour une interpolation par bloc, mais les </a:t>
            </a:r>
            <a:r>
              <a:rPr lang="fr-FR"/>
              <a:t>résultats</a:t>
            </a:r>
            <a:r>
              <a:rPr lang="fr-FR"/>
              <a:t> étaient sous optimisé </a:t>
            </a:r>
            <a:endParaRPr/>
          </a:p>
          <a:p>
            <a:pPr indent="0" lvl="0" marL="0" rtl="0" algn="l">
              <a:spcBef>
                <a:spcPts val="0"/>
              </a:spcBef>
              <a:spcAft>
                <a:spcPts val="0"/>
              </a:spcAft>
              <a:buNone/>
            </a:pPr>
            <a:r>
              <a:rPr lang="fr-FR"/>
              <a:t>Ensuite nous avons appliqué une interpolation linéaire comme représenté ci dessus . </a:t>
            </a:r>
            <a:endParaRPr/>
          </a:p>
          <a:p>
            <a:pPr indent="0" lvl="0" marL="0" rtl="0" algn="l">
              <a:spcBef>
                <a:spcPts val="0"/>
              </a:spcBef>
              <a:spcAft>
                <a:spcPts val="0"/>
              </a:spcAft>
              <a:buNone/>
            </a:pPr>
            <a:r>
              <a:rPr lang="fr-FR"/>
              <a:t>Notre fonction matlab qui s’occupe de l’egalisation, realise cette interpolation et retire les pilotes</a:t>
            </a:r>
            <a:endParaRPr/>
          </a:p>
          <a:p>
            <a:pPr indent="0" lvl="0" marL="0" rtl="0" algn="l">
              <a:spcBef>
                <a:spcPts val="0"/>
              </a:spcBef>
              <a:spcAft>
                <a:spcPts val="0"/>
              </a:spcAft>
              <a:buNone/>
            </a:pPr>
            <a:r>
              <a:t/>
            </a:r>
            <a:endParaRPr/>
          </a:p>
        </p:txBody>
      </p:sp>
      <p:sp>
        <p:nvSpPr>
          <p:cNvPr id="188" name="Google Shape;188;g6de36f63a7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0"/>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21" name="Google Shape;21;p20"/>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22" name="Google Shape;22;p20"/>
          <p:cNvSpPr/>
          <p:nvPr/>
        </p:nvSpPr>
        <p:spPr>
          <a:xfrm flipH="1" rot="10800000">
            <a:off x="578652" y="4501201"/>
            <a:ext cx="11034696" cy="18288"/>
          </a:xfrm>
          <a:prstGeom prst="rect">
            <a:avLst/>
          </a:prstGeom>
          <a:solidFill>
            <a:srgbClr val="F8F8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96" name="Shape 96"/>
        <p:cNvGrpSpPr/>
        <p:nvPr/>
      </p:nvGrpSpPr>
      <p:grpSpPr>
        <a:xfrm>
          <a:off x="0" y="0"/>
          <a:ext cx="0" cy="0"/>
          <a:chOff x="0" y="0"/>
          <a:chExt cx="0" cy="0"/>
        </a:xfrm>
      </p:grpSpPr>
      <p:sp>
        <p:nvSpPr>
          <p:cNvPr id="97" name="Google Shape;97;p28"/>
          <p:cNvSpPr/>
          <p:nvPr/>
        </p:nvSpPr>
        <p:spPr>
          <a:xfrm>
            <a:off x="558210" y="1162033"/>
            <a:ext cx="3740740" cy="4643344"/>
          </a:xfrm>
          <a:prstGeom prst="rect">
            <a:avLst/>
          </a:prstGeom>
          <a:solidFill>
            <a:schemeClr val="lt1"/>
          </a:solidFill>
          <a:ln cap="flat" cmpd="sng" w="12700">
            <a:solidFill>
              <a:srgbClr val="E9ED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8" name="Google Shape;98;p28"/>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9" name="Google Shape;99;p28"/>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8"/>
          <p:cNvSpPr/>
          <p:nvPr>
            <p:ph idx="2" type="pic"/>
          </p:nvPr>
        </p:nvSpPr>
        <p:spPr>
          <a:xfrm>
            <a:off x="4965192" y="1161288"/>
            <a:ext cx="6729984" cy="4645152"/>
          </a:xfrm>
          <a:prstGeom prst="rect">
            <a:avLst/>
          </a:prstGeom>
          <a:noFill/>
          <a:ln>
            <a:noFill/>
          </a:ln>
        </p:spPr>
        <p:txBody>
          <a:bodyPr anchorCtr="0" anchor="t" bIns="45700" lIns="91425" spcFirstLastPara="1" rIns="91425" wrap="square" tIns="45700">
            <a:normAutofit/>
          </a:bodyPr>
          <a:lstStyle>
            <a:lvl1pPr lvl="0" marR="0" rtl="0" algn="l">
              <a:lnSpc>
                <a:spcPct val="110000"/>
              </a:lnSpc>
              <a:spcBef>
                <a:spcPts val="10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1pPr>
            <a:lvl2pPr lvl="1" marR="0" rtl="0" algn="l">
              <a:lnSpc>
                <a:spcPct val="110000"/>
              </a:lnSpc>
              <a:spcBef>
                <a:spcPts val="500"/>
              </a:spcBef>
              <a:spcAft>
                <a:spcPts val="0"/>
              </a:spcAft>
              <a:buClr>
                <a:schemeClr val="dk1"/>
              </a:buClr>
              <a:buSzPts val="2800"/>
              <a:buFont typeface="Arial"/>
              <a:buNone/>
              <a:defRPr b="0" i="0" sz="2800" u="none" cap="none" strike="noStrike">
                <a:solidFill>
                  <a:schemeClr val="dk1"/>
                </a:solidFill>
                <a:latin typeface="Avenir"/>
                <a:ea typeface="Avenir"/>
                <a:cs typeface="Avenir"/>
                <a:sym typeface="Avenir"/>
              </a:defRPr>
            </a:lvl2pPr>
            <a:lvl3pPr lvl="2" marR="0" rtl="0" algn="l">
              <a:lnSpc>
                <a:spcPct val="110000"/>
              </a:lnSpc>
              <a:spcBef>
                <a:spcPts val="500"/>
              </a:spcBef>
              <a:spcAft>
                <a:spcPts val="0"/>
              </a:spcAft>
              <a:buClr>
                <a:schemeClr val="dk1"/>
              </a:buClr>
              <a:buSzPts val="2400"/>
              <a:buFont typeface="Arial"/>
              <a:buNone/>
              <a:defRPr b="0" i="0" sz="2400" u="none" cap="none" strike="noStrike">
                <a:solidFill>
                  <a:schemeClr val="dk1"/>
                </a:solidFill>
                <a:latin typeface="Avenir"/>
                <a:ea typeface="Avenir"/>
                <a:cs typeface="Avenir"/>
                <a:sym typeface="Avenir"/>
              </a:defRPr>
            </a:lvl3pPr>
            <a:lvl4pPr lvl="3"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4pPr>
            <a:lvl5pPr lvl="4" marR="0" rtl="0" algn="l">
              <a:lnSpc>
                <a:spcPct val="11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9pPr>
          </a:lstStyle>
          <a:p/>
        </p:txBody>
      </p:sp>
      <p:sp>
        <p:nvSpPr>
          <p:cNvPr id="101" name="Google Shape;101;p28"/>
          <p:cNvSpPr txBox="1"/>
          <p:nvPr>
            <p:ph idx="1" type="body"/>
          </p:nvPr>
        </p:nvSpPr>
        <p:spPr>
          <a:xfrm>
            <a:off x="868680" y="3438144"/>
            <a:ext cx="3099816" cy="2057400"/>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2" name="Google Shape;102;p28"/>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05" name="Shape 105"/>
        <p:cNvGrpSpPr/>
        <p:nvPr/>
      </p:nvGrpSpPr>
      <p:grpSpPr>
        <a:xfrm>
          <a:off x="0" y="0"/>
          <a:ext cx="0" cy="0"/>
          <a:chOff x="0" y="0"/>
          <a:chExt cx="0" cy="0"/>
        </a:xfrm>
      </p:grpSpPr>
      <p:sp>
        <p:nvSpPr>
          <p:cNvPr id="106" name="Google Shape;10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11" name="Shape 111"/>
        <p:cNvGrpSpPr/>
        <p:nvPr/>
      </p:nvGrpSpPr>
      <p:grpSpPr>
        <a:xfrm>
          <a:off x="0" y="0"/>
          <a:ext cx="0" cy="0"/>
          <a:chOff x="0" y="0"/>
          <a:chExt cx="0" cy="0"/>
        </a:xfrm>
      </p:grpSpPr>
      <p:sp>
        <p:nvSpPr>
          <p:cNvPr id="112" name="Google Shape;112;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9" name="Shape 29"/>
        <p:cNvGrpSpPr/>
        <p:nvPr/>
      </p:nvGrpSpPr>
      <p:grpSpPr>
        <a:xfrm>
          <a:off x="0" y="0"/>
          <a:ext cx="0" cy="0"/>
          <a:chOff x="0" y="0"/>
          <a:chExt cx="0" cy="0"/>
        </a:xfrm>
      </p:grpSpPr>
      <p:sp>
        <p:nvSpPr>
          <p:cNvPr id="30" name="Google Shape;30;p21"/>
          <p:cNvSpPr/>
          <p:nvPr/>
        </p:nvSpPr>
        <p:spPr>
          <a:xfrm>
            <a:off x="558209" y="0"/>
            <a:ext cx="11167447" cy="2018806"/>
          </a:xfrm>
          <a:prstGeom prst="rect">
            <a:avLst/>
          </a:prstGeom>
          <a:solidFill>
            <a:schemeClr val="lt1"/>
          </a:solidFill>
          <a:ln cap="flat" cmpd="sng" w="9525">
            <a:solidFill>
              <a:srgbClr val="E9ED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1" name="Google Shape;31;p21"/>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2" name="Google Shape;32;p21"/>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33" name="Google Shape;33;p2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1"/>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1"/>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1"/>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38" name="Shape 38"/>
        <p:cNvGrpSpPr/>
        <p:nvPr/>
      </p:nvGrpSpPr>
      <p:grpSpPr>
        <a:xfrm>
          <a:off x="0" y="0"/>
          <a:ext cx="0" cy="0"/>
          <a:chOff x="0" y="0"/>
          <a:chExt cx="0" cy="0"/>
        </a:xfrm>
      </p:grpSpPr>
      <p:sp>
        <p:nvSpPr>
          <p:cNvPr id="39" name="Google Shape;39;p19"/>
          <p:cNvSpPr txBox="1"/>
          <p:nvPr>
            <p:ph type="ctrTitle"/>
          </p:nvPr>
        </p:nvSpPr>
        <p:spPr>
          <a:xfrm>
            <a:off x="576072" y="1124712"/>
            <a:ext cx="11036808" cy="31729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Avenir"/>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9"/>
          <p:cNvSpPr txBox="1"/>
          <p:nvPr>
            <p:ph idx="1" type="subTitle"/>
          </p:nvPr>
        </p:nvSpPr>
        <p:spPr>
          <a:xfrm>
            <a:off x="576072" y="4727448"/>
            <a:ext cx="11036808" cy="1481328"/>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19"/>
          <p:cNvSpPr txBox="1"/>
          <p:nvPr>
            <p:ph idx="10" type="dt"/>
          </p:nvPr>
        </p:nvSpPr>
        <p:spPr>
          <a:xfrm>
            <a:off x="576072"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86968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
        <p:nvSpPr>
          <p:cNvPr id="44" name="Google Shape;44;p19"/>
          <p:cNvSpPr/>
          <p:nvPr/>
        </p:nvSpPr>
        <p:spPr>
          <a:xfrm rot="5400000">
            <a:off x="857544"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5" name="Google Shape;45;p19"/>
          <p:cNvSpPr/>
          <p:nvPr/>
        </p:nvSpPr>
        <p:spPr>
          <a:xfrm flipH="1" rot="10800000">
            <a:off x="578652" y="4501201"/>
            <a:ext cx="11034696" cy="18288"/>
          </a:xfrm>
          <a:prstGeom prst="rect">
            <a:avLst/>
          </a:prstGeom>
          <a:solidFill>
            <a:srgbClr val="CBD3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46" name="Shape 46"/>
        <p:cNvGrpSpPr/>
        <p:nvPr/>
      </p:nvGrpSpPr>
      <p:grpSpPr>
        <a:xfrm>
          <a:off x="0" y="0"/>
          <a:ext cx="0" cy="0"/>
          <a:chOff x="0" y="0"/>
          <a:chExt cx="0" cy="0"/>
        </a:xfrm>
      </p:grpSpPr>
      <p:sp>
        <p:nvSpPr>
          <p:cNvPr id="47" name="Google Shape;47;p22"/>
          <p:cNvSpPr/>
          <p:nvPr/>
        </p:nvSpPr>
        <p:spPr>
          <a:xfrm>
            <a:off x="558210" y="4981421"/>
            <a:ext cx="11134956" cy="822960"/>
          </a:xfrm>
          <a:prstGeom prst="rect">
            <a:avLst/>
          </a:prstGeom>
          <a:solidFill>
            <a:schemeClr val="lt1"/>
          </a:solidFill>
          <a:ln cap="flat" cmpd="sng" w="12700">
            <a:solidFill>
              <a:srgbClr val="E9ED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8" name="Google Shape;48;p22"/>
          <p:cNvSpPr/>
          <p:nvPr/>
        </p:nvSpPr>
        <p:spPr>
          <a:xfrm>
            <a:off x="498834" y="5118581"/>
            <a:ext cx="146304" cy="54864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9" name="Google Shape;49;p22"/>
          <p:cNvSpPr txBox="1"/>
          <p:nvPr>
            <p:ph type="title"/>
          </p:nvPr>
        </p:nvSpPr>
        <p:spPr>
          <a:xfrm>
            <a:off x="557784" y="640080"/>
            <a:ext cx="10890504" cy="4114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600"/>
              <a:buFont typeface="Avenir"/>
              <a:buNone/>
              <a:defRPr sz="6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2"/>
          <p:cNvSpPr txBox="1"/>
          <p:nvPr>
            <p:ph idx="1" type="body"/>
          </p:nvPr>
        </p:nvSpPr>
        <p:spPr>
          <a:xfrm>
            <a:off x="841248" y="5102352"/>
            <a:ext cx="10607040" cy="585216"/>
          </a:xfrm>
          <a:prstGeom prst="rect">
            <a:avLst/>
          </a:prstGeom>
          <a:noFill/>
          <a:ln>
            <a:noFill/>
          </a:ln>
        </p:spPr>
        <p:txBody>
          <a:bodyPr anchorCtr="0" anchor="ctr"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54" name="Shape 54"/>
        <p:cNvGrpSpPr/>
        <p:nvPr/>
      </p:nvGrpSpPr>
      <p:grpSpPr>
        <a:xfrm>
          <a:off x="0" y="0"/>
          <a:ext cx="0" cy="0"/>
          <a:chOff x="0" y="0"/>
          <a:chExt cx="0" cy="0"/>
        </a:xfrm>
      </p:grpSpPr>
      <p:sp>
        <p:nvSpPr>
          <p:cNvPr id="55" name="Google Shape;55;p23"/>
          <p:cNvSpPr/>
          <p:nvPr/>
        </p:nvSpPr>
        <p:spPr>
          <a:xfrm>
            <a:off x="558209" y="0"/>
            <a:ext cx="11167447" cy="2018806"/>
          </a:xfrm>
          <a:prstGeom prst="rect">
            <a:avLst/>
          </a:prstGeom>
          <a:solidFill>
            <a:schemeClr val="lt1"/>
          </a:solidFill>
          <a:ln cap="flat" cmpd="sng" w="9525">
            <a:solidFill>
              <a:srgbClr val="E9ED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6" name="Google Shape;56;p23"/>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7" name="Google Shape;57;p23"/>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8" name="Google Shape;58;p2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3"/>
          <p:cNvSpPr txBox="1"/>
          <p:nvPr>
            <p:ph idx="1" type="body"/>
          </p:nvPr>
        </p:nvSpPr>
        <p:spPr>
          <a:xfrm>
            <a:off x="1115568"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2" type="body"/>
          </p:nvPr>
        </p:nvSpPr>
        <p:spPr>
          <a:xfrm>
            <a:off x="6345936" y="2478024"/>
            <a:ext cx="4937760" cy="3694176"/>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Clr>
                <a:schemeClr val="dk1"/>
              </a:buClr>
              <a:buSzPts val="1800"/>
              <a:buChar char="•"/>
              <a:defRPr/>
            </a:lvl1pPr>
            <a:lvl2pPr indent="-342900" lvl="1" marL="914400" algn="l">
              <a:lnSpc>
                <a:spcPct val="110000"/>
              </a:lnSpc>
              <a:spcBef>
                <a:spcPts val="500"/>
              </a:spcBef>
              <a:spcAft>
                <a:spcPts val="0"/>
              </a:spcAft>
              <a:buClr>
                <a:schemeClr val="dk1"/>
              </a:buClr>
              <a:buSzPts val="1800"/>
              <a:buChar char="•"/>
              <a:defRPr/>
            </a:lvl2pPr>
            <a:lvl3pPr indent="-342900" lvl="2" marL="1371600" algn="l">
              <a:lnSpc>
                <a:spcPct val="110000"/>
              </a:lnSpc>
              <a:spcBef>
                <a:spcPts val="500"/>
              </a:spcBef>
              <a:spcAft>
                <a:spcPts val="0"/>
              </a:spcAft>
              <a:buClr>
                <a:schemeClr val="dk1"/>
              </a:buClr>
              <a:buSzPts val="1800"/>
              <a:buChar char="•"/>
              <a:defRPr/>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3"/>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64" name="Shape 64"/>
        <p:cNvGrpSpPr/>
        <p:nvPr/>
      </p:nvGrpSpPr>
      <p:grpSpPr>
        <a:xfrm>
          <a:off x="0" y="0"/>
          <a:ext cx="0" cy="0"/>
          <a:chOff x="0" y="0"/>
          <a:chExt cx="0" cy="0"/>
        </a:xfrm>
      </p:grpSpPr>
      <p:sp>
        <p:nvSpPr>
          <p:cNvPr id="65" name="Google Shape;65;p24"/>
          <p:cNvSpPr/>
          <p:nvPr/>
        </p:nvSpPr>
        <p:spPr>
          <a:xfrm>
            <a:off x="558209" y="0"/>
            <a:ext cx="11167447" cy="2018806"/>
          </a:xfrm>
          <a:prstGeom prst="rect">
            <a:avLst/>
          </a:prstGeom>
          <a:solidFill>
            <a:schemeClr val="lt1"/>
          </a:solidFill>
          <a:ln cap="flat" cmpd="sng" w="9525">
            <a:solidFill>
              <a:srgbClr val="E9ED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6" name="Google Shape;66;p24"/>
          <p:cNvSpPr/>
          <p:nvPr/>
        </p:nvSpPr>
        <p:spPr>
          <a:xfrm>
            <a:off x="566928" y="0"/>
            <a:ext cx="1115568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7" name="Google Shape;67;p24"/>
          <p:cNvSpPr/>
          <p:nvPr/>
        </p:nvSpPr>
        <p:spPr>
          <a:xfrm>
            <a:off x="498834" y="787352"/>
            <a:ext cx="128016"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8" name="Google Shape;68;p2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Avenir"/>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4"/>
          <p:cNvSpPr txBox="1"/>
          <p:nvPr>
            <p:ph idx="1" type="body"/>
          </p:nvPr>
        </p:nvSpPr>
        <p:spPr>
          <a:xfrm>
            <a:off x="1115568"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4"/>
          <p:cNvSpPr txBox="1"/>
          <p:nvPr>
            <p:ph idx="2" type="body"/>
          </p:nvPr>
        </p:nvSpPr>
        <p:spPr>
          <a:xfrm>
            <a:off x="1115568" y="3203688"/>
            <a:ext cx="4937760" cy="2968512"/>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3" type="body"/>
          </p:nvPr>
        </p:nvSpPr>
        <p:spPr>
          <a:xfrm>
            <a:off x="6345936" y="2372650"/>
            <a:ext cx="493776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b="1" sz="2400" cap="none"/>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24"/>
          <p:cNvSpPr txBox="1"/>
          <p:nvPr>
            <p:ph idx="4" type="body"/>
          </p:nvPr>
        </p:nvSpPr>
        <p:spPr>
          <a:xfrm>
            <a:off x="6345936" y="3203687"/>
            <a:ext cx="4937760" cy="2968511"/>
          </a:xfrm>
          <a:prstGeom prst="rect">
            <a:avLst/>
          </a:prstGeom>
          <a:noFill/>
          <a:ln>
            <a:noFill/>
          </a:ln>
        </p:spPr>
        <p:txBody>
          <a:bodyPr anchorCtr="0" anchor="t" bIns="45700" lIns="91425" spcFirstLastPara="1" rIns="91425" wrap="square" tIns="45700">
            <a:normAutofit/>
          </a:bodyPr>
          <a:lstStyle>
            <a:lvl1pPr indent="-381000" lvl="0" marL="457200" algn="l">
              <a:lnSpc>
                <a:spcPct val="110000"/>
              </a:lnSpc>
              <a:spcBef>
                <a:spcPts val="1000"/>
              </a:spcBef>
              <a:spcAft>
                <a:spcPts val="0"/>
              </a:spcAft>
              <a:buClr>
                <a:schemeClr val="dk1"/>
              </a:buClr>
              <a:buSzPts val="2400"/>
              <a:buChar char="•"/>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42900" lvl="3" marL="1828800" algn="l">
              <a:lnSpc>
                <a:spcPct val="110000"/>
              </a:lnSpc>
              <a:spcBef>
                <a:spcPts val="500"/>
              </a:spcBef>
              <a:spcAft>
                <a:spcPts val="0"/>
              </a:spcAft>
              <a:buClr>
                <a:schemeClr val="dk1"/>
              </a:buClr>
              <a:buSzPts val="1800"/>
              <a:buChar char="•"/>
              <a:defRPr/>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4"/>
          <p:cNvSpPr txBox="1"/>
          <p:nvPr>
            <p:ph idx="10" type="dt"/>
          </p:nvPr>
        </p:nvSpPr>
        <p:spPr>
          <a:xfrm>
            <a:off x="1115568"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8540496"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6" name="Shape 76"/>
        <p:cNvGrpSpPr/>
        <p:nvPr/>
      </p:nvGrpSpPr>
      <p:grpSpPr>
        <a:xfrm>
          <a:off x="0" y="0"/>
          <a:ext cx="0" cy="0"/>
          <a:chOff x="0" y="0"/>
          <a:chExt cx="0" cy="0"/>
        </a:xfrm>
      </p:grpSpPr>
      <p:sp>
        <p:nvSpPr>
          <p:cNvPr id="77" name="Google Shape;77;p25"/>
          <p:cNvSpPr/>
          <p:nvPr/>
        </p:nvSpPr>
        <p:spPr>
          <a:xfrm>
            <a:off x="665853" y="1533525"/>
            <a:ext cx="10917063" cy="3790950"/>
          </a:xfrm>
          <a:prstGeom prst="rect">
            <a:avLst/>
          </a:prstGeom>
          <a:solidFill>
            <a:schemeClr val="lt1"/>
          </a:solidFill>
          <a:ln cap="flat" cmpd="sng" w="12700">
            <a:solidFill>
              <a:srgbClr val="E9EDF1"/>
            </a:solidFill>
            <a:prstDash val="solid"/>
            <a:miter lim="800000"/>
            <a:headEnd len="sm" w="sm" type="none"/>
            <a:tailEnd len="sm" w="sm" type="none"/>
          </a:ln>
          <a:effectLst>
            <a:outerShdw blurRad="50800" rotWithShape="0" algn="tl" dir="2700000" dist="38100">
              <a:srgbClr val="C5C2C2">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8" name="Google Shape;78;p25"/>
          <p:cNvSpPr/>
          <p:nvPr/>
        </p:nvSpPr>
        <p:spPr>
          <a:xfrm>
            <a:off x="609084" y="2971798"/>
            <a:ext cx="128016" cy="914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9" name="Google Shape;79;p25"/>
          <p:cNvSpPr txBox="1"/>
          <p:nvPr>
            <p:ph type="title"/>
          </p:nvPr>
        </p:nvSpPr>
        <p:spPr>
          <a:xfrm>
            <a:off x="1078992" y="1938528"/>
            <a:ext cx="10177272" cy="29900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5400"/>
              <a:buFont typeface="Avenir"/>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3" name="Shape 83"/>
        <p:cNvGrpSpPr/>
        <p:nvPr/>
      </p:nvGrpSpPr>
      <p:grpSpPr>
        <a:xfrm>
          <a:off x="0" y="0"/>
          <a:ext cx="0" cy="0"/>
          <a:chOff x="0" y="0"/>
          <a:chExt cx="0" cy="0"/>
        </a:xfrm>
      </p:grpSpPr>
      <p:sp>
        <p:nvSpPr>
          <p:cNvPr id="84" name="Google Shape;8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87" name="Shape 87"/>
        <p:cNvGrpSpPr/>
        <p:nvPr/>
      </p:nvGrpSpPr>
      <p:grpSpPr>
        <a:xfrm>
          <a:off x="0" y="0"/>
          <a:ext cx="0" cy="0"/>
          <a:chOff x="0" y="0"/>
          <a:chExt cx="0" cy="0"/>
        </a:xfrm>
      </p:grpSpPr>
      <p:sp>
        <p:nvSpPr>
          <p:cNvPr id="88" name="Google Shape;88;p27"/>
          <p:cNvSpPr/>
          <p:nvPr/>
        </p:nvSpPr>
        <p:spPr>
          <a:xfrm>
            <a:off x="558210" y="1162033"/>
            <a:ext cx="3740740" cy="4643344"/>
          </a:xfrm>
          <a:prstGeom prst="rect">
            <a:avLst/>
          </a:prstGeom>
          <a:solidFill>
            <a:schemeClr val="lt1"/>
          </a:solidFill>
          <a:ln cap="flat" cmpd="sng" w="12700">
            <a:solidFill>
              <a:srgbClr val="E9EDF1"/>
            </a:solidFill>
            <a:prstDash val="solid"/>
            <a:miter lim="800000"/>
            <a:headEnd len="sm" w="sm" type="none"/>
            <a:tailEnd len="sm" w="sm" type="none"/>
          </a:ln>
          <a:effectLst>
            <a:outerShdw blurRad="50800" rotWithShape="0" algn="tl" dir="2700000" dist="38100">
              <a:srgbClr val="D8D8D8">
                <a:alpha val="2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9" name="Google Shape;89;p27"/>
          <p:cNvSpPr/>
          <p:nvPr/>
        </p:nvSpPr>
        <p:spPr>
          <a:xfrm>
            <a:off x="498834" y="1618375"/>
            <a:ext cx="146304" cy="8229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90" name="Google Shape;90;p27"/>
          <p:cNvSpPr txBox="1"/>
          <p:nvPr>
            <p:ph type="title"/>
          </p:nvPr>
        </p:nvSpPr>
        <p:spPr>
          <a:xfrm>
            <a:off x="868680" y="1709928"/>
            <a:ext cx="3099816" cy="1709928"/>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3400"/>
              <a:buFont typeface="Avenir"/>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7"/>
          <p:cNvSpPr txBox="1"/>
          <p:nvPr>
            <p:ph idx="1" type="body"/>
          </p:nvPr>
        </p:nvSpPr>
        <p:spPr>
          <a:xfrm>
            <a:off x="4965192" y="1709928"/>
            <a:ext cx="6729984" cy="4096512"/>
          </a:xfrm>
          <a:prstGeom prst="rect">
            <a:avLst/>
          </a:prstGeom>
          <a:noFill/>
          <a:ln>
            <a:noFill/>
          </a:ln>
        </p:spPr>
        <p:txBody>
          <a:bodyPr anchorCtr="0" anchor="t" bIns="45700" lIns="91425" spcFirstLastPara="1" rIns="91425" wrap="square" tIns="45700">
            <a:normAutofit/>
          </a:bodyPr>
          <a:lstStyle>
            <a:lvl1pPr indent="-406400" lvl="0" marL="457200" algn="l">
              <a:lnSpc>
                <a:spcPct val="110000"/>
              </a:lnSpc>
              <a:spcBef>
                <a:spcPts val="1000"/>
              </a:spcBef>
              <a:spcAft>
                <a:spcPts val="0"/>
              </a:spcAft>
              <a:buClr>
                <a:schemeClr val="dk1"/>
              </a:buClr>
              <a:buSzPts val="2800"/>
              <a:buChar char="•"/>
              <a:defRPr sz="2800"/>
            </a:lvl1pPr>
            <a:lvl2pPr indent="-381000" lvl="1" marL="914400" algn="l">
              <a:lnSpc>
                <a:spcPct val="110000"/>
              </a:lnSpc>
              <a:spcBef>
                <a:spcPts val="500"/>
              </a:spcBef>
              <a:spcAft>
                <a:spcPts val="0"/>
              </a:spcAft>
              <a:buClr>
                <a:schemeClr val="dk1"/>
              </a:buClr>
              <a:buSzPts val="2400"/>
              <a:buChar char="•"/>
              <a:defRPr sz="2400"/>
            </a:lvl2pPr>
            <a:lvl3pPr indent="-355600" lvl="2" marL="1371600" algn="l">
              <a:lnSpc>
                <a:spcPct val="110000"/>
              </a:lnSpc>
              <a:spcBef>
                <a:spcPts val="500"/>
              </a:spcBef>
              <a:spcAft>
                <a:spcPts val="0"/>
              </a:spcAft>
              <a:buClr>
                <a:schemeClr val="dk1"/>
              </a:buClr>
              <a:buSzPts val="2000"/>
              <a:buChar char="•"/>
              <a:defRPr sz="2000"/>
            </a:lvl3pPr>
            <a:lvl4pPr indent="-355600" lvl="3" marL="1828800" algn="l">
              <a:lnSpc>
                <a:spcPct val="110000"/>
              </a:lnSpc>
              <a:spcBef>
                <a:spcPts val="500"/>
              </a:spcBef>
              <a:spcAft>
                <a:spcPts val="0"/>
              </a:spcAft>
              <a:buClr>
                <a:schemeClr val="dk1"/>
              </a:buClr>
              <a:buSzPts val="2000"/>
              <a:buChar char="•"/>
              <a:defRPr sz="2000"/>
            </a:lvl4pPr>
            <a:lvl5pPr indent="-355600" lvl="4" marL="2286000" algn="l">
              <a:lnSpc>
                <a:spcPct val="11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2" name="Google Shape;92;p27"/>
          <p:cNvSpPr txBox="1"/>
          <p:nvPr>
            <p:ph idx="2" type="body"/>
          </p:nvPr>
        </p:nvSpPr>
        <p:spPr>
          <a:xfrm>
            <a:off x="868680" y="3429000"/>
            <a:ext cx="3099816" cy="2066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3" name="Google Shape;93;p27"/>
          <p:cNvSpPr txBox="1"/>
          <p:nvPr>
            <p:ph idx="10" type="dt"/>
          </p:nvPr>
        </p:nvSpPr>
        <p:spPr>
          <a:xfrm>
            <a:off x="86868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venir"/>
              <a:buNone/>
              <a:defRPr b="0" i="0" sz="4400" u="none" cap="none" strike="noStrike">
                <a:solidFill>
                  <a:schemeClr val="lt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lt1"/>
              </a:buClr>
              <a:buSzPts val="2800"/>
              <a:buFont typeface="Arial"/>
              <a:buChar char="•"/>
              <a:defRPr b="0" i="0" sz="2800" u="none" cap="none" strike="noStrike">
                <a:solidFill>
                  <a:schemeClr val="lt1"/>
                </a:solidFill>
                <a:latin typeface="Avenir"/>
                <a:ea typeface="Avenir"/>
                <a:cs typeface="Avenir"/>
                <a:sym typeface="Avenir"/>
              </a:defRPr>
            </a:lvl1pPr>
            <a:lvl2pPr indent="-381000" lvl="1" marL="914400" marR="0" rtl="0" algn="l">
              <a:lnSpc>
                <a:spcPct val="110000"/>
              </a:lnSpc>
              <a:spcBef>
                <a:spcPts val="500"/>
              </a:spcBef>
              <a:spcAft>
                <a:spcPts val="0"/>
              </a:spcAft>
              <a:buClr>
                <a:schemeClr val="lt1"/>
              </a:buClr>
              <a:buSzPts val="2400"/>
              <a:buFont typeface="Arial"/>
              <a:buChar char="•"/>
              <a:defRPr b="0" i="0" sz="2400" u="none" cap="none" strike="noStrike">
                <a:solidFill>
                  <a:schemeClr val="lt1"/>
                </a:solidFill>
                <a:latin typeface="Avenir"/>
                <a:ea typeface="Avenir"/>
                <a:cs typeface="Avenir"/>
                <a:sym typeface="Avenir"/>
              </a:defRPr>
            </a:lvl2pPr>
            <a:lvl3pPr indent="-355600" lvl="2" marL="1371600" marR="0" rtl="0" algn="l">
              <a:lnSpc>
                <a:spcPct val="110000"/>
              </a:lnSpc>
              <a:spcBef>
                <a:spcPts val="500"/>
              </a:spcBef>
              <a:spcAft>
                <a:spcPts val="0"/>
              </a:spcAft>
              <a:buClr>
                <a:schemeClr val="lt1"/>
              </a:buClr>
              <a:buSzPts val="2000"/>
              <a:buFont typeface="Arial"/>
              <a:buChar char="•"/>
              <a:defRPr b="0" i="0" sz="2000" u="none" cap="none" strike="noStrike">
                <a:solidFill>
                  <a:schemeClr val="lt1"/>
                </a:solidFill>
                <a:latin typeface="Avenir"/>
                <a:ea typeface="Avenir"/>
                <a:cs typeface="Avenir"/>
                <a:sym typeface="Avenir"/>
              </a:defRPr>
            </a:lvl3pPr>
            <a:lvl4pPr indent="-342900" lvl="3" marL="18288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4pPr>
            <a:lvl5pPr indent="-342900" lvl="4" marL="2286000" marR="0" rtl="0" algn="l">
              <a:lnSpc>
                <a:spcPct val="11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venir"/>
                <a:ea typeface="Avenir"/>
                <a:cs typeface="Avenir"/>
                <a:sym typeface="Avenir"/>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venir"/>
                <a:ea typeface="Avenir"/>
                <a:cs typeface="Avenir"/>
                <a:sym typeface="Avenir"/>
              </a:defRPr>
            </a:lvl1pPr>
            <a:lvl2pPr indent="0" lvl="1" marL="0" marR="0" rtl="0" algn="r">
              <a:spcBef>
                <a:spcPts val="0"/>
              </a:spcBef>
              <a:buNone/>
              <a:defRPr b="0" i="0" sz="1200" u="none" cap="none" strike="noStrike">
                <a:solidFill>
                  <a:schemeClr val="lt1"/>
                </a:solidFill>
                <a:latin typeface="Avenir"/>
                <a:ea typeface="Avenir"/>
                <a:cs typeface="Avenir"/>
                <a:sym typeface="Avenir"/>
              </a:defRPr>
            </a:lvl2pPr>
            <a:lvl3pPr indent="0" lvl="2" marL="0" marR="0" rtl="0" algn="r">
              <a:spcBef>
                <a:spcPts val="0"/>
              </a:spcBef>
              <a:buNone/>
              <a:defRPr b="0" i="0" sz="1200" u="none" cap="none" strike="noStrike">
                <a:solidFill>
                  <a:schemeClr val="lt1"/>
                </a:solidFill>
                <a:latin typeface="Avenir"/>
                <a:ea typeface="Avenir"/>
                <a:cs typeface="Avenir"/>
                <a:sym typeface="Avenir"/>
              </a:defRPr>
            </a:lvl3pPr>
            <a:lvl4pPr indent="0" lvl="3" marL="0" marR="0" rtl="0" algn="r">
              <a:spcBef>
                <a:spcPts val="0"/>
              </a:spcBef>
              <a:buNone/>
              <a:defRPr b="0" i="0" sz="1200" u="none" cap="none" strike="noStrike">
                <a:solidFill>
                  <a:schemeClr val="lt1"/>
                </a:solidFill>
                <a:latin typeface="Avenir"/>
                <a:ea typeface="Avenir"/>
                <a:cs typeface="Avenir"/>
                <a:sym typeface="Avenir"/>
              </a:defRPr>
            </a:lvl4pPr>
            <a:lvl5pPr indent="0" lvl="4" marL="0" marR="0" rtl="0" algn="r">
              <a:spcBef>
                <a:spcPts val="0"/>
              </a:spcBef>
              <a:buNone/>
              <a:defRPr b="0" i="0" sz="1200" u="none" cap="none" strike="noStrike">
                <a:solidFill>
                  <a:schemeClr val="lt1"/>
                </a:solidFill>
                <a:latin typeface="Avenir"/>
                <a:ea typeface="Avenir"/>
                <a:cs typeface="Avenir"/>
                <a:sym typeface="Avenir"/>
              </a:defRPr>
            </a:lvl5pPr>
            <a:lvl6pPr indent="0" lvl="5" marL="0" marR="0" rtl="0" algn="r">
              <a:spcBef>
                <a:spcPts val="0"/>
              </a:spcBef>
              <a:buNone/>
              <a:defRPr b="0" i="0" sz="1200" u="none" cap="none" strike="noStrike">
                <a:solidFill>
                  <a:schemeClr val="lt1"/>
                </a:solidFill>
                <a:latin typeface="Avenir"/>
                <a:ea typeface="Avenir"/>
                <a:cs typeface="Avenir"/>
                <a:sym typeface="Avenir"/>
              </a:defRPr>
            </a:lvl6pPr>
            <a:lvl7pPr indent="0" lvl="6" marL="0" marR="0" rtl="0" algn="r">
              <a:spcBef>
                <a:spcPts val="0"/>
              </a:spcBef>
              <a:buNone/>
              <a:defRPr b="0" i="0" sz="1200" u="none" cap="none" strike="noStrike">
                <a:solidFill>
                  <a:schemeClr val="lt1"/>
                </a:solidFill>
                <a:latin typeface="Avenir"/>
                <a:ea typeface="Avenir"/>
                <a:cs typeface="Avenir"/>
                <a:sym typeface="Avenir"/>
              </a:defRPr>
            </a:lvl7pPr>
            <a:lvl8pPr indent="0" lvl="7" marL="0" marR="0" rtl="0" algn="r">
              <a:spcBef>
                <a:spcPts val="0"/>
              </a:spcBef>
              <a:buNone/>
              <a:defRPr b="0" i="0" sz="1200" u="none" cap="none" strike="noStrike">
                <a:solidFill>
                  <a:schemeClr val="lt1"/>
                </a:solidFill>
                <a:latin typeface="Avenir"/>
                <a:ea typeface="Avenir"/>
                <a:cs typeface="Avenir"/>
                <a:sym typeface="Avenir"/>
              </a:defRPr>
            </a:lvl8pPr>
            <a:lvl9pPr indent="0" lvl="8" marL="0" marR="0" rtl="0" algn="r">
              <a:spcBef>
                <a:spcPts val="0"/>
              </a:spcBef>
              <a:buNone/>
              <a:defRPr b="0" i="0" sz="1200" u="none" cap="none" strike="noStrike">
                <a:solidFill>
                  <a:schemeClr val="lt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3" name="Shape 23"/>
        <p:cNvGrpSpPr/>
        <p:nvPr/>
      </p:nvGrpSpPr>
      <p:grpSpPr>
        <a:xfrm>
          <a:off x="0" y="0"/>
          <a:ext cx="0" cy="0"/>
          <a:chOff x="0" y="0"/>
          <a:chExt cx="0" cy="0"/>
        </a:xfrm>
      </p:grpSpPr>
      <p:sp>
        <p:nvSpPr>
          <p:cNvPr id="24" name="Google Shape;24;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venir"/>
              <a:buNone/>
              <a:defRPr b="0" i="0" sz="4400" u="none" cap="none" strike="noStrike">
                <a:solidFill>
                  <a:schemeClr val="dk1"/>
                </a:solidFill>
                <a:latin typeface="Avenir"/>
                <a:ea typeface="Avenir"/>
                <a:cs typeface="Avenir"/>
                <a:sym typeface="Avenir"/>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1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11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11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rgbClr val="888888"/>
                </a:solidFill>
                <a:latin typeface="Avenir"/>
                <a:ea typeface="Avenir"/>
                <a:cs typeface="Avenir"/>
                <a:sym typeface="Avenir"/>
              </a:defRPr>
            </a:lvl1pPr>
            <a:lvl2pPr indent="0" lvl="1" marL="0" marR="0" rtl="0" algn="r">
              <a:spcBef>
                <a:spcPts val="0"/>
              </a:spcBef>
              <a:buNone/>
              <a:defRPr b="0" sz="1200" u="none">
                <a:solidFill>
                  <a:srgbClr val="888888"/>
                </a:solidFill>
                <a:latin typeface="Avenir"/>
                <a:ea typeface="Avenir"/>
                <a:cs typeface="Avenir"/>
                <a:sym typeface="Avenir"/>
              </a:defRPr>
            </a:lvl2pPr>
            <a:lvl3pPr indent="0" lvl="2" marL="0" marR="0" rtl="0" algn="r">
              <a:spcBef>
                <a:spcPts val="0"/>
              </a:spcBef>
              <a:buNone/>
              <a:defRPr b="0" sz="1200" u="none">
                <a:solidFill>
                  <a:srgbClr val="888888"/>
                </a:solidFill>
                <a:latin typeface="Avenir"/>
                <a:ea typeface="Avenir"/>
                <a:cs typeface="Avenir"/>
                <a:sym typeface="Avenir"/>
              </a:defRPr>
            </a:lvl3pPr>
            <a:lvl4pPr indent="0" lvl="3" marL="0" marR="0" rtl="0" algn="r">
              <a:spcBef>
                <a:spcPts val="0"/>
              </a:spcBef>
              <a:buNone/>
              <a:defRPr b="0" sz="1200" u="none">
                <a:solidFill>
                  <a:srgbClr val="888888"/>
                </a:solidFill>
                <a:latin typeface="Avenir"/>
                <a:ea typeface="Avenir"/>
                <a:cs typeface="Avenir"/>
                <a:sym typeface="Avenir"/>
              </a:defRPr>
            </a:lvl4pPr>
            <a:lvl5pPr indent="0" lvl="4" marL="0" marR="0" rtl="0" algn="r">
              <a:spcBef>
                <a:spcPts val="0"/>
              </a:spcBef>
              <a:buNone/>
              <a:defRPr b="0" sz="1200" u="none">
                <a:solidFill>
                  <a:srgbClr val="888888"/>
                </a:solidFill>
                <a:latin typeface="Avenir"/>
                <a:ea typeface="Avenir"/>
                <a:cs typeface="Avenir"/>
                <a:sym typeface="Avenir"/>
              </a:defRPr>
            </a:lvl5pPr>
            <a:lvl6pPr indent="0" lvl="5" marL="0" marR="0" rtl="0" algn="r">
              <a:spcBef>
                <a:spcPts val="0"/>
              </a:spcBef>
              <a:buNone/>
              <a:defRPr b="0" sz="1200" u="none">
                <a:solidFill>
                  <a:srgbClr val="888888"/>
                </a:solidFill>
                <a:latin typeface="Avenir"/>
                <a:ea typeface="Avenir"/>
                <a:cs typeface="Avenir"/>
                <a:sym typeface="Avenir"/>
              </a:defRPr>
            </a:lvl6pPr>
            <a:lvl7pPr indent="0" lvl="6" marL="0" marR="0" rtl="0" algn="r">
              <a:spcBef>
                <a:spcPts val="0"/>
              </a:spcBef>
              <a:buNone/>
              <a:defRPr b="0" sz="1200" u="none">
                <a:solidFill>
                  <a:srgbClr val="888888"/>
                </a:solidFill>
                <a:latin typeface="Avenir"/>
                <a:ea typeface="Avenir"/>
                <a:cs typeface="Avenir"/>
                <a:sym typeface="Avenir"/>
              </a:defRPr>
            </a:lvl7pPr>
            <a:lvl8pPr indent="0" lvl="7" marL="0" marR="0" rtl="0" algn="r">
              <a:spcBef>
                <a:spcPts val="0"/>
              </a:spcBef>
              <a:buNone/>
              <a:defRPr b="0" sz="1200" u="none">
                <a:solidFill>
                  <a:srgbClr val="888888"/>
                </a:solidFill>
                <a:latin typeface="Avenir"/>
                <a:ea typeface="Avenir"/>
                <a:cs typeface="Avenir"/>
                <a:sym typeface="Avenir"/>
              </a:defRPr>
            </a:lvl8pPr>
            <a:lvl9pPr indent="0" lvl="8" marL="0" marR="0" rtl="0" algn="r">
              <a:spcBef>
                <a:spcPts val="0"/>
              </a:spcBef>
              <a:buNone/>
              <a:defRPr b="0" sz="1200" u="none">
                <a:solidFill>
                  <a:srgbClr val="88888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hart" Target="../charts/char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hart" Target="../charts/char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hart" Target="../charts/char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1" name="Shape 121"/>
        <p:cNvGrpSpPr/>
        <p:nvPr/>
      </p:nvGrpSpPr>
      <p:grpSpPr>
        <a:xfrm>
          <a:off x="0" y="0"/>
          <a:ext cx="0" cy="0"/>
          <a:chOff x="0" y="0"/>
          <a:chExt cx="0" cy="0"/>
        </a:xfrm>
      </p:grpSpPr>
      <p:sp>
        <p:nvSpPr>
          <p:cNvPr id="122" name="Google Shape;122;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pic>
        <p:nvPicPr>
          <p:cNvPr id="123" name="Google Shape;123;p1"/>
          <p:cNvPicPr preferRelativeResize="0"/>
          <p:nvPr/>
        </p:nvPicPr>
        <p:blipFill rotWithShape="1">
          <a:blip r:embed="rId3">
            <a:alphaModFix/>
          </a:blip>
          <a:srcRect b="-1" l="1467" r="14160" t="0"/>
          <a:stretch/>
        </p:blipFill>
        <p:spPr>
          <a:xfrm>
            <a:off x="3523488" y="10"/>
            <a:ext cx="8668512" cy="6857990"/>
          </a:xfrm>
          <a:prstGeom prst="rect">
            <a:avLst/>
          </a:prstGeom>
          <a:noFill/>
          <a:ln>
            <a:noFill/>
          </a:ln>
        </p:spPr>
      </p:pic>
      <p:sp>
        <p:nvSpPr>
          <p:cNvPr id="124" name="Google Shape;124;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25" name="Google Shape;125;p1"/>
          <p:cNvSpPr txBox="1"/>
          <p:nvPr>
            <p:ph type="ctrTitle"/>
          </p:nvPr>
        </p:nvSpPr>
        <p:spPr>
          <a:xfrm>
            <a:off x="477980" y="1122363"/>
            <a:ext cx="5618019" cy="320413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4800"/>
              <a:buFont typeface="Arial"/>
              <a:buNone/>
            </a:pPr>
            <a:r>
              <a:rPr lang="fr-FR" sz="4800">
                <a:latin typeface="Arial"/>
                <a:ea typeface="Arial"/>
                <a:cs typeface="Arial"/>
                <a:sym typeface="Arial"/>
              </a:rPr>
              <a:t>Projet Système de Communications</a:t>
            </a:r>
            <a:endParaRPr/>
          </a:p>
        </p:txBody>
      </p:sp>
      <p:sp>
        <p:nvSpPr>
          <p:cNvPr id="126" name="Google Shape;126;p1"/>
          <p:cNvSpPr txBox="1"/>
          <p:nvPr>
            <p:ph idx="1" type="subTitle"/>
          </p:nvPr>
        </p:nvSpPr>
        <p:spPr>
          <a:xfrm>
            <a:off x="477980" y="4872922"/>
            <a:ext cx="4023359" cy="120814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2590"/>
              <a:buNone/>
            </a:pPr>
            <a:r>
              <a:rPr b="1" lang="fr-FR" sz="2590"/>
              <a:t>OFDM</a:t>
            </a:r>
            <a:endParaRPr/>
          </a:p>
          <a:p>
            <a:pPr indent="0" lvl="0" marL="0" rtl="0" algn="l">
              <a:lnSpc>
                <a:spcPct val="100000"/>
              </a:lnSpc>
              <a:spcBef>
                <a:spcPts val="1000"/>
              </a:spcBef>
              <a:spcAft>
                <a:spcPts val="0"/>
              </a:spcAft>
              <a:buClr>
                <a:schemeClr val="lt1"/>
              </a:buClr>
              <a:buSzPts val="1850"/>
              <a:buNone/>
            </a:pPr>
            <a:r>
              <a:rPr b="1" lang="fr-FR" sz="1850"/>
              <a:t>O</a:t>
            </a:r>
            <a:r>
              <a:rPr lang="fr-FR" sz="1850"/>
              <a:t>rthogonal </a:t>
            </a:r>
            <a:r>
              <a:rPr b="1" lang="fr-FR" sz="1850"/>
              <a:t>F</a:t>
            </a:r>
            <a:r>
              <a:rPr lang="fr-FR" sz="1850"/>
              <a:t>requency-</a:t>
            </a:r>
            <a:r>
              <a:rPr b="1" lang="fr-FR" sz="1850"/>
              <a:t>D</a:t>
            </a:r>
            <a:r>
              <a:rPr lang="fr-FR" sz="1850"/>
              <a:t>ivision </a:t>
            </a:r>
            <a:r>
              <a:rPr b="1" lang="fr-FR" sz="1850"/>
              <a:t>M</a:t>
            </a:r>
            <a:r>
              <a:rPr lang="fr-FR" sz="1850"/>
              <a:t>ultiplexing</a:t>
            </a:r>
            <a:endParaRPr sz="1850"/>
          </a:p>
        </p:txBody>
      </p:sp>
      <p:sp>
        <p:nvSpPr>
          <p:cNvPr id="127" name="Google Shape;127;p1"/>
          <p:cNvSpPr/>
          <p:nvPr/>
        </p:nvSpPr>
        <p:spPr>
          <a:xfrm rot="5400000">
            <a:off x="759921" y="346791"/>
            <a:ext cx="146304" cy="70408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28" name="Google Shape;128;p1"/>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pic>
        <p:nvPicPr>
          <p:cNvPr descr="Résultat de recherche d'images pour &quot;logo insa lyon png&quot;" id="129" name="Google Shape;129;p1"/>
          <p:cNvPicPr preferRelativeResize="0"/>
          <p:nvPr/>
        </p:nvPicPr>
        <p:blipFill rotWithShape="1">
          <a:blip r:embed="rId4">
            <a:alphaModFix/>
          </a:blip>
          <a:srcRect b="0" l="0" r="0" t="0"/>
          <a:stretch/>
        </p:blipFill>
        <p:spPr>
          <a:xfrm>
            <a:off x="509440" y="1956571"/>
            <a:ext cx="3960437" cy="893161"/>
          </a:xfrm>
          <a:prstGeom prst="rect">
            <a:avLst/>
          </a:prstGeom>
          <a:noFill/>
          <a:ln>
            <a:noFill/>
          </a:ln>
        </p:spPr>
      </p:pic>
      <p:sp>
        <p:nvSpPr>
          <p:cNvPr id="130" name="Google Shape;130;p1"/>
          <p:cNvSpPr txBox="1"/>
          <p:nvPr/>
        </p:nvSpPr>
        <p:spPr>
          <a:xfrm>
            <a:off x="477980" y="950386"/>
            <a:ext cx="315277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600" u="none" cap="none" strike="noStrike">
                <a:solidFill>
                  <a:schemeClr val="lt1"/>
                </a:solidFill>
                <a:latin typeface="Avenir"/>
                <a:ea typeface="Avenir"/>
                <a:cs typeface="Avenir"/>
                <a:sym typeface="Avenir"/>
              </a:rPr>
              <a:t>Ben Ltaifa Adam</a:t>
            </a:r>
            <a:endParaRPr/>
          </a:p>
          <a:p>
            <a:pPr indent="0" lvl="0" marL="0" marR="0" rtl="0" algn="l">
              <a:spcBef>
                <a:spcPts val="0"/>
              </a:spcBef>
              <a:spcAft>
                <a:spcPts val="0"/>
              </a:spcAft>
              <a:buNone/>
            </a:pPr>
            <a:r>
              <a:rPr lang="fr-FR" sz="1600">
                <a:solidFill>
                  <a:schemeClr val="lt1"/>
                </a:solidFill>
                <a:latin typeface="Avenir"/>
                <a:ea typeface="Avenir"/>
                <a:cs typeface="Avenir"/>
                <a:sym typeface="Avenir"/>
              </a:rPr>
              <a:t>Di Xiaogang</a:t>
            </a:r>
            <a:endParaRPr sz="1600">
              <a:solidFill>
                <a:schemeClr val="lt1"/>
              </a:solidFill>
              <a:latin typeface="Avenir"/>
              <a:ea typeface="Avenir"/>
              <a:cs typeface="Avenir"/>
              <a:sym typeface="Avenir"/>
            </a:endParaRPr>
          </a:p>
          <a:p>
            <a:pPr indent="0" lvl="0" marL="0" marR="0" rtl="0" algn="l">
              <a:spcBef>
                <a:spcPts val="0"/>
              </a:spcBef>
              <a:spcAft>
                <a:spcPts val="0"/>
              </a:spcAft>
              <a:buNone/>
            </a:pPr>
            <a:r>
              <a:rPr lang="fr-FR" sz="1600">
                <a:solidFill>
                  <a:schemeClr val="lt1"/>
                </a:solidFill>
                <a:latin typeface="Avenir"/>
                <a:ea typeface="Avenir"/>
                <a:cs typeface="Avenir"/>
                <a:sym typeface="Avenir"/>
              </a:rPr>
              <a:t>Paniah Marlon-Bradley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CAHIER DES CHARGES</a:t>
            </a:r>
            <a:endParaRPr/>
          </a:p>
        </p:txBody>
      </p:sp>
      <p:sp>
        <p:nvSpPr>
          <p:cNvPr id="201" name="Google Shape;201;p6"/>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fr-FR"/>
              <a:t>Bande disponible B = 20 MHz</a:t>
            </a:r>
            <a:endParaRPr/>
          </a:p>
          <a:p>
            <a:pPr indent="-228600" lvl="0" marL="228600" rtl="0" algn="l">
              <a:lnSpc>
                <a:spcPct val="110000"/>
              </a:lnSpc>
              <a:spcBef>
                <a:spcPts val="1000"/>
              </a:spcBef>
              <a:spcAft>
                <a:spcPts val="0"/>
              </a:spcAft>
              <a:buClr>
                <a:schemeClr val="dk1"/>
              </a:buClr>
              <a:buSzPts val="2800"/>
              <a:buChar char="•"/>
            </a:pPr>
            <a:r>
              <a:rPr lang="fr-FR"/>
              <a:t>BER &lt;= 2%</a:t>
            </a:r>
            <a:endParaRPr/>
          </a:p>
          <a:p>
            <a:pPr indent="-228600" lvl="0" marL="228600" rtl="0" algn="l">
              <a:lnSpc>
                <a:spcPct val="110000"/>
              </a:lnSpc>
              <a:spcBef>
                <a:spcPts val="1000"/>
              </a:spcBef>
              <a:spcAft>
                <a:spcPts val="0"/>
              </a:spcAft>
              <a:buClr>
                <a:schemeClr val="dk1"/>
              </a:buClr>
              <a:buSzPts val="2800"/>
              <a:buChar char="•"/>
            </a:pPr>
            <a:r>
              <a:rPr lang="fr-FR"/>
              <a:t>Maximum Doppler Shift {10 ; 100} (utilisateur à pieds ou en voiture)</a:t>
            </a:r>
            <a:endParaRPr/>
          </a:p>
          <a:p>
            <a:pPr indent="-165100" lvl="0" marL="228600" rtl="0" algn="l">
              <a:lnSpc>
                <a:spcPct val="110000"/>
              </a:lnSpc>
              <a:spcBef>
                <a:spcPts val="1000"/>
              </a:spcBef>
              <a:spcAft>
                <a:spcPts val="0"/>
              </a:spcAft>
              <a:buSzPts val="1800"/>
              <a:buChar char="•"/>
            </a:pPr>
            <a:r>
              <a:rPr lang="fr-FR"/>
              <a:t>Vecteur de Gain [0 -3 -6 ] dB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7"/>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PROTOCOLE</a:t>
            </a:r>
            <a:endParaRPr/>
          </a:p>
        </p:txBody>
      </p:sp>
      <p:sp>
        <p:nvSpPr>
          <p:cNvPr id="207" name="Google Shape;207;p7"/>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fr-FR"/>
              <a:t>Deux paramètres </a:t>
            </a:r>
            <a:r>
              <a:rPr b="1" lang="fr-FR"/>
              <a:t>à faire varier </a:t>
            </a:r>
            <a:r>
              <a:rPr lang="fr-FR"/>
              <a:t>: {Nombre de pilotes, SNR}</a:t>
            </a:r>
            <a:endParaRPr/>
          </a:p>
          <a:p>
            <a:pPr indent="-228600" lvl="0" marL="228600" rtl="0" algn="l">
              <a:lnSpc>
                <a:spcPct val="110000"/>
              </a:lnSpc>
              <a:spcBef>
                <a:spcPts val="1000"/>
              </a:spcBef>
              <a:spcAft>
                <a:spcPts val="0"/>
              </a:spcAft>
              <a:buClr>
                <a:schemeClr val="dk1"/>
              </a:buClr>
              <a:buSzPts val="2800"/>
              <a:buChar char="•"/>
            </a:pPr>
            <a:r>
              <a:rPr lang="fr-FR"/>
              <a:t>Deux paramètres </a:t>
            </a:r>
            <a:r>
              <a:rPr b="1" lang="fr-FR"/>
              <a:t>à évaluer </a:t>
            </a:r>
            <a:r>
              <a:rPr lang="fr-FR"/>
              <a:t>: {BER, Débit}</a:t>
            </a:r>
            <a:endParaRPr/>
          </a:p>
          <a:p>
            <a:pPr indent="-228600" lvl="0" marL="228600" rtl="0" algn="l">
              <a:lnSpc>
                <a:spcPct val="110000"/>
              </a:lnSpc>
              <a:spcBef>
                <a:spcPts val="1000"/>
              </a:spcBef>
              <a:spcAft>
                <a:spcPts val="0"/>
              </a:spcAft>
              <a:buClr>
                <a:schemeClr val="dk1"/>
              </a:buClr>
              <a:buSzPts val="2800"/>
              <a:buChar char="•"/>
            </a:pPr>
            <a:r>
              <a:rPr lang="fr-FR"/>
              <a:t>Test à effectuer : Pour un SNR donné, calculer le BER pour chaque nombre de pilotes possible.</a:t>
            </a:r>
            <a:endParaRPr/>
          </a:p>
          <a:p>
            <a:pPr indent="-228600" lvl="0" marL="228600" rtl="0" algn="l">
              <a:lnSpc>
                <a:spcPct val="110000"/>
              </a:lnSpc>
              <a:spcBef>
                <a:spcPts val="1000"/>
              </a:spcBef>
              <a:spcAft>
                <a:spcPts val="0"/>
              </a:spcAft>
              <a:buClr>
                <a:schemeClr val="dk1"/>
              </a:buClr>
              <a:buSzPts val="2800"/>
              <a:buChar char="•"/>
            </a:pPr>
            <a:r>
              <a:rPr lang="fr-FR"/>
              <a:t>14 PCs : chacun réalisant le test à un SNR différent.</a:t>
            </a:r>
            <a:endParaRPr/>
          </a:p>
          <a:p>
            <a:pPr indent="-228600" lvl="0" marL="228600" rtl="0" algn="l">
              <a:lnSpc>
                <a:spcPct val="110000"/>
              </a:lnSpc>
              <a:spcBef>
                <a:spcPts val="1000"/>
              </a:spcBef>
              <a:spcAft>
                <a:spcPts val="0"/>
              </a:spcAft>
              <a:buClr>
                <a:schemeClr val="dk1"/>
              </a:buClr>
              <a:buSzPts val="2000"/>
              <a:buChar char="•"/>
            </a:pPr>
            <a:r>
              <a:rPr lang="fr-FR" sz="2000"/>
              <a:t>(Paramètres additionnels : Maximum Doppler Shift, Nombre de porteuses)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g6de36f63a7_0_6"/>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Exemple de configuration</a:t>
            </a:r>
            <a:endParaRPr/>
          </a:p>
        </p:txBody>
      </p:sp>
      <p:pic>
        <p:nvPicPr>
          <p:cNvPr id="214" name="Google Shape;214;g6de36f63a7_0_6"/>
          <p:cNvPicPr preferRelativeResize="0"/>
          <p:nvPr/>
        </p:nvPicPr>
        <p:blipFill>
          <a:blip r:embed="rId3">
            <a:alphaModFix/>
          </a:blip>
          <a:stretch>
            <a:fillRect/>
          </a:stretch>
        </p:blipFill>
        <p:spPr>
          <a:xfrm>
            <a:off x="1116813" y="2209250"/>
            <a:ext cx="9958374" cy="435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g6de36f63a7_0_13"/>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Occupation spectrale en présence de zero padding</a:t>
            </a:r>
            <a:endParaRPr/>
          </a:p>
        </p:txBody>
      </p:sp>
      <p:sp>
        <p:nvSpPr>
          <p:cNvPr id="221" name="Google Shape;221;g6de36f63a7_0_13"/>
          <p:cNvSpPr txBox="1"/>
          <p:nvPr>
            <p:ph idx="1" type="body"/>
          </p:nvPr>
        </p:nvSpPr>
        <p:spPr>
          <a:xfrm>
            <a:off x="1115568" y="2478024"/>
            <a:ext cx="10168200" cy="369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2" name="Google Shape;222;g6de36f63a7_0_13"/>
          <p:cNvPicPr preferRelativeResize="0"/>
          <p:nvPr/>
        </p:nvPicPr>
        <p:blipFill>
          <a:blip r:embed="rId3">
            <a:alphaModFix/>
          </a:blip>
          <a:stretch>
            <a:fillRect/>
          </a:stretch>
        </p:blipFill>
        <p:spPr>
          <a:xfrm>
            <a:off x="785825" y="2015325"/>
            <a:ext cx="10375549" cy="4786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8"/>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MDS = 10, Tsim = 10s</a:t>
            </a:r>
            <a:endParaRPr/>
          </a:p>
        </p:txBody>
      </p:sp>
      <p:graphicFrame>
        <p:nvGraphicFramePr>
          <p:cNvPr id="228" name="Google Shape;228;p8"/>
          <p:cNvGraphicFramePr/>
          <p:nvPr/>
        </p:nvGraphicFramePr>
        <p:xfrm>
          <a:off x="1116013" y="2478088"/>
          <a:ext cx="10167937" cy="3694112"/>
        </p:xfrm>
        <a:graphic>
          <a:graphicData uri="http://schemas.openxmlformats.org/drawingml/2006/chart">
            <c:chart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9"/>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MDS = 10, Tsim = 10s</a:t>
            </a:r>
            <a:endParaRPr/>
          </a:p>
        </p:txBody>
      </p:sp>
      <p:graphicFrame>
        <p:nvGraphicFramePr>
          <p:cNvPr id="234" name="Google Shape;234;p9"/>
          <p:cNvGraphicFramePr/>
          <p:nvPr/>
        </p:nvGraphicFramePr>
        <p:xfrm>
          <a:off x="1116013" y="2478088"/>
          <a:ext cx="10167937" cy="3694112"/>
        </p:xfrm>
        <a:graphic>
          <a:graphicData uri="http://schemas.openxmlformats.org/drawingml/2006/chart">
            <c:chart r:id="rId3"/>
          </a:graphicData>
        </a:graphic>
      </p:graphicFrame>
      <p:sp>
        <p:nvSpPr>
          <p:cNvPr id="235" name="Google Shape;235;p9"/>
          <p:cNvSpPr txBox="1"/>
          <p:nvPr/>
        </p:nvSpPr>
        <p:spPr>
          <a:xfrm>
            <a:off x="9662155" y="3761295"/>
            <a:ext cx="1413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FF0000"/>
                </a:solidFill>
                <a:latin typeface="Arial Black"/>
                <a:ea typeface="Arial Black"/>
                <a:cs typeface="Arial Black"/>
                <a:sym typeface="Arial Black"/>
              </a:rPr>
              <a:t>SEUIL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g6df287aaab_0_0"/>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Calcul du débit</a:t>
            </a:r>
            <a:endParaRPr/>
          </a:p>
        </p:txBody>
      </p:sp>
      <p:sp>
        <p:nvSpPr>
          <p:cNvPr id="242" name="Google Shape;242;g6df287aaab_0_0"/>
          <p:cNvSpPr txBox="1"/>
          <p:nvPr>
            <p:ph idx="1" type="body"/>
          </p:nvPr>
        </p:nvSpPr>
        <p:spPr>
          <a:xfrm>
            <a:off x="1115568" y="2478024"/>
            <a:ext cx="10168200" cy="369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t>Débit utile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fr-FR"/>
              <a:t>Débit “valide” </a:t>
            </a:r>
            <a:endParaRPr/>
          </a:p>
        </p:txBody>
      </p:sp>
      <p:pic>
        <p:nvPicPr>
          <p:cNvPr id="243" name="Google Shape;243;g6df287aaab_0_0"/>
          <p:cNvPicPr preferRelativeResize="0"/>
          <p:nvPr/>
        </p:nvPicPr>
        <p:blipFill>
          <a:blip r:embed="rId3">
            <a:alphaModFix/>
          </a:blip>
          <a:stretch>
            <a:fillRect/>
          </a:stretch>
        </p:blipFill>
        <p:spPr>
          <a:xfrm>
            <a:off x="4736400" y="2478024"/>
            <a:ext cx="4332150" cy="1317825"/>
          </a:xfrm>
          <a:prstGeom prst="rect">
            <a:avLst/>
          </a:prstGeom>
          <a:noFill/>
          <a:ln>
            <a:noFill/>
          </a:ln>
        </p:spPr>
      </p:pic>
      <p:pic>
        <p:nvPicPr>
          <p:cNvPr id="244" name="Google Shape;244;g6df287aaab_0_0"/>
          <p:cNvPicPr preferRelativeResize="0"/>
          <p:nvPr/>
        </p:nvPicPr>
        <p:blipFill>
          <a:blip r:embed="rId4">
            <a:alphaModFix/>
          </a:blip>
          <a:stretch>
            <a:fillRect/>
          </a:stretch>
        </p:blipFill>
        <p:spPr>
          <a:xfrm>
            <a:off x="4666875" y="4128125"/>
            <a:ext cx="6424575" cy="1111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10"/>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MDS = 10, Tsim = 10s</a:t>
            </a:r>
            <a:endParaRPr/>
          </a:p>
        </p:txBody>
      </p:sp>
      <p:graphicFrame>
        <p:nvGraphicFramePr>
          <p:cNvPr id="250" name="Google Shape;250;p10"/>
          <p:cNvGraphicFramePr/>
          <p:nvPr/>
        </p:nvGraphicFramePr>
        <p:xfrm>
          <a:off x="1116013" y="2478088"/>
          <a:ext cx="10167937" cy="3694112"/>
        </p:xfrm>
        <a:graphic>
          <a:graphicData uri="http://schemas.openxmlformats.org/drawingml/2006/chart">
            <c:chart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11"/>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MDS = 10, Tsim = 10s</a:t>
            </a:r>
            <a:endParaRPr/>
          </a:p>
        </p:txBody>
      </p:sp>
      <p:graphicFrame>
        <p:nvGraphicFramePr>
          <p:cNvPr id="256" name="Google Shape;256;p11"/>
          <p:cNvGraphicFramePr/>
          <p:nvPr/>
        </p:nvGraphicFramePr>
        <p:xfrm>
          <a:off x="1116013" y="2478088"/>
          <a:ext cx="10167937" cy="3694112"/>
        </p:xfrm>
        <a:graphic>
          <a:graphicData uri="http://schemas.openxmlformats.org/drawingml/2006/chart">
            <c:chart r:id="rId3"/>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pic>
        <p:nvPicPr>
          <p:cNvPr id="261" name="Google Shape;261;p12"/>
          <p:cNvPicPr preferRelativeResize="0"/>
          <p:nvPr/>
        </p:nvPicPr>
        <p:blipFill>
          <a:blip r:embed="rId3">
            <a:alphaModFix/>
          </a:blip>
          <a:stretch>
            <a:fillRect/>
          </a:stretch>
        </p:blipFill>
        <p:spPr>
          <a:xfrm>
            <a:off x="2168376" y="1757289"/>
            <a:ext cx="7340849" cy="4661724"/>
          </a:xfrm>
          <a:prstGeom prst="rect">
            <a:avLst/>
          </a:prstGeom>
          <a:noFill/>
          <a:ln>
            <a:noFill/>
          </a:ln>
        </p:spPr>
      </p:pic>
      <p:sp>
        <p:nvSpPr>
          <p:cNvPr id="262" name="Google Shape;262;p1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Pourquoi un test à MDS = 100 ?</a:t>
            </a:r>
            <a:endParaRPr sz="3200"/>
          </a:p>
        </p:txBody>
      </p:sp>
      <p:cxnSp>
        <p:nvCxnSpPr>
          <p:cNvPr id="263" name="Google Shape;263;p12"/>
          <p:cNvCxnSpPr/>
          <p:nvPr/>
        </p:nvCxnSpPr>
        <p:spPr>
          <a:xfrm>
            <a:off x="5272015" y="1863053"/>
            <a:ext cx="0" cy="4450200"/>
          </a:xfrm>
          <a:prstGeom prst="straightConnector1">
            <a:avLst/>
          </a:prstGeom>
          <a:noFill/>
          <a:ln cap="flat" cmpd="sng" w="38100">
            <a:solidFill>
              <a:srgbClr val="002060"/>
            </a:solidFill>
            <a:prstDash val="solid"/>
            <a:miter lim="800000"/>
            <a:headEnd len="sm" w="sm" type="none"/>
            <a:tailEnd len="sm" w="sm" type="none"/>
          </a:ln>
        </p:spPr>
      </p:cxnSp>
      <p:sp>
        <p:nvSpPr>
          <p:cNvPr id="264" name="Google Shape;264;p12"/>
          <p:cNvSpPr txBox="1"/>
          <p:nvPr/>
        </p:nvSpPr>
        <p:spPr>
          <a:xfrm>
            <a:off x="3371583" y="6448063"/>
            <a:ext cx="4653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800">
                <a:solidFill>
                  <a:schemeClr val="dk1"/>
                </a:solidFill>
                <a:latin typeface="Arial"/>
                <a:ea typeface="Arial"/>
                <a:cs typeface="Arial"/>
                <a:sym typeface="Arial"/>
              </a:rPr>
              <a:t>BER au cours du temps de simulation</a:t>
            </a:r>
            <a:endParaRPr/>
          </a:p>
        </p:txBody>
      </p:sp>
      <p:sp>
        <p:nvSpPr>
          <p:cNvPr id="265" name="Google Shape;265;p12"/>
          <p:cNvSpPr txBox="1"/>
          <p:nvPr/>
        </p:nvSpPr>
        <p:spPr>
          <a:xfrm>
            <a:off x="6664335" y="2014195"/>
            <a:ext cx="28449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fr-FR" sz="1800">
                <a:solidFill>
                  <a:schemeClr val="dk1"/>
                </a:solidFill>
                <a:latin typeface="Avenir"/>
                <a:ea typeface="Avenir"/>
                <a:cs typeface="Avenir"/>
                <a:sym typeface="Avenir"/>
              </a:rPr>
              <a:t>Seuil à partir duquel on considère que le BER est stable</a:t>
            </a:r>
            <a:endParaRPr/>
          </a:p>
        </p:txBody>
      </p:sp>
      <p:cxnSp>
        <p:nvCxnSpPr>
          <p:cNvPr id="266" name="Google Shape;266;p12"/>
          <p:cNvCxnSpPr/>
          <p:nvPr/>
        </p:nvCxnSpPr>
        <p:spPr>
          <a:xfrm flipH="1">
            <a:off x="5434025" y="2820900"/>
            <a:ext cx="1981200" cy="500100"/>
          </a:xfrm>
          <a:prstGeom prst="straightConnector1">
            <a:avLst/>
          </a:prstGeom>
          <a:noFill/>
          <a:ln cap="flat" cmpd="sng" w="28575">
            <a:solidFill>
              <a:srgbClr val="FF0000"/>
            </a:solidFill>
            <a:prstDash val="solid"/>
            <a:miter lim="800000"/>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OBJECTIFS</a:t>
            </a:r>
            <a:endParaRPr/>
          </a:p>
        </p:txBody>
      </p:sp>
      <p:sp>
        <p:nvSpPr>
          <p:cNvPr id="137" name="Google Shape;137;p2"/>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fr-FR"/>
              <a:t>Faire communiquer une station de base et un récepteur (téléphones, etc.)</a:t>
            </a:r>
            <a:endParaRPr/>
          </a:p>
          <a:p>
            <a:pPr indent="-228600" lvl="0" marL="228600" rtl="0" algn="l">
              <a:lnSpc>
                <a:spcPct val="110000"/>
              </a:lnSpc>
              <a:spcBef>
                <a:spcPts val="1000"/>
              </a:spcBef>
              <a:spcAft>
                <a:spcPts val="0"/>
              </a:spcAft>
              <a:buClr>
                <a:schemeClr val="dk1"/>
              </a:buClr>
              <a:buSzPts val="2800"/>
              <a:buChar char="•"/>
            </a:pPr>
            <a:r>
              <a:rPr lang="fr-FR"/>
              <a:t>Prendre en compte un canal variant, bruité, et qui introduit des réflexions et des retards</a:t>
            </a:r>
            <a:endParaRPr/>
          </a:p>
          <a:p>
            <a:pPr indent="-228600" lvl="0" marL="228600" rtl="0" algn="l">
              <a:lnSpc>
                <a:spcPct val="110000"/>
              </a:lnSpc>
              <a:spcBef>
                <a:spcPts val="1000"/>
              </a:spcBef>
              <a:spcAft>
                <a:spcPts val="0"/>
              </a:spcAft>
              <a:buClr>
                <a:schemeClr val="dk1"/>
              </a:buClr>
              <a:buSzPts val="2800"/>
              <a:buChar char="•"/>
            </a:pPr>
            <a:r>
              <a:rPr lang="fr-FR"/>
              <a:t>Optimiser l’occupation spectrale lors l’envoi de symboles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1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MDS = 100, Tsim = 2s </a:t>
            </a:r>
            <a:r>
              <a:rPr lang="fr-FR" sz="3200"/>
              <a:t>(à titre d’information)</a:t>
            </a:r>
            <a:endParaRPr/>
          </a:p>
        </p:txBody>
      </p:sp>
      <p:graphicFrame>
        <p:nvGraphicFramePr>
          <p:cNvPr id="272" name="Google Shape;272;p13"/>
          <p:cNvGraphicFramePr/>
          <p:nvPr/>
        </p:nvGraphicFramePr>
        <p:xfrm>
          <a:off x="1116013" y="2478088"/>
          <a:ext cx="10167937" cy="3694112"/>
        </p:xfrm>
        <a:graphic>
          <a:graphicData uri="http://schemas.openxmlformats.org/drawingml/2006/chart">
            <c:chart r:id="rId3"/>
          </a:graphicData>
        </a:graphic>
      </p:graphicFrame>
      <p:sp>
        <p:nvSpPr>
          <p:cNvPr id="273" name="Google Shape;273;p13"/>
          <p:cNvSpPr/>
          <p:nvPr/>
        </p:nvSpPr>
        <p:spPr>
          <a:xfrm>
            <a:off x="908050" y="3738880"/>
            <a:ext cx="4253230" cy="1798320"/>
          </a:xfrm>
          <a:prstGeom prst="rect">
            <a:avLst/>
          </a:prstGeom>
          <a:solidFill>
            <a:srgbClr val="F4B081"/>
          </a:solid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2000">
                <a:solidFill>
                  <a:schemeClr val="lt1"/>
                </a:solidFill>
                <a:latin typeface="Avenir"/>
                <a:ea typeface="Avenir"/>
                <a:cs typeface="Avenir"/>
                <a:sym typeface="Avenir"/>
              </a:rPr>
              <a:t>Permet d’avoir un BER </a:t>
            </a:r>
            <a:r>
              <a:rPr b="1" lang="fr-FR" sz="2000">
                <a:solidFill>
                  <a:schemeClr val="lt1"/>
                </a:solidFill>
                <a:latin typeface="Avenir"/>
                <a:ea typeface="Avenir"/>
                <a:cs typeface="Avenir"/>
                <a:sym typeface="Avenir"/>
              </a:rPr>
              <a:t>stable </a:t>
            </a:r>
            <a:r>
              <a:rPr lang="fr-FR" sz="2000">
                <a:solidFill>
                  <a:schemeClr val="lt1"/>
                </a:solidFill>
                <a:latin typeface="Avenir"/>
                <a:ea typeface="Avenir"/>
                <a:cs typeface="Avenir"/>
                <a:sym typeface="Avenir"/>
              </a:rPr>
              <a:t>(même tendances) plus </a:t>
            </a:r>
            <a:r>
              <a:rPr b="1" lang="fr-FR" sz="2000">
                <a:solidFill>
                  <a:schemeClr val="lt1"/>
                </a:solidFill>
                <a:latin typeface="Avenir"/>
                <a:ea typeface="Avenir"/>
                <a:cs typeface="Avenir"/>
                <a:sym typeface="Avenir"/>
              </a:rPr>
              <a:t>rapidement</a:t>
            </a:r>
            <a:br>
              <a:rPr lang="fr-FR" sz="2000">
                <a:solidFill>
                  <a:schemeClr val="lt1"/>
                </a:solidFill>
                <a:latin typeface="Avenir"/>
                <a:ea typeface="Avenir"/>
                <a:cs typeface="Avenir"/>
                <a:sym typeface="Avenir"/>
              </a:rPr>
            </a:br>
            <a:r>
              <a:rPr lang="fr-FR" sz="2000">
                <a:solidFill>
                  <a:schemeClr val="lt1"/>
                </a:solidFill>
                <a:latin typeface="Avenir"/>
                <a:ea typeface="Avenir"/>
                <a:cs typeface="Avenir"/>
                <a:sym typeface="Avenir"/>
              </a:rPr>
              <a:t>→ temps de simulation </a:t>
            </a:r>
            <a:r>
              <a:rPr b="1" lang="fr-FR" sz="2000">
                <a:solidFill>
                  <a:schemeClr val="lt1"/>
                </a:solidFill>
                <a:latin typeface="Avenir"/>
                <a:ea typeface="Avenir"/>
                <a:cs typeface="Avenir"/>
                <a:sym typeface="Avenir"/>
              </a:rPr>
              <a:t>réduit</a:t>
            </a:r>
            <a:endParaRPr/>
          </a:p>
          <a:p>
            <a:pPr indent="0" lvl="0" marL="0" marR="0" rtl="0" algn="ctr">
              <a:spcBef>
                <a:spcPts val="0"/>
              </a:spcBef>
              <a:spcAft>
                <a:spcPts val="0"/>
              </a:spcAft>
              <a:buNone/>
            </a:pPr>
            <a:r>
              <a:rPr b="1" lang="fr-FR" sz="2000">
                <a:solidFill>
                  <a:schemeClr val="lt1"/>
                </a:solidFill>
                <a:latin typeface="Avenir"/>
                <a:ea typeface="Avenir"/>
                <a:cs typeface="Avenir"/>
                <a:sym typeface="Avenir"/>
              </a:rPr>
              <a:t>→ </a:t>
            </a:r>
            <a:r>
              <a:rPr lang="fr-FR" sz="2000">
                <a:solidFill>
                  <a:schemeClr val="lt1"/>
                </a:solidFill>
                <a:latin typeface="Avenir"/>
                <a:ea typeface="Avenir"/>
                <a:cs typeface="Avenir"/>
                <a:sym typeface="Avenir"/>
              </a:rPr>
              <a:t>autres tests possibles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pic>
        <p:nvPicPr>
          <p:cNvPr id="279" name="Google Shape;279;g6de36f63a7_0_64"/>
          <p:cNvPicPr preferRelativeResize="0"/>
          <p:nvPr/>
        </p:nvPicPr>
        <p:blipFill>
          <a:blip r:embed="rId3">
            <a:alphaModFix/>
          </a:blip>
          <a:stretch>
            <a:fillRect/>
          </a:stretch>
        </p:blipFill>
        <p:spPr>
          <a:xfrm>
            <a:off x="652450" y="2300288"/>
            <a:ext cx="10887075" cy="3629025"/>
          </a:xfrm>
          <a:prstGeom prst="rect">
            <a:avLst/>
          </a:prstGeom>
          <a:noFill/>
          <a:ln>
            <a:noFill/>
          </a:ln>
        </p:spPr>
      </p:pic>
      <p:sp>
        <p:nvSpPr>
          <p:cNvPr id="280" name="Google Shape;280;g6de36f63a7_0_64"/>
          <p:cNvSpPr txBox="1"/>
          <p:nvPr/>
        </p:nvSpPr>
        <p:spPr>
          <a:xfrm>
            <a:off x="1628775" y="571500"/>
            <a:ext cx="9215400" cy="11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t>Configuration sans Zero Padding avec N une puissance de 2</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g6de36f63a7_0_70"/>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pic>
        <p:nvPicPr>
          <p:cNvPr id="287" name="Google Shape;287;g6de36f63a7_0_70"/>
          <p:cNvPicPr preferRelativeResize="0"/>
          <p:nvPr/>
        </p:nvPicPr>
        <p:blipFill>
          <a:blip r:embed="rId3">
            <a:alphaModFix/>
          </a:blip>
          <a:stretch>
            <a:fillRect/>
          </a:stretch>
        </p:blipFill>
        <p:spPr>
          <a:xfrm>
            <a:off x="435451" y="400451"/>
            <a:ext cx="10977324" cy="5150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1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INFLUENCE DES PORTEUSES</a:t>
            </a:r>
            <a:endParaRPr/>
          </a:p>
        </p:txBody>
      </p:sp>
      <p:pic>
        <p:nvPicPr>
          <p:cNvPr id="294" name="Google Shape;294;p15"/>
          <p:cNvPicPr preferRelativeResize="0"/>
          <p:nvPr/>
        </p:nvPicPr>
        <p:blipFill>
          <a:blip r:embed="rId3">
            <a:alphaModFix/>
          </a:blip>
          <a:stretch>
            <a:fillRect/>
          </a:stretch>
        </p:blipFill>
        <p:spPr>
          <a:xfrm>
            <a:off x="1285300" y="2489550"/>
            <a:ext cx="9998401" cy="3504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1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INFLUENCE DES PORTEUSES</a:t>
            </a:r>
            <a:endParaRPr/>
          </a:p>
        </p:txBody>
      </p:sp>
      <p:graphicFrame>
        <p:nvGraphicFramePr>
          <p:cNvPr id="301" name="Google Shape;301;p14"/>
          <p:cNvGraphicFramePr/>
          <p:nvPr/>
        </p:nvGraphicFramePr>
        <p:xfrm>
          <a:off x="1116013" y="2478088"/>
          <a:ext cx="10167937" cy="3694112"/>
        </p:xfrm>
        <a:graphic>
          <a:graphicData uri="http://schemas.openxmlformats.org/drawingml/2006/chart">
            <c:chart r:id="rId3"/>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INFLUENCE DES PORTEUSES</a:t>
            </a:r>
            <a:endParaRPr/>
          </a:p>
        </p:txBody>
      </p:sp>
      <p:graphicFrame>
        <p:nvGraphicFramePr>
          <p:cNvPr id="308" name="Google Shape;308;p16"/>
          <p:cNvGraphicFramePr/>
          <p:nvPr/>
        </p:nvGraphicFramePr>
        <p:xfrm>
          <a:off x="1116013" y="2478088"/>
          <a:ext cx="10167937" cy="3694112"/>
        </p:xfrm>
        <a:graphic>
          <a:graphicData uri="http://schemas.openxmlformats.org/drawingml/2006/chart">
            <c:chart r:id="rId3"/>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g6df287aaab_0_10"/>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Conclusion</a:t>
            </a:r>
            <a:endParaRPr/>
          </a:p>
        </p:txBody>
      </p:sp>
      <p:sp>
        <p:nvSpPr>
          <p:cNvPr id="315" name="Google Shape;315;g6df287aaab_0_10"/>
          <p:cNvSpPr txBox="1"/>
          <p:nvPr>
            <p:ph idx="1" type="body"/>
          </p:nvPr>
        </p:nvSpPr>
        <p:spPr>
          <a:xfrm>
            <a:off x="1115568" y="2478024"/>
            <a:ext cx="10168200" cy="369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fr-FR"/>
              <a:t>OFDM → meilleure occupation spectrale</a:t>
            </a:r>
            <a:endParaRPr/>
          </a:p>
          <a:p>
            <a:pPr indent="-342900" lvl="0" marL="457200" rtl="0" algn="l">
              <a:spcBef>
                <a:spcPts val="0"/>
              </a:spcBef>
              <a:spcAft>
                <a:spcPts val="0"/>
              </a:spcAft>
              <a:buSzPts val="1800"/>
              <a:buChar char="●"/>
            </a:pPr>
            <a:r>
              <a:rPr lang="fr-FR"/>
              <a:t>Égalisation + Interpolation linéaire + Préfixe cyclique → Réduction des erreurs et meilleur débit</a:t>
            </a:r>
            <a:endParaRPr/>
          </a:p>
          <a:p>
            <a:pPr indent="-342900" lvl="0" marL="457200" rtl="0" algn="l">
              <a:spcBef>
                <a:spcPts val="0"/>
              </a:spcBef>
              <a:spcAft>
                <a:spcPts val="0"/>
              </a:spcAft>
              <a:buSzPts val="1800"/>
              <a:buChar char="●"/>
            </a:pPr>
            <a:r>
              <a:rPr lang="fr-FR"/>
              <a:t>Nécessite bon nombre de pilotes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fr-FR"/>
              <a:t>Un projet difficile mais challengeant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g6df287aaab_0_16"/>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Ouverture(s)</a:t>
            </a:r>
            <a:endParaRPr/>
          </a:p>
        </p:txBody>
      </p:sp>
      <p:pic>
        <p:nvPicPr>
          <p:cNvPr id="322" name="Google Shape;322;g6df287aaab_0_16"/>
          <p:cNvPicPr preferRelativeResize="0"/>
          <p:nvPr/>
        </p:nvPicPr>
        <p:blipFill rotWithShape="1">
          <a:blip r:embed="rId3">
            <a:alphaModFix/>
          </a:blip>
          <a:srcRect b="9997" l="34958" r="12912" t="34978"/>
          <a:stretch/>
        </p:blipFill>
        <p:spPr>
          <a:xfrm>
            <a:off x="990775" y="2101025"/>
            <a:ext cx="4766775" cy="3773475"/>
          </a:xfrm>
          <a:prstGeom prst="rect">
            <a:avLst/>
          </a:prstGeom>
          <a:noFill/>
          <a:ln>
            <a:noFill/>
          </a:ln>
        </p:spPr>
      </p:pic>
      <p:sp>
        <p:nvSpPr>
          <p:cNvPr id="323" name="Google Shape;323;g6df287aaab_0_16"/>
          <p:cNvSpPr txBox="1"/>
          <p:nvPr/>
        </p:nvSpPr>
        <p:spPr>
          <a:xfrm rot="-5400000">
            <a:off x="-539825" y="3610650"/>
            <a:ext cx="21870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latin typeface="Avenir"/>
                <a:ea typeface="Avenir"/>
                <a:cs typeface="Avenir"/>
                <a:sym typeface="Avenir"/>
              </a:rPr>
              <a:t>Fréquence</a:t>
            </a:r>
            <a:endParaRPr sz="2400">
              <a:latin typeface="Avenir"/>
              <a:ea typeface="Avenir"/>
              <a:cs typeface="Avenir"/>
              <a:sym typeface="Avenir"/>
            </a:endParaRPr>
          </a:p>
        </p:txBody>
      </p:sp>
      <p:sp>
        <p:nvSpPr>
          <p:cNvPr id="324" name="Google Shape;324;g6df287aaab_0_16"/>
          <p:cNvSpPr txBox="1"/>
          <p:nvPr/>
        </p:nvSpPr>
        <p:spPr>
          <a:xfrm>
            <a:off x="2738413" y="5949850"/>
            <a:ext cx="2157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latin typeface="Avenir"/>
                <a:ea typeface="Avenir"/>
                <a:cs typeface="Avenir"/>
                <a:sym typeface="Avenir"/>
              </a:rPr>
              <a:t>Temps</a:t>
            </a:r>
            <a:endParaRPr sz="2400">
              <a:latin typeface="Avenir"/>
              <a:ea typeface="Avenir"/>
              <a:cs typeface="Avenir"/>
              <a:sym typeface="Avenir"/>
            </a:endParaRPr>
          </a:p>
        </p:txBody>
      </p:sp>
      <p:pic>
        <p:nvPicPr>
          <p:cNvPr id="325" name="Google Shape;325;g6df287aaab_0_16"/>
          <p:cNvPicPr preferRelativeResize="0"/>
          <p:nvPr/>
        </p:nvPicPr>
        <p:blipFill rotWithShape="1">
          <a:blip r:embed="rId4">
            <a:alphaModFix/>
          </a:blip>
          <a:srcRect b="0" l="14300" r="-14300" t="0"/>
          <a:stretch/>
        </p:blipFill>
        <p:spPr>
          <a:xfrm>
            <a:off x="2587425" y="2988325"/>
            <a:ext cx="1998875" cy="1998875"/>
          </a:xfrm>
          <a:prstGeom prst="rect">
            <a:avLst/>
          </a:prstGeom>
          <a:noFill/>
          <a:ln>
            <a:noFill/>
          </a:ln>
        </p:spPr>
      </p:pic>
      <p:sp>
        <p:nvSpPr>
          <p:cNvPr id="326" name="Google Shape;326;g6df287aaab_0_16"/>
          <p:cNvSpPr/>
          <p:nvPr/>
        </p:nvSpPr>
        <p:spPr>
          <a:xfrm>
            <a:off x="7015175" y="3921025"/>
            <a:ext cx="1357325" cy="13867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a:t>SOUS-CANAL 1</a:t>
            </a:r>
            <a:endParaRPr/>
          </a:p>
        </p:txBody>
      </p:sp>
      <p:sp>
        <p:nvSpPr>
          <p:cNvPr id="327" name="Google Shape;327;g6df287aaab_0_16"/>
          <p:cNvSpPr/>
          <p:nvPr/>
        </p:nvSpPr>
        <p:spPr>
          <a:xfrm>
            <a:off x="8475050" y="3921025"/>
            <a:ext cx="1357325" cy="13867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a:t>SOUS-CANAL 2</a:t>
            </a:r>
            <a:endParaRPr/>
          </a:p>
        </p:txBody>
      </p:sp>
      <p:sp>
        <p:nvSpPr>
          <p:cNvPr id="328" name="Google Shape;328;g6df287aaab_0_16"/>
          <p:cNvSpPr/>
          <p:nvPr/>
        </p:nvSpPr>
        <p:spPr>
          <a:xfrm>
            <a:off x="9934925" y="3921025"/>
            <a:ext cx="1357325" cy="1386750"/>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FR"/>
              <a:t>SOUS-CANAL 3</a:t>
            </a:r>
            <a:endParaRPr/>
          </a:p>
        </p:txBody>
      </p:sp>
      <p:cxnSp>
        <p:nvCxnSpPr>
          <p:cNvPr id="329" name="Google Shape;329;g6df287aaab_0_16"/>
          <p:cNvCxnSpPr>
            <a:endCxn id="326" idx="1"/>
          </p:cNvCxnSpPr>
          <p:nvPr/>
        </p:nvCxnSpPr>
        <p:spPr>
          <a:xfrm flipH="1">
            <a:off x="7693837" y="2649325"/>
            <a:ext cx="650100" cy="1271700"/>
          </a:xfrm>
          <a:prstGeom prst="straightConnector1">
            <a:avLst/>
          </a:prstGeom>
          <a:noFill/>
          <a:ln cap="flat" cmpd="sng" w="9525">
            <a:solidFill>
              <a:schemeClr val="dk2"/>
            </a:solidFill>
            <a:prstDash val="solid"/>
            <a:round/>
            <a:headEnd len="med" w="med" type="none"/>
            <a:tailEnd len="med" w="med" type="triangle"/>
          </a:ln>
        </p:spPr>
      </p:cxnSp>
      <p:cxnSp>
        <p:nvCxnSpPr>
          <p:cNvPr id="330" name="Google Shape;330;g6df287aaab_0_16"/>
          <p:cNvCxnSpPr>
            <a:endCxn id="327" idx="1"/>
          </p:cNvCxnSpPr>
          <p:nvPr/>
        </p:nvCxnSpPr>
        <p:spPr>
          <a:xfrm flipH="1">
            <a:off x="9153712" y="2706625"/>
            <a:ext cx="18900" cy="12144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g6df287aaab_0_16"/>
          <p:cNvCxnSpPr>
            <a:endCxn id="328" idx="1"/>
          </p:cNvCxnSpPr>
          <p:nvPr/>
        </p:nvCxnSpPr>
        <p:spPr>
          <a:xfrm>
            <a:off x="9801187" y="2620825"/>
            <a:ext cx="812400" cy="1300200"/>
          </a:xfrm>
          <a:prstGeom prst="straightConnector1">
            <a:avLst/>
          </a:prstGeom>
          <a:noFill/>
          <a:ln cap="flat" cmpd="sng" w="9525">
            <a:solidFill>
              <a:schemeClr val="dk2"/>
            </a:solidFill>
            <a:prstDash val="solid"/>
            <a:round/>
            <a:headEnd len="med" w="med" type="none"/>
            <a:tailEnd len="med" w="med" type="triangle"/>
          </a:ln>
        </p:spPr>
      </p:cxnSp>
      <p:sp>
        <p:nvSpPr>
          <p:cNvPr id="332" name="Google Shape;332;g6df287aaab_0_16"/>
          <p:cNvSpPr txBox="1"/>
          <p:nvPr/>
        </p:nvSpPr>
        <p:spPr>
          <a:xfrm>
            <a:off x="7646363" y="2101025"/>
            <a:ext cx="30147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latin typeface="Avenir"/>
                <a:ea typeface="Avenir"/>
                <a:cs typeface="Avenir"/>
                <a:sym typeface="Avenir"/>
              </a:rPr>
              <a:t>Puissance du signal</a:t>
            </a:r>
            <a:endParaRPr sz="2400">
              <a:latin typeface="Avenir"/>
              <a:ea typeface="Avenir"/>
              <a:cs typeface="Avenir"/>
              <a:sym typeface="Avenir"/>
            </a:endParaRPr>
          </a:p>
        </p:txBody>
      </p:sp>
      <p:sp>
        <p:nvSpPr>
          <p:cNvPr id="333" name="Google Shape;333;g6df287aaab_0_16"/>
          <p:cNvSpPr txBox="1"/>
          <p:nvPr/>
        </p:nvSpPr>
        <p:spPr>
          <a:xfrm>
            <a:off x="7275952" y="2939625"/>
            <a:ext cx="812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2400">
                <a:latin typeface="Avenir"/>
                <a:ea typeface="Avenir"/>
                <a:cs typeface="Avenir"/>
                <a:sym typeface="Avenir"/>
              </a:rPr>
              <a:t>0.5</a:t>
            </a:r>
            <a:endParaRPr b="1" sz="2400">
              <a:latin typeface="Avenir"/>
              <a:ea typeface="Avenir"/>
              <a:cs typeface="Avenir"/>
              <a:sym typeface="Avenir"/>
            </a:endParaRPr>
          </a:p>
        </p:txBody>
      </p:sp>
      <p:sp>
        <p:nvSpPr>
          <p:cNvPr id="334" name="Google Shape;334;g6df287aaab_0_16"/>
          <p:cNvSpPr txBox="1"/>
          <p:nvPr/>
        </p:nvSpPr>
        <p:spPr>
          <a:xfrm>
            <a:off x="8475050" y="2987325"/>
            <a:ext cx="650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2400">
                <a:latin typeface="Avenir"/>
                <a:ea typeface="Avenir"/>
                <a:cs typeface="Avenir"/>
                <a:sym typeface="Avenir"/>
              </a:rPr>
              <a:t>0.3</a:t>
            </a:r>
            <a:endParaRPr b="1" sz="2400">
              <a:latin typeface="Avenir"/>
              <a:ea typeface="Avenir"/>
              <a:cs typeface="Avenir"/>
              <a:sym typeface="Avenir"/>
            </a:endParaRPr>
          </a:p>
        </p:txBody>
      </p:sp>
      <p:sp>
        <p:nvSpPr>
          <p:cNvPr id="335" name="Google Shape;335;g6df287aaab_0_16"/>
          <p:cNvSpPr txBox="1"/>
          <p:nvPr/>
        </p:nvSpPr>
        <p:spPr>
          <a:xfrm>
            <a:off x="10172700" y="2987325"/>
            <a:ext cx="650100" cy="50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fr-FR" sz="2400">
                <a:latin typeface="Avenir"/>
                <a:ea typeface="Avenir"/>
                <a:cs typeface="Avenir"/>
                <a:sym typeface="Avenir"/>
              </a:rPr>
              <a:t>0.2</a:t>
            </a:r>
            <a:endParaRPr b="1" sz="2400">
              <a:latin typeface="Avenir"/>
              <a:ea typeface="Avenir"/>
              <a:cs typeface="Avenir"/>
              <a:sym typeface="Aveni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g6df287aaab_1_14"/>
          <p:cNvSpPr txBox="1"/>
          <p:nvPr>
            <p:ph type="title"/>
          </p:nvPr>
        </p:nvSpPr>
        <p:spPr>
          <a:xfrm>
            <a:off x="2704773" y="2896475"/>
            <a:ext cx="65871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MERCI de votre attention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3"/>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OFDM – Optimiser l’occupation spectrale</a:t>
            </a:r>
            <a:endParaRPr/>
          </a:p>
        </p:txBody>
      </p:sp>
      <p:pic>
        <p:nvPicPr>
          <p:cNvPr id="144" name="Google Shape;144;p3"/>
          <p:cNvPicPr preferRelativeResize="0"/>
          <p:nvPr>
            <p:ph idx="1" type="body"/>
          </p:nvPr>
        </p:nvPicPr>
        <p:blipFill rotWithShape="1">
          <a:blip r:embed="rId3">
            <a:alphaModFix/>
          </a:blip>
          <a:srcRect b="0" l="0" r="0" t="0"/>
          <a:stretch/>
        </p:blipFill>
        <p:spPr>
          <a:xfrm>
            <a:off x="6266307" y="2043069"/>
            <a:ext cx="5420254" cy="3894815"/>
          </a:xfrm>
          <a:prstGeom prst="rect">
            <a:avLst/>
          </a:prstGeom>
          <a:noFill/>
          <a:ln cap="flat" cmpd="sng" w="38100">
            <a:solidFill>
              <a:schemeClr val="dk1"/>
            </a:solidFill>
            <a:prstDash val="solid"/>
            <a:round/>
            <a:headEnd len="sm" w="sm" type="none"/>
            <a:tailEnd len="sm" w="sm" type="none"/>
          </a:ln>
        </p:spPr>
      </p:pic>
      <p:pic>
        <p:nvPicPr>
          <p:cNvPr id="145" name="Google Shape;145;p3"/>
          <p:cNvPicPr preferRelativeResize="0"/>
          <p:nvPr/>
        </p:nvPicPr>
        <p:blipFill rotWithShape="1">
          <a:blip r:embed="rId4">
            <a:alphaModFix/>
          </a:blip>
          <a:srcRect b="0" l="0" r="0" t="0"/>
          <a:stretch/>
        </p:blipFill>
        <p:spPr>
          <a:xfrm>
            <a:off x="623888" y="2043070"/>
            <a:ext cx="5472112" cy="3894815"/>
          </a:xfrm>
          <a:prstGeom prst="rect">
            <a:avLst/>
          </a:prstGeom>
          <a:noFill/>
          <a:ln cap="flat" cmpd="sng" w="38100">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4"/>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CANAL DE RAYLEIGH</a:t>
            </a:r>
            <a:endParaRPr/>
          </a:p>
        </p:txBody>
      </p:sp>
      <p:sp>
        <p:nvSpPr>
          <p:cNvPr id="151" name="Google Shape;151;p4"/>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fr-FR"/>
              <a:t>Indoor : réflexions locales → échos atténués, pas de retard</a:t>
            </a:r>
            <a:endParaRPr/>
          </a:p>
          <a:p>
            <a:pPr indent="-228600" lvl="0" marL="228600" rtl="0" algn="l">
              <a:lnSpc>
                <a:spcPct val="110000"/>
              </a:lnSpc>
              <a:spcBef>
                <a:spcPts val="1000"/>
              </a:spcBef>
              <a:spcAft>
                <a:spcPts val="0"/>
              </a:spcAft>
              <a:buClr>
                <a:schemeClr val="dk1"/>
              </a:buClr>
              <a:buSzPts val="2800"/>
              <a:buChar char="•"/>
            </a:pPr>
            <a:r>
              <a:rPr lang="fr-FR"/>
              <a:t>Évanouissement (</a:t>
            </a:r>
            <a:r>
              <a:rPr i="1" lang="fr-FR"/>
              <a:t>fading</a:t>
            </a:r>
            <a:r>
              <a:rPr lang="fr-FR"/>
              <a:t>) plat → propriétés similaires sur l’ensemble d’une bande de cohérence large</a:t>
            </a:r>
            <a:endParaRPr/>
          </a:p>
          <a:p>
            <a:pPr indent="-228600" lvl="0" marL="228600" rtl="0" algn="l">
              <a:lnSpc>
                <a:spcPct val="110000"/>
              </a:lnSpc>
              <a:spcBef>
                <a:spcPts val="1000"/>
              </a:spcBef>
              <a:spcAft>
                <a:spcPts val="0"/>
              </a:spcAft>
              <a:buClr>
                <a:schemeClr val="dk1"/>
              </a:buClr>
              <a:buSzPts val="2800"/>
              <a:buChar char="•"/>
            </a:pPr>
            <a:r>
              <a:rPr lang="fr-FR"/>
              <a:t>Symboles pilotes → Égalisation (1 symbole suffit)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5"/>
          <p:cNvSpPr txBox="1"/>
          <p:nvPr>
            <p:ph type="title"/>
          </p:nvPr>
        </p:nvSpPr>
        <p:spPr>
          <a:xfrm>
            <a:off x="1115568" y="548640"/>
            <a:ext cx="10168128" cy="11795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venir"/>
              <a:buNone/>
            </a:pPr>
            <a:r>
              <a:rPr lang="fr-FR"/>
              <a:t>CANAL MULTI-CHEMINS</a:t>
            </a:r>
            <a:endParaRPr/>
          </a:p>
        </p:txBody>
      </p:sp>
      <p:sp>
        <p:nvSpPr>
          <p:cNvPr id="157" name="Google Shape;157;p5"/>
          <p:cNvSpPr txBox="1"/>
          <p:nvPr>
            <p:ph idx="1" type="body"/>
          </p:nvPr>
        </p:nvSpPr>
        <p:spPr>
          <a:xfrm>
            <a:off x="1115568" y="2478024"/>
            <a:ext cx="10168128" cy="3694176"/>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800"/>
              <a:buChar char="•"/>
            </a:pPr>
            <a:r>
              <a:rPr lang="fr-FR"/>
              <a:t>Outdoor, urbain : réflexions contre des bâtiments → échos parfois très atténués décalés dans le temps</a:t>
            </a:r>
            <a:endParaRPr/>
          </a:p>
          <a:p>
            <a:pPr indent="-228600" lvl="0" marL="228600" rtl="0" algn="l">
              <a:lnSpc>
                <a:spcPct val="110000"/>
              </a:lnSpc>
              <a:spcBef>
                <a:spcPts val="1000"/>
              </a:spcBef>
              <a:spcAft>
                <a:spcPts val="0"/>
              </a:spcAft>
              <a:buClr>
                <a:schemeClr val="dk1"/>
              </a:buClr>
              <a:buSzPts val="2800"/>
              <a:buChar char="•"/>
            </a:pPr>
            <a:r>
              <a:rPr lang="fr-FR"/>
              <a:t>Évanouissement sélectif → propriétés variables suivant les fréquences</a:t>
            </a:r>
            <a:endParaRPr/>
          </a:p>
          <a:p>
            <a:pPr indent="-228600" lvl="0" marL="228600" rtl="0" algn="l">
              <a:lnSpc>
                <a:spcPct val="110000"/>
              </a:lnSpc>
              <a:spcBef>
                <a:spcPts val="1000"/>
              </a:spcBef>
              <a:spcAft>
                <a:spcPts val="0"/>
              </a:spcAft>
              <a:buClr>
                <a:schemeClr val="dk1"/>
              </a:buClr>
              <a:buSzPts val="2800"/>
              <a:buChar char="•"/>
            </a:pPr>
            <a:r>
              <a:rPr lang="fr-FR"/>
              <a:t>Symboles pilotes → Interpolation linéaire et égalisation</a:t>
            </a:r>
            <a:endParaRPr/>
          </a:p>
          <a:p>
            <a:pPr indent="-228600" lvl="0" marL="228600" rtl="0" algn="l">
              <a:lnSpc>
                <a:spcPct val="110000"/>
              </a:lnSpc>
              <a:spcBef>
                <a:spcPts val="1000"/>
              </a:spcBef>
              <a:spcAft>
                <a:spcPts val="0"/>
              </a:spcAft>
              <a:buClr>
                <a:schemeClr val="dk1"/>
              </a:buClr>
              <a:buSzPts val="2800"/>
              <a:buChar char="•"/>
            </a:pPr>
            <a:r>
              <a:rPr lang="fr-FR"/>
              <a:t>Préfixe cyclique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6de36f63a7_0_32"/>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Notre modèle</a:t>
            </a:r>
            <a:endParaRPr/>
          </a:p>
        </p:txBody>
      </p:sp>
      <p:pic>
        <p:nvPicPr>
          <p:cNvPr id="164" name="Google Shape;164;g6de36f63a7_0_32"/>
          <p:cNvPicPr preferRelativeResize="0"/>
          <p:nvPr/>
        </p:nvPicPr>
        <p:blipFill>
          <a:blip r:embed="rId3">
            <a:alphaModFix/>
          </a:blip>
          <a:stretch>
            <a:fillRect/>
          </a:stretch>
        </p:blipFill>
        <p:spPr>
          <a:xfrm>
            <a:off x="0" y="2083093"/>
            <a:ext cx="12192001" cy="49013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6de36f63a7_0_26"/>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Génération </a:t>
            </a:r>
            <a:r>
              <a:rPr lang="fr-FR"/>
              <a:t>des symboles | Bernoulli</a:t>
            </a:r>
            <a:endParaRPr/>
          </a:p>
        </p:txBody>
      </p:sp>
      <p:sp>
        <p:nvSpPr>
          <p:cNvPr id="171" name="Google Shape;171;g6de36f63a7_0_26"/>
          <p:cNvSpPr txBox="1"/>
          <p:nvPr>
            <p:ph idx="1" type="body"/>
          </p:nvPr>
        </p:nvSpPr>
        <p:spPr>
          <a:xfrm>
            <a:off x="900125" y="2478025"/>
            <a:ext cx="5400600" cy="32433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fr-FR"/>
              <a:t>Exemple:</a:t>
            </a:r>
            <a:endParaRPr/>
          </a:p>
          <a:p>
            <a:pPr indent="0" lvl="0" marL="0" rtl="0" algn="ctr">
              <a:spcBef>
                <a:spcPts val="1000"/>
              </a:spcBef>
              <a:spcAft>
                <a:spcPts val="0"/>
              </a:spcAft>
              <a:buNone/>
            </a:pPr>
            <a:r>
              <a:rPr lang="fr-FR"/>
              <a:t>Soit N= 200 porteuses </a:t>
            </a:r>
            <a:endParaRPr/>
          </a:p>
          <a:p>
            <a:pPr indent="0" lvl="0" marL="0" rtl="0" algn="ctr">
              <a:spcBef>
                <a:spcPts val="1000"/>
              </a:spcBef>
              <a:spcAft>
                <a:spcPts val="0"/>
              </a:spcAft>
              <a:buNone/>
            </a:pPr>
            <a:r>
              <a:rPr lang="fr-FR"/>
              <a:t>P=10 pilotes </a:t>
            </a:r>
            <a:endParaRPr/>
          </a:p>
          <a:p>
            <a:pPr indent="0" lvl="0" marL="0" rtl="0" algn="ctr">
              <a:spcBef>
                <a:spcPts val="1000"/>
              </a:spcBef>
              <a:spcAft>
                <a:spcPts val="0"/>
              </a:spcAft>
              <a:buNone/>
            </a:pPr>
            <a:r>
              <a:rPr lang="fr-FR"/>
              <a:t>Prendre en compte les pilotes</a:t>
            </a:r>
            <a:endParaRPr/>
          </a:p>
          <a:p>
            <a:pPr indent="0" lvl="0" marL="0" rtl="0" algn="ctr">
              <a:spcBef>
                <a:spcPts val="1000"/>
              </a:spcBef>
              <a:spcAft>
                <a:spcPts val="0"/>
              </a:spcAft>
              <a:buNone/>
            </a:pPr>
            <a:r>
              <a:rPr lang="fr-FR"/>
              <a:t>N’= 200-10</a:t>
            </a:r>
            <a:endParaRPr/>
          </a:p>
          <a:p>
            <a:pPr indent="0" lvl="0" marL="0" rtl="0" algn="l">
              <a:lnSpc>
                <a:spcPct val="115000"/>
              </a:lnSpc>
              <a:spcBef>
                <a:spcPts val="0"/>
              </a:spcBef>
              <a:spcAft>
                <a:spcPts val="0"/>
              </a:spcAft>
              <a:buClr>
                <a:schemeClr val="dk1"/>
              </a:buClr>
              <a:buSzPts val="1100"/>
              <a:buFont typeface="Arial"/>
              <a:buNone/>
            </a:pPr>
            <a:r>
              <a:t/>
            </a:r>
            <a:endParaRPr/>
          </a:p>
        </p:txBody>
      </p:sp>
      <p:sp>
        <p:nvSpPr>
          <p:cNvPr id="172" name="Google Shape;172;g6de36f63a7_0_26"/>
          <p:cNvSpPr/>
          <p:nvPr/>
        </p:nvSpPr>
        <p:spPr>
          <a:xfrm rot="10800000">
            <a:off x="792900" y="2499325"/>
            <a:ext cx="5757900" cy="32007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g6de36f63a7_0_26"/>
          <p:cNvPicPr preferRelativeResize="0"/>
          <p:nvPr/>
        </p:nvPicPr>
        <p:blipFill>
          <a:blip r:embed="rId3">
            <a:alphaModFix/>
          </a:blip>
          <a:stretch>
            <a:fillRect/>
          </a:stretch>
        </p:blipFill>
        <p:spPr>
          <a:xfrm>
            <a:off x="6831775" y="2861415"/>
            <a:ext cx="5143500" cy="247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g6de36f63a7_0_20"/>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Le </a:t>
            </a:r>
            <a:r>
              <a:rPr lang="fr-FR"/>
              <a:t>préfixe</a:t>
            </a:r>
            <a:r>
              <a:rPr lang="fr-FR"/>
              <a:t> cyclique </a:t>
            </a:r>
            <a:endParaRPr/>
          </a:p>
        </p:txBody>
      </p:sp>
      <p:graphicFrame>
        <p:nvGraphicFramePr>
          <p:cNvPr id="180" name="Google Shape;180;g6de36f63a7_0_20"/>
          <p:cNvGraphicFramePr/>
          <p:nvPr/>
        </p:nvGraphicFramePr>
        <p:xfrm>
          <a:off x="1838700" y="4024350"/>
          <a:ext cx="3000000" cy="3000000"/>
        </p:xfrm>
        <a:graphic>
          <a:graphicData uri="http://schemas.openxmlformats.org/drawingml/2006/table">
            <a:tbl>
              <a:tblPr>
                <a:noFill/>
                <a:tableStyleId>{43E4C140-162C-4410-9A09-EE0269D51130}</a:tableStyleId>
              </a:tblPr>
              <a:tblGrid>
                <a:gridCol w="560775"/>
                <a:gridCol w="560775"/>
                <a:gridCol w="560775"/>
                <a:gridCol w="560775"/>
                <a:gridCol w="560775"/>
                <a:gridCol w="560775"/>
                <a:gridCol w="560775"/>
                <a:gridCol w="560775"/>
                <a:gridCol w="560775"/>
                <a:gridCol w="560775"/>
                <a:gridCol w="560775"/>
                <a:gridCol w="560775"/>
                <a:gridCol w="560775"/>
                <a:gridCol w="560775"/>
              </a:tblGrid>
              <a:tr h="417625">
                <a:tc>
                  <a:txBody>
                    <a:bodyPr/>
                    <a:lstStyle/>
                    <a:p>
                      <a:pPr indent="0" lvl="0" marL="0" rtl="0" algn="l">
                        <a:spcBef>
                          <a:spcPts val="0"/>
                        </a:spcBef>
                        <a:spcAft>
                          <a:spcPts val="0"/>
                        </a:spcAft>
                        <a:buNone/>
                      </a:pPr>
                      <a:r>
                        <a:rPr lang="fr-FR"/>
                        <a:t>1</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1</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1</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0</a:t>
                      </a:r>
                      <a:endParaRPr/>
                    </a:p>
                  </a:txBody>
                  <a:tcPr marT="91425" marB="91425" marR="91425" marL="91425">
                    <a:solidFill>
                      <a:srgbClr val="0000FF"/>
                    </a:solidFill>
                  </a:tcPr>
                </a:tc>
              </a:tr>
            </a:tbl>
          </a:graphicData>
        </a:graphic>
      </p:graphicFrame>
      <p:sp>
        <p:nvSpPr>
          <p:cNvPr id="181" name="Google Shape;181;g6de36f63a7_0_20"/>
          <p:cNvSpPr txBox="1"/>
          <p:nvPr/>
        </p:nvSpPr>
        <p:spPr>
          <a:xfrm>
            <a:off x="952500" y="2447650"/>
            <a:ext cx="102870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400">
                <a:latin typeface="Avenir"/>
                <a:ea typeface="Avenir"/>
                <a:cs typeface="Avenir"/>
                <a:sym typeface="Avenir"/>
              </a:rPr>
              <a:t>Objectif:</a:t>
            </a:r>
            <a:endParaRPr sz="2400">
              <a:latin typeface="Avenir"/>
              <a:ea typeface="Avenir"/>
              <a:cs typeface="Avenir"/>
              <a:sym typeface="Avenir"/>
            </a:endParaRPr>
          </a:p>
          <a:p>
            <a:pPr indent="0" lvl="0" marL="0" rtl="0" algn="l">
              <a:spcBef>
                <a:spcPts val="0"/>
              </a:spcBef>
              <a:spcAft>
                <a:spcPts val="0"/>
              </a:spcAft>
              <a:buNone/>
            </a:pPr>
            <a:r>
              <a:rPr lang="fr-FR" sz="2400">
                <a:latin typeface="Avenir"/>
                <a:ea typeface="Avenir"/>
                <a:cs typeface="Avenir"/>
                <a:sym typeface="Avenir"/>
              </a:rPr>
              <a:t>Créer</a:t>
            </a:r>
            <a:r>
              <a:rPr lang="fr-FR" sz="2400">
                <a:latin typeface="Avenir"/>
                <a:ea typeface="Avenir"/>
                <a:cs typeface="Avenir"/>
                <a:sym typeface="Avenir"/>
              </a:rPr>
              <a:t> un intervalle de garde </a:t>
            </a:r>
            <a:endParaRPr sz="2400">
              <a:latin typeface="Avenir"/>
              <a:ea typeface="Avenir"/>
              <a:cs typeface="Avenir"/>
              <a:sym typeface="Avenir"/>
            </a:endParaRPr>
          </a:p>
          <a:p>
            <a:pPr indent="0" lvl="0" marL="0" rtl="0" algn="l">
              <a:spcBef>
                <a:spcPts val="0"/>
              </a:spcBef>
              <a:spcAft>
                <a:spcPts val="0"/>
              </a:spcAft>
              <a:buNone/>
            </a:pPr>
            <a:r>
              <a:rPr lang="fr-FR" sz="2400">
                <a:latin typeface="Avenir"/>
                <a:ea typeface="Avenir"/>
                <a:cs typeface="Avenir"/>
                <a:sym typeface="Avenir"/>
              </a:rPr>
              <a:t>Empêcher</a:t>
            </a:r>
            <a:r>
              <a:rPr lang="fr-FR" sz="2400">
                <a:latin typeface="Avenir"/>
                <a:ea typeface="Avenir"/>
                <a:cs typeface="Avenir"/>
                <a:sym typeface="Avenir"/>
              </a:rPr>
              <a:t> l’ IIS ainsi que l’IIP</a:t>
            </a:r>
            <a:endParaRPr sz="2400">
              <a:latin typeface="Avenir"/>
              <a:ea typeface="Avenir"/>
              <a:cs typeface="Avenir"/>
              <a:sym typeface="Avenir"/>
            </a:endParaRPr>
          </a:p>
          <a:p>
            <a:pPr indent="0" lvl="0" marL="0" rtl="0" algn="l">
              <a:spcBef>
                <a:spcPts val="0"/>
              </a:spcBef>
              <a:spcAft>
                <a:spcPts val="0"/>
              </a:spcAft>
              <a:buNone/>
            </a:pPr>
            <a:r>
              <a:t/>
            </a:r>
            <a:endParaRPr sz="2400">
              <a:latin typeface="Avenir"/>
              <a:ea typeface="Avenir"/>
              <a:cs typeface="Avenir"/>
              <a:sym typeface="Avenir"/>
            </a:endParaRPr>
          </a:p>
          <a:p>
            <a:pPr indent="0" lvl="0" marL="0" rtl="0" algn="l">
              <a:spcBef>
                <a:spcPts val="0"/>
              </a:spcBef>
              <a:spcAft>
                <a:spcPts val="0"/>
              </a:spcAft>
              <a:buNone/>
            </a:pPr>
            <a:r>
              <a:t/>
            </a:r>
            <a:endParaRPr sz="2400">
              <a:latin typeface="Avenir"/>
              <a:ea typeface="Avenir"/>
              <a:cs typeface="Avenir"/>
              <a:sym typeface="Avenir"/>
            </a:endParaRPr>
          </a:p>
          <a:p>
            <a:pPr indent="0" lvl="0" marL="0" rtl="0" algn="l">
              <a:spcBef>
                <a:spcPts val="0"/>
              </a:spcBef>
              <a:spcAft>
                <a:spcPts val="0"/>
              </a:spcAft>
              <a:buNone/>
            </a:pPr>
            <a:r>
              <a:t/>
            </a:r>
            <a:endParaRPr sz="2400">
              <a:latin typeface="Avenir"/>
              <a:ea typeface="Avenir"/>
              <a:cs typeface="Avenir"/>
              <a:sym typeface="Avenir"/>
            </a:endParaRPr>
          </a:p>
          <a:p>
            <a:pPr indent="0" lvl="0" marL="0" rtl="0" algn="l">
              <a:spcBef>
                <a:spcPts val="0"/>
              </a:spcBef>
              <a:spcAft>
                <a:spcPts val="0"/>
              </a:spcAft>
              <a:buNone/>
            </a:pPr>
            <a:r>
              <a:rPr lang="fr-FR" sz="2400">
                <a:latin typeface="Avenir"/>
                <a:ea typeface="Avenir"/>
                <a:cs typeface="Avenir"/>
                <a:sym typeface="Avenir"/>
              </a:rPr>
              <a:t> </a:t>
            </a:r>
            <a:endParaRPr sz="2400">
              <a:latin typeface="Avenir"/>
              <a:ea typeface="Avenir"/>
              <a:cs typeface="Avenir"/>
              <a:sym typeface="Avenir"/>
            </a:endParaRPr>
          </a:p>
          <a:p>
            <a:pPr indent="0" lvl="0" marL="0" rtl="0" algn="l">
              <a:spcBef>
                <a:spcPts val="0"/>
              </a:spcBef>
              <a:spcAft>
                <a:spcPts val="0"/>
              </a:spcAft>
              <a:buNone/>
            </a:pPr>
            <a:r>
              <a:t/>
            </a:r>
            <a:endParaRPr sz="2400">
              <a:latin typeface="Avenir"/>
              <a:ea typeface="Avenir"/>
              <a:cs typeface="Avenir"/>
              <a:sym typeface="Avenir"/>
            </a:endParaRPr>
          </a:p>
        </p:txBody>
      </p:sp>
      <p:sp>
        <p:nvSpPr>
          <p:cNvPr id="182" name="Google Shape;182;g6de36f63a7_0_20"/>
          <p:cNvSpPr/>
          <p:nvPr/>
        </p:nvSpPr>
        <p:spPr>
          <a:xfrm rot="5400000">
            <a:off x="8348027" y="3753774"/>
            <a:ext cx="355500" cy="1992000"/>
          </a:xfrm>
          <a:prstGeom prst="rightBrace">
            <a:avLst>
              <a:gd fmla="val 8333" name="adj1"/>
              <a:gd fmla="val 4999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83" name="Google Shape;183;g6de36f63a7_0_20"/>
          <p:cNvGraphicFramePr/>
          <p:nvPr/>
        </p:nvGraphicFramePr>
        <p:xfrm>
          <a:off x="781050" y="5538775"/>
          <a:ext cx="3000000" cy="3000000"/>
        </p:xfrm>
        <a:graphic>
          <a:graphicData uri="http://schemas.openxmlformats.org/drawingml/2006/table">
            <a:tbl>
              <a:tblPr>
                <a:noFill/>
                <a:tableStyleId>{43E4C140-162C-4410-9A09-EE0269D51130}</a:tableStyleId>
              </a:tblPr>
              <a:tblGrid>
                <a:gridCol w="571500"/>
                <a:gridCol w="571500"/>
                <a:gridCol w="571500"/>
                <a:gridCol w="571500"/>
                <a:gridCol w="571500"/>
                <a:gridCol w="571500"/>
                <a:gridCol w="571500"/>
                <a:gridCol w="571500"/>
                <a:gridCol w="571500"/>
                <a:gridCol w="571500"/>
                <a:gridCol w="571500"/>
                <a:gridCol w="571500"/>
                <a:gridCol w="571500"/>
                <a:gridCol w="571500"/>
                <a:gridCol w="571500"/>
                <a:gridCol w="571500"/>
                <a:gridCol w="571500"/>
                <a:gridCol w="571500"/>
              </a:tblGrid>
              <a:tr h="381000">
                <a:tc>
                  <a:txBody>
                    <a:bodyPr/>
                    <a:lstStyle/>
                    <a:p>
                      <a:pPr indent="0" lvl="0" marL="0" rtl="0" algn="l">
                        <a:spcBef>
                          <a:spcPts val="0"/>
                        </a:spcBef>
                        <a:spcAft>
                          <a:spcPts val="0"/>
                        </a:spcAft>
                        <a:buNone/>
                      </a:pPr>
                      <a:r>
                        <a:rPr lang="fr-FR"/>
                        <a:t>0</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0</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1</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tc>
                <a:tc>
                  <a:txBody>
                    <a:bodyPr/>
                    <a:lstStyle/>
                    <a:p>
                      <a:pPr indent="0" lvl="0" marL="0" rtl="0" algn="l">
                        <a:spcBef>
                          <a:spcPts val="0"/>
                        </a:spcBef>
                        <a:spcAft>
                          <a:spcPts val="0"/>
                        </a:spcAft>
                        <a:buNone/>
                      </a:pPr>
                      <a:r>
                        <a:rPr lang="fr-FR"/>
                        <a:t>1</a:t>
                      </a:r>
                      <a:endParaRPr/>
                    </a:p>
                  </a:txBody>
                  <a:tcPr marT="91425" marB="91425" marR="91425" marL="91425"/>
                </a:tc>
                <a:tc>
                  <a:txBody>
                    <a:bodyPr/>
                    <a:lstStyle/>
                    <a:p>
                      <a:pPr indent="0" lvl="0" marL="0" rtl="0" algn="l">
                        <a:spcBef>
                          <a:spcPts val="0"/>
                        </a:spcBef>
                        <a:spcAft>
                          <a:spcPts val="0"/>
                        </a:spcAft>
                        <a:buNone/>
                      </a:pPr>
                      <a:r>
                        <a:rPr lang="fr-FR"/>
                        <a:t>0</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1</a:t>
                      </a:r>
                      <a:endParaRPr/>
                    </a:p>
                  </a:txBody>
                  <a:tcPr marT="91425" marB="91425" marR="91425" marL="91425">
                    <a:solidFill>
                      <a:srgbClr val="0000FF"/>
                    </a:solidFill>
                  </a:tcPr>
                </a:tc>
                <a:tc>
                  <a:txBody>
                    <a:bodyPr/>
                    <a:lstStyle/>
                    <a:p>
                      <a:pPr indent="0" lvl="0" marL="0" rtl="0" algn="l">
                        <a:spcBef>
                          <a:spcPts val="0"/>
                        </a:spcBef>
                        <a:spcAft>
                          <a:spcPts val="0"/>
                        </a:spcAft>
                        <a:buNone/>
                      </a:pPr>
                      <a:r>
                        <a:rPr lang="fr-FR"/>
                        <a:t>0</a:t>
                      </a:r>
                      <a:endParaRPr/>
                    </a:p>
                  </a:txBody>
                  <a:tcPr marT="91425" marB="91425" marR="91425" marL="91425">
                    <a:solidFill>
                      <a:srgbClr val="0000FF"/>
                    </a:solidFill>
                  </a:tcPr>
                </a:tc>
              </a:tr>
            </a:tbl>
          </a:graphicData>
        </a:graphic>
      </p:graphicFrame>
      <p:sp>
        <p:nvSpPr>
          <p:cNvPr id="184" name="Google Shape;184;g6de36f63a7_0_20"/>
          <p:cNvSpPr/>
          <p:nvPr/>
        </p:nvSpPr>
        <p:spPr>
          <a:xfrm rot="10800000">
            <a:off x="1685775" y="5014825"/>
            <a:ext cx="6915300" cy="2985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g6de36f63a7_0_39"/>
          <p:cNvSpPr txBox="1"/>
          <p:nvPr>
            <p:ph type="title"/>
          </p:nvPr>
        </p:nvSpPr>
        <p:spPr>
          <a:xfrm>
            <a:off x="1115568" y="548640"/>
            <a:ext cx="10168200" cy="1179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fr-FR"/>
              <a:t>Egalisation | Interpolation linéaire</a:t>
            </a:r>
            <a:endParaRPr/>
          </a:p>
        </p:txBody>
      </p:sp>
      <p:sp>
        <p:nvSpPr>
          <p:cNvPr id="191" name="Google Shape;191;g6de36f63a7_0_39"/>
          <p:cNvSpPr txBox="1"/>
          <p:nvPr/>
        </p:nvSpPr>
        <p:spPr>
          <a:xfrm>
            <a:off x="758825" y="2397250"/>
            <a:ext cx="10913700" cy="104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1800">
                <a:latin typeface="Avenir"/>
                <a:ea typeface="Avenir"/>
                <a:cs typeface="Avenir"/>
                <a:sym typeface="Avenir"/>
              </a:rPr>
              <a:t>Objectif: Retirer l’influence du canal sur les symboles </a:t>
            </a:r>
            <a:r>
              <a:rPr lang="fr-FR" sz="1800">
                <a:latin typeface="Avenir"/>
                <a:ea typeface="Avenir"/>
                <a:cs typeface="Avenir"/>
                <a:sym typeface="Avenir"/>
              </a:rPr>
              <a:t>grâce</a:t>
            </a:r>
            <a:r>
              <a:rPr lang="fr-FR" sz="1800">
                <a:latin typeface="Avenir"/>
                <a:ea typeface="Avenir"/>
                <a:cs typeface="Avenir"/>
                <a:sym typeface="Avenir"/>
              </a:rPr>
              <a:t> aux valeurs</a:t>
            </a:r>
            <a:endParaRPr sz="1800">
              <a:latin typeface="Avenir"/>
              <a:ea typeface="Avenir"/>
              <a:cs typeface="Avenir"/>
              <a:sym typeface="Avenir"/>
            </a:endParaRPr>
          </a:p>
          <a:p>
            <a:pPr indent="0" lvl="0" marL="0" rtl="0" algn="l">
              <a:spcBef>
                <a:spcPts val="0"/>
              </a:spcBef>
              <a:spcAft>
                <a:spcPts val="0"/>
              </a:spcAft>
              <a:buNone/>
            </a:pPr>
            <a:r>
              <a:rPr lang="fr-FR" sz="1800">
                <a:latin typeface="Avenir"/>
                <a:ea typeface="Avenir"/>
                <a:cs typeface="Avenir"/>
                <a:sym typeface="Avenir"/>
              </a:rPr>
              <a:t> Interpolation par bloc : sous optimale </a:t>
            </a:r>
            <a:endParaRPr sz="1800">
              <a:latin typeface="Avenir"/>
              <a:ea typeface="Avenir"/>
              <a:cs typeface="Avenir"/>
              <a:sym typeface="Avenir"/>
            </a:endParaRPr>
          </a:p>
          <a:p>
            <a:pPr indent="0" lvl="0" marL="0" rtl="0" algn="l">
              <a:spcBef>
                <a:spcPts val="0"/>
              </a:spcBef>
              <a:spcAft>
                <a:spcPts val="0"/>
              </a:spcAft>
              <a:buNone/>
            </a:pPr>
            <a:r>
              <a:rPr lang="fr-FR" sz="1800">
                <a:latin typeface="Avenir"/>
                <a:ea typeface="Avenir"/>
                <a:cs typeface="Avenir"/>
                <a:sym typeface="Avenir"/>
              </a:rPr>
              <a:t>Interpolation linéaire : résultats performants</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a:p>
            <a:pPr indent="0" lvl="0" marL="0" rtl="0" algn="l">
              <a:spcBef>
                <a:spcPts val="0"/>
              </a:spcBef>
              <a:spcAft>
                <a:spcPts val="0"/>
              </a:spcAft>
              <a:buNone/>
            </a:pPr>
            <a:r>
              <a:t/>
            </a:r>
            <a:endParaRPr sz="1800">
              <a:latin typeface="Avenir"/>
              <a:ea typeface="Avenir"/>
              <a:cs typeface="Avenir"/>
              <a:sym typeface="Avenir"/>
            </a:endParaRPr>
          </a:p>
        </p:txBody>
      </p:sp>
      <p:graphicFrame>
        <p:nvGraphicFramePr>
          <p:cNvPr id="192" name="Google Shape;192;g6de36f63a7_0_39"/>
          <p:cNvGraphicFramePr/>
          <p:nvPr/>
        </p:nvGraphicFramePr>
        <p:xfrm>
          <a:off x="1252500" y="3667150"/>
          <a:ext cx="3000000" cy="3000000"/>
        </p:xfrm>
        <a:graphic>
          <a:graphicData uri="http://schemas.openxmlformats.org/drawingml/2006/table">
            <a:tbl>
              <a:tblPr>
                <a:noFill/>
                <a:tableStyleId>{43E4C140-162C-4410-9A09-EE0269D51130}</a:tableStyleId>
              </a:tblPr>
              <a:tblGrid>
                <a:gridCol w="1614500"/>
                <a:gridCol w="1614500"/>
                <a:gridCol w="1614500"/>
                <a:gridCol w="1614500"/>
                <a:gridCol w="1614500"/>
                <a:gridCol w="1614500"/>
              </a:tblGrid>
              <a:tr h="402450">
                <a:tc>
                  <a:txBody>
                    <a:bodyPr/>
                    <a:lstStyle/>
                    <a:p>
                      <a:pPr indent="0" lvl="0" marL="0" rtl="0" algn="l">
                        <a:spcBef>
                          <a:spcPts val="0"/>
                        </a:spcBef>
                        <a:spcAft>
                          <a:spcPts val="0"/>
                        </a:spcAft>
                        <a:buNone/>
                      </a:pPr>
                      <a:r>
                        <a:rPr lang="fr-FR"/>
                        <a:t>P1</a:t>
                      </a:r>
                      <a:endParaRPr/>
                    </a:p>
                  </a:txBody>
                  <a:tcPr marT="91425" marB="91425" marR="91425" marL="91425"/>
                </a:tc>
                <a:tc>
                  <a:txBody>
                    <a:bodyPr/>
                    <a:lstStyle/>
                    <a:p>
                      <a:pPr indent="0" lvl="0" marL="0" rtl="0" algn="l">
                        <a:spcBef>
                          <a:spcPts val="0"/>
                        </a:spcBef>
                        <a:spcAft>
                          <a:spcPts val="0"/>
                        </a:spcAft>
                        <a:buNone/>
                      </a:pPr>
                      <a:r>
                        <a:rPr lang="fr-FR"/>
                        <a:t>X1</a:t>
                      </a:r>
                      <a:endParaRPr/>
                    </a:p>
                  </a:txBody>
                  <a:tcPr marT="91425" marB="91425" marR="91425" marL="91425"/>
                </a:tc>
                <a:tc>
                  <a:txBody>
                    <a:bodyPr/>
                    <a:lstStyle/>
                    <a:p>
                      <a:pPr indent="0" lvl="0" marL="0" rtl="0" algn="l">
                        <a:spcBef>
                          <a:spcPts val="0"/>
                        </a:spcBef>
                        <a:spcAft>
                          <a:spcPts val="0"/>
                        </a:spcAft>
                        <a:buNone/>
                      </a:pPr>
                      <a:r>
                        <a:rPr lang="fr-FR"/>
                        <a:t>X2</a:t>
                      </a:r>
                      <a:endParaRPr/>
                    </a:p>
                  </a:txBody>
                  <a:tcPr marT="91425" marB="91425" marR="91425" marL="91425"/>
                </a:tc>
                <a:tc>
                  <a:txBody>
                    <a:bodyPr/>
                    <a:lstStyle/>
                    <a:p>
                      <a:pPr indent="0" lvl="0" marL="0" rtl="0" algn="l">
                        <a:spcBef>
                          <a:spcPts val="0"/>
                        </a:spcBef>
                        <a:spcAft>
                          <a:spcPts val="0"/>
                        </a:spcAft>
                        <a:buNone/>
                      </a:pPr>
                      <a:r>
                        <a:rPr lang="fr-FR"/>
                        <a:t>X3</a:t>
                      </a:r>
                      <a:endParaRPr/>
                    </a:p>
                  </a:txBody>
                  <a:tcPr marT="91425" marB="91425" marR="91425" marL="91425"/>
                </a:tc>
                <a:tc>
                  <a:txBody>
                    <a:bodyPr/>
                    <a:lstStyle/>
                    <a:p>
                      <a:pPr indent="0" lvl="0" marL="0" rtl="0" algn="l">
                        <a:spcBef>
                          <a:spcPts val="0"/>
                        </a:spcBef>
                        <a:spcAft>
                          <a:spcPts val="0"/>
                        </a:spcAft>
                        <a:buNone/>
                      </a:pPr>
                      <a:r>
                        <a:rPr lang="fr-FR"/>
                        <a:t>X4</a:t>
                      </a:r>
                      <a:endParaRPr/>
                    </a:p>
                  </a:txBody>
                  <a:tcPr marT="91425" marB="91425" marR="91425" marL="91425"/>
                </a:tc>
                <a:tc>
                  <a:txBody>
                    <a:bodyPr/>
                    <a:lstStyle/>
                    <a:p>
                      <a:pPr indent="0" lvl="0" marL="0" rtl="0" algn="l">
                        <a:spcBef>
                          <a:spcPts val="0"/>
                        </a:spcBef>
                        <a:spcAft>
                          <a:spcPts val="0"/>
                        </a:spcAft>
                        <a:buNone/>
                      </a:pPr>
                      <a:r>
                        <a:rPr lang="fr-FR"/>
                        <a:t>P2</a:t>
                      </a:r>
                      <a:endParaRPr/>
                    </a:p>
                  </a:txBody>
                  <a:tcPr marT="91425" marB="91425" marR="91425" marL="91425"/>
                </a:tc>
              </a:tr>
            </a:tbl>
          </a:graphicData>
        </a:graphic>
      </p:graphicFrame>
      <p:pic>
        <p:nvPicPr>
          <p:cNvPr id="193" name="Google Shape;193;g6de36f63a7_0_39"/>
          <p:cNvPicPr preferRelativeResize="0"/>
          <p:nvPr/>
        </p:nvPicPr>
        <p:blipFill>
          <a:blip r:embed="rId3">
            <a:alphaModFix/>
          </a:blip>
          <a:stretch>
            <a:fillRect/>
          </a:stretch>
        </p:blipFill>
        <p:spPr>
          <a:xfrm>
            <a:off x="2867000" y="4926525"/>
            <a:ext cx="2638450" cy="1372275"/>
          </a:xfrm>
          <a:prstGeom prst="rect">
            <a:avLst/>
          </a:prstGeom>
          <a:noFill/>
          <a:ln cap="flat" cmpd="sng" w="28575">
            <a:solidFill>
              <a:srgbClr val="FF0000"/>
            </a:solidFill>
            <a:prstDash val="solid"/>
            <a:round/>
            <a:headEnd len="sm" w="sm" type="none"/>
            <a:tailEnd len="sm" w="sm" type="none"/>
          </a:ln>
        </p:spPr>
      </p:pic>
      <p:sp>
        <p:nvSpPr>
          <p:cNvPr id="194" name="Google Shape;194;g6de36f63a7_0_39"/>
          <p:cNvSpPr/>
          <p:nvPr/>
        </p:nvSpPr>
        <p:spPr>
          <a:xfrm rot="5400000">
            <a:off x="1151700" y="4629175"/>
            <a:ext cx="1381200" cy="1179600"/>
          </a:xfrm>
          <a:prstGeom prst="bentUpArrow">
            <a:avLst>
              <a:gd fmla="val 25000" name="adj1"/>
              <a:gd fmla="val 25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 name="Google Shape;195;g6de36f63a7_0_39"/>
          <p:cNvPicPr preferRelativeResize="0"/>
          <p:nvPr/>
        </p:nvPicPr>
        <p:blipFill>
          <a:blip r:embed="rId4">
            <a:alphaModFix/>
          </a:blip>
          <a:stretch>
            <a:fillRect/>
          </a:stretch>
        </p:blipFill>
        <p:spPr>
          <a:xfrm>
            <a:off x="7011576" y="4241050"/>
            <a:ext cx="2384872" cy="261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ccentBoxVTI">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ccentBoxVTI">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2020-01-21T07:14:57Z</dcterms:created>
  <dc:creator>Marley P</dc:creator>
</cp:coreProperties>
</file>