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8" r:id="rId8"/>
    <p:sldId id="279" r:id="rId9"/>
    <p:sldId id="257" r:id="rId10"/>
    <p:sldId id="264" r:id="rId11"/>
    <p:sldId id="263" r:id="rId12"/>
    <p:sldId id="265" r:id="rId13"/>
    <p:sldId id="258" r:id="rId14"/>
    <p:sldId id="266" r:id="rId15"/>
    <p:sldId id="259" r:id="rId16"/>
    <p:sldId id="268" r:id="rId17"/>
    <p:sldId id="260" r:id="rId18"/>
    <p:sldId id="271" r:id="rId1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2"/>
    <p:restoredTop sz="94679"/>
  </p:normalViewPr>
  <p:slideViewPr>
    <p:cSldViewPr snapToGrid="0">
      <p:cViewPr>
        <p:scale>
          <a:sx n="130" d="100"/>
          <a:sy n="130" d="100"/>
        </p:scale>
        <p:origin x="131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3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7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5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3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2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9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5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4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7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1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0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68B51F-0397-D568-D929-A4F9A9CC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B47BF4EA-C568-4537-FBA5-B5504E1F6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DCB6FE9-DC9F-6318-2E4B-23D9C51F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291463" cy="1828798"/>
          </a:xfrm>
          <a:custGeom>
            <a:avLst/>
            <a:gdLst>
              <a:gd name="connsiteX0" fmla="*/ 4291463 w 4291463"/>
              <a:gd name="connsiteY0" fmla="*/ 1828798 h 1828798"/>
              <a:gd name="connsiteX1" fmla="*/ 0 w 4291463"/>
              <a:gd name="connsiteY1" fmla="*/ 1828798 h 1828798"/>
              <a:gd name="connsiteX2" fmla="*/ 1813870 w 4291463"/>
              <a:gd name="connsiteY2" fmla="*/ 405504 h 1828798"/>
              <a:gd name="connsiteX3" fmla="*/ 1856352 w 4291463"/>
              <a:gd name="connsiteY3" fmla="*/ 373857 h 1828798"/>
              <a:gd name="connsiteX4" fmla="*/ 2949111 w 4291463"/>
              <a:gd name="connsiteY4" fmla="*/ 1756 h 1828798"/>
              <a:gd name="connsiteX5" fmla="*/ 3068193 w 4291463"/>
              <a:gd name="connsiteY5" fmla="*/ 284 h 1828798"/>
              <a:gd name="connsiteX6" fmla="*/ 4291186 w 4291463"/>
              <a:gd name="connsiteY6" fmla="*/ 430072 h 1828798"/>
              <a:gd name="connsiteX7" fmla="*/ 4291463 w 4291463"/>
              <a:gd name="connsiteY7" fmla="*/ 430316 h 18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463" h="1828798">
                <a:moveTo>
                  <a:pt x="4291463" y="1828798"/>
                </a:moveTo>
                <a:lnTo>
                  <a:pt x="0" y="1828798"/>
                </a:lnTo>
                <a:lnTo>
                  <a:pt x="1813870" y="405504"/>
                </a:lnTo>
                <a:lnTo>
                  <a:pt x="1856352" y="373857"/>
                </a:lnTo>
                <a:cubicBezTo>
                  <a:pt x="2187982" y="139664"/>
                  <a:pt x="2567993" y="17528"/>
                  <a:pt x="2949111" y="1756"/>
                </a:cubicBezTo>
                <a:cubicBezTo>
                  <a:pt x="2988812" y="114"/>
                  <a:pt x="3028523" y="-375"/>
                  <a:pt x="3068193" y="284"/>
                </a:cubicBezTo>
                <a:cubicBezTo>
                  <a:pt x="3504570" y="7531"/>
                  <a:pt x="3935938" y="153650"/>
                  <a:pt x="4291186" y="430072"/>
                </a:cubicBezTo>
                <a:lnTo>
                  <a:pt x="4291463" y="430316"/>
                </a:lnTo>
                <a:close/>
              </a:path>
            </a:pathLst>
          </a:custGeom>
          <a:gradFill>
            <a:gsLst>
              <a:gs pos="13000">
                <a:schemeClr val="bg2">
                  <a:alpha val="64000"/>
                </a:schemeClr>
              </a:gs>
              <a:gs pos="100000">
                <a:schemeClr val="accent1">
                  <a:lumMod val="60000"/>
                  <a:lumOff val="40000"/>
                  <a:alpha val="8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EA1E451-F3A2-8316-DA58-BD4FA2A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>
                  <a:alpha val="78000"/>
                </a:schemeClr>
              </a:gs>
              <a:gs pos="100000">
                <a:schemeClr val="accent1">
                  <a:lumMod val="60000"/>
                  <a:lumOff val="40000"/>
                  <a:alpha val="84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C6463-BE2D-7E2C-BD33-E1D7CE718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5643" y="4906317"/>
            <a:ext cx="4507437" cy="1232744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BE" dirty="0"/>
              <a:t>Nitrogen Vacancy</a:t>
            </a:r>
            <a:br>
              <a:rPr lang="en-BE" dirty="0"/>
            </a:br>
            <a:r>
              <a:rPr lang="en-BE" dirty="0"/>
              <a:t>Single Point Defects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8B7F6-43D7-E71F-2B6C-BA830BDA6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0281" y="3813787"/>
            <a:ext cx="3129921" cy="1010882"/>
          </a:xfrm>
        </p:spPr>
        <p:txBody>
          <a:bodyPr anchor="b">
            <a:normAutofit/>
          </a:bodyPr>
          <a:lstStyle/>
          <a:p>
            <a:pPr algn="r"/>
            <a:r>
              <a:rPr lang="en-BE" dirty="0"/>
              <a:t>Adam Blazejczak 1030499</a:t>
            </a:r>
          </a:p>
        </p:txBody>
      </p:sp>
    </p:spTree>
    <p:extLst>
      <p:ext uri="{BB962C8B-B14F-4D97-AF65-F5344CB8AC3E}">
        <p14:creationId xmlns:p14="http://schemas.microsoft.com/office/powerpoint/2010/main" val="3696147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F4C72-B401-FA5E-5138-B3DA1982A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02" y="644691"/>
            <a:ext cx="6260477" cy="55686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72FC24-F68D-4261-A365-D6A43CB8A658}"/>
              </a:ext>
            </a:extLst>
          </p:cNvPr>
          <p:cNvSpPr txBox="1"/>
          <p:nvPr/>
        </p:nvSpPr>
        <p:spPr>
          <a:xfrm>
            <a:off x="8108637" y="3114654"/>
            <a:ext cx="330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Notice how the peaks are evenly spaced.</a:t>
            </a:r>
          </a:p>
          <a:p>
            <a:pPr algn="ctr"/>
            <a:endParaRPr lang="en-BE" dirty="0"/>
          </a:p>
          <a:p>
            <a:pPr algn="ctr"/>
            <a:r>
              <a:rPr lang="en-BE" dirty="0"/>
              <a:t>Their distance is</a:t>
            </a:r>
          </a:p>
          <a:p>
            <a:pPr algn="ctr"/>
            <a:r>
              <a:rPr lang="en-BE" dirty="0"/>
              <a:t>3 ± 0.10 V</a:t>
            </a:r>
          </a:p>
          <a:p>
            <a:pPr algn="ctr"/>
            <a:endParaRPr lang="en-BE" dirty="0"/>
          </a:p>
          <a:p>
            <a:pPr algn="ctr"/>
            <a:r>
              <a:rPr lang="en-BE" dirty="0"/>
              <a:t>Is the sample vibrating?</a:t>
            </a:r>
          </a:p>
          <a:p>
            <a:pPr algn="ctr"/>
            <a:r>
              <a:rPr lang="en-BE" dirty="0"/>
              <a:t>Is this a smoothing artefact?</a:t>
            </a:r>
          </a:p>
          <a:p>
            <a:pPr algn="ctr"/>
            <a:endParaRPr lang="en-BE" dirty="0"/>
          </a:p>
          <a:p>
            <a:pPr algn="ctr"/>
            <a:endParaRPr lang="en-B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1F2FB0-B24F-26B3-AD9D-A0C93E87D820}"/>
              </a:ext>
            </a:extLst>
          </p:cNvPr>
          <p:cNvCxnSpPr>
            <a:cxnSpLocks/>
          </p:cNvCxnSpPr>
          <p:nvPr/>
        </p:nvCxnSpPr>
        <p:spPr>
          <a:xfrm flipV="1">
            <a:off x="5354320" y="960589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C432A8-F2C8-847B-AF81-B83F4234BEDD}"/>
              </a:ext>
            </a:extLst>
          </p:cNvPr>
          <p:cNvCxnSpPr>
            <a:cxnSpLocks/>
          </p:cNvCxnSpPr>
          <p:nvPr/>
        </p:nvCxnSpPr>
        <p:spPr>
          <a:xfrm flipV="1">
            <a:off x="5496560" y="960589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C6534-C646-82E9-2213-7AC13CEF2D8D}"/>
              </a:ext>
            </a:extLst>
          </p:cNvPr>
          <p:cNvCxnSpPr>
            <a:cxnSpLocks/>
          </p:cNvCxnSpPr>
          <p:nvPr/>
        </p:nvCxnSpPr>
        <p:spPr>
          <a:xfrm flipV="1">
            <a:off x="6543040" y="1145254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602A4F-B01C-2A5F-8AE6-46C7846423CB}"/>
              </a:ext>
            </a:extLst>
          </p:cNvPr>
          <p:cNvCxnSpPr>
            <a:cxnSpLocks/>
          </p:cNvCxnSpPr>
          <p:nvPr/>
        </p:nvCxnSpPr>
        <p:spPr>
          <a:xfrm flipV="1">
            <a:off x="6685280" y="1145254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7B2EB9-3F48-B5C8-652F-6554AAD019A4}"/>
              </a:ext>
            </a:extLst>
          </p:cNvPr>
          <p:cNvCxnSpPr>
            <a:cxnSpLocks/>
          </p:cNvCxnSpPr>
          <p:nvPr/>
        </p:nvCxnSpPr>
        <p:spPr>
          <a:xfrm flipV="1">
            <a:off x="6949440" y="1267174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B1BE8B-9693-3E9A-EEF5-0F9A295476BD}"/>
              </a:ext>
            </a:extLst>
          </p:cNvPr>
          <p:cNvCxnSpPr>
            <a:cxnSpLocks/>
          </p:cNvCxnSpPr>
          <p:nvPr/>
        </p:nvCxnSpPr>
        <p:spPr>
          <a:xfrm flipV="1">
            <a:off x="7091680" y="1267174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D333B5-D5D2-11BD-3A03-272DE6C836AD}"/>
              </a:ext>
            </a:extLst>
          </p:cNvPr>
          <p:cNvCxnSpPr>
            <a:cxnSpLocks/>
          </p:cNvCxnSpPr>
          <p:nvPr/>
        </p:nvCxnSpPr>
        <p:spPr>
          <a:xfrm flipV="1">
            <a:off x="3891280" y="1145254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38BFD24-65E3-84FE-AF12-8B7C87A0EBE6}"/>
              </a:ext>
            </a:extLst>
          </p:cNvPr>
          <p:cNvCxnSpPr>
            <a:cxnSpLocks/>
          </p:cNvCxnSpPr>
          <p:nvPr/>
        </p:nvCxnSpPr>
        <p:spPr>
          <a:xfrm flipV="1">
            <a:off x="4033520" y="1145254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DDAB13-DBA7-9D6E-7358-BABD22E13E6F}"/>
              </a:ext>
            </a:extLst>
          </p:cNvPr>
          <p:cNvCxnSpPr>
            <a:cxnSpLocks/>
          </p:cNvCxnSpPr>
          <p:nvPr/>
        </p:nvCxnSpPr>
        <p:spPr>
          <a:xfrm flipV="1">
            <a:off x="2143760" y="1033494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FE7264-5B5F-02C7-2493-177E0DC31A89}"/>
              </a:ext>
            </a:extLst>
          </p:cNvPr>
          <p:cNvCxnSpPr>
            <a:cxnSpLocks/>
          </p:cNvCxnSpPr>
          <p:nvPr/>
        </p:nvCxnSpPr>
        <p:spPr>
          <a:xfrm flipV="1">
            <a:off x="2286000" y="1033494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6009DD-40F0-357F-8406-FE50F651372F}"/>
              </a:ext>
            </a:extLst>
          </p:cNvPr>
          <p:cNvCxnSpPr>
            <a:cxnSpLocks/>
          </p:cNvCxnSpPr>
          <p:nvPr/>
        </p:nvCxnSpPr>
        <p:spPr>
          <a:xfrm flipV="1">
            <a:off x="2661920" y="1033494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BF1FAB-6B55-AF86-B689-94D9CF1DD442}"/>
              </a:ext>
            </a:extLst>
          </p:cNvPr>
          <p:cNvCxnSpPr>
            <a:cxnSpLocks/>
          </p:cNvCxnSpPr>
          <p:nvPr/>
        </p:nvCxnSpPr>
        <p:spPr>
          <a:xfrm flipV="1">
            <a:off x="2804160" y="1033494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40FFD7-6E17-D1C5-B875-D98BFBE92B96}"/>
              </a:ext>
            </a:extLst>
          </p:cNvPr>
          <p:cNvCxnSpPr>
            <a:cxnSpLocks/>
          </p:cNvCxnSpPr>
          <p:nvPr/>
        </p:nvCxnSpPr>
        <p:spPr>
          <a:xfrm flipV="1">
            <a:off x="2235200" y="3760985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60D55C-5823-B2BF-A490-FED5798407F5}"/>
              </a:ext>
            </a:extLst>
          </p:cNvPr>
          <p:cNvCxnSpPr>
            <a:cxnSpLocks/>
          </p:cNvCxnSpPr>
          <p:nvPr/>
        </p:nvCxnSpPr>
        <p:spPr>
          <a:xfrm flipV="1">
            <a:off x="2377440" y="3760985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3E2725-89C5-BE81-12DD-9A880804E2D0}"/>
              </a:ext>
            </a:extLst>
          </p:cNvPr>
          <p:cNvCxnSpPr>
            <a:cxnSpLocks/>
          </p:cNvCxnSpPr>
          <p:nvPr/>
        </p:nvCxnSpPr>
        <p:spPr>
          <a:xfrm flipV="1">
            <a:off x="2570480" y="3801625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8D5C47-A1D7-1503-59BF-1110B9B78AFC}"/>
              </a:ext>
            </a:extLst>
          </p:cNvPr>
          <p:cNvCxnSpPr>
            <a:cxnSpLocks/>
          </p:cNvCxnSpPr>
          <p:nvPr/>
        </p:nvCxnSpPr>
        <p:spPr>
          <a:xfrm flipV="1">
            <a:off x="2712720" y="3801625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0A1BD2-3396-8DFF-C002-700AB6F708D0}"/>
              </a:ext>
            </a:extLst>
          </p:cNvPr>
          <p:cNvCxnSpPr>
            <a:cxnSpLocks/>
          </p:cNvCxnSpPr>
          <p:nvPr/>
        </p:nvCxnSpPr>
        <p:spPr>
          <a:xfrm flipV="1">
            <a:off x="5140960" y="3882905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578325-D03B-C066-09FB-F3B847ED0A02}"/>
              </a:ext>
            </a:extLst>
          </p:cNvPr>
          <p:cNvCxnSpPr>
            <a:cxnSpLocks/>
          </p:cNvCxnSpPr>
          <p:nvPr/>
        </p:nvCxnSpPr>
        <p:spPr>
          <a:xfrm flipV="1">
            <a:off x="5283200" y="3882905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7C358C-484B-F67B-D6A1-1AC429413465}"/>
              </a:ext>
            </a:extLst>
          </p:cNvPr>
          <p:cNvCxnSpPr>
            <a:cxnSpLocks/>
          </p:cNvCxnSpPr>
          <p:nvPr/>
        </p:nvCxnSpPr>
        <p:spPr>
          <a:xfrm flipV="1">
            <a:off x="6949440" y="3882905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3E90E2-BC6D-F4A5-59BF-F949AD530BE7}"/>
              </a:ext>
            </a:extLst>
          </p:cNvPr>
          <p:cNvCxnSpPr>
            <a:cxnSpLocks/>
          </p:cNvCxnSpPr>
          <p:nvPr/>
        </p:nvCxnSpPr>
        <p:spPr>
          <a:xfrm flipV="1">
            <a:off x="7091680" y="3882905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2D8DADB-168A-D724-1964-B1EC0EF2F88C}"/>
              </a:ext>
            </a:extLst>
          </p:cNvPr>
          <p:cNvCxnSpPr>
            <a:cxnSpLocks/>
          </p:cNvCxnSpPr>
          <p:nvPr/>
        </p:nvCxnSpPr>
        <p:spPr>
          <a:xfrm flipV="1">
            <a:off x="6410960" y="3882905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A5211D-C840-050F-8F75-46B59E6D1687}"/>
              </a:ext>
            </a:extLst>
          </p:cNvPr>
          <p:cNvCxnSpPr>
            <a:cxnSpLocks/>
          </p:cNvCxnSpPr>
          <p:nvPr/>
        </p:nvCxnSpPr>
        <p:spPr>
          <a:xfrm flipV="1">
            <a:off x="6553200" y="3882905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E962B2-0E36-CBCC-3656-C8760667C5EF}"/>
              </a:ext>
            </a:extLst>
          </p:cNvPr>
          <p:cNvCxnSpPr>
            <a:cxnSpLocks/>
          </p:cNvCxnSpPr>
          <p:nvPr/>
        </p:nvCxnSpPr>
        <p:spPr>
          <a:xfrm flipV="1">
            <a:off x="5821680" y="3760985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9520BC5-ACBE-617D-4E3E-E8CA34A4BC00}"/>
              </a:ext>
            </a:extLst>
          </p:cNvPr>
          <p:cNvCxnSpPr>
            <a:cxnSpLocks/>
          </p:cNvCxnSpPr>
          <p:nvPr/>
        </p:nvCxnSpPr>
        <p:spPr>
          <a:xfrm flipV="1">
            <a:off x="5963920" y="3760985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70DB73-7562-F772-0D94-FDE82BAF20B3}"/>
              </a:ext>
            </a:extLst>
          </p:cNvPr>
          <p:cNvCxnSpPr>
            <a:cxnSpLocks/>
          </p:cNvCxnSpPr>
          <p:nvPr/>
        </p:nvCxnSpPr>
        <p:spPr>
          <a:xfrm flipV="1">
            <a:off x="3545840" y="3882905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2729AB-6097-979C-9C8E-AC788AC24430}"/>
              </a:ext>
            </a:extLst>
          </p:cNvPr>
          <p:cNvCxnSpPr>
            <a:cxnSpLocks/>
          </p:cNvCxnSpPr>
          <p:nvPr/>
        </p:nvCxnSpPr>
        <p:spPr>
          <a:xfrm flipV="1">
            <a:off x="3688080" y="3882905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271588-FF45-5603-0830-88448C16CB74}"/>
              </a:ext>
            </a:extLst>
          </p:cNvPr>
          <p:cNvCxnSpPr>
            <a:cxnSpLocks/>
          </p:cNvCxnSpPr>
          <p:nvPr/>
        </p:nvCxnSpPr>
        <p:spPr>
          <a:xfrm flipV="1">
            <a:off x="3830320" y="3852425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D8B7F6-58CF-56C9-5062-62CCADBA3511}"/>
              </a:ext>
            </a:extLst>
          </p:cNvPr>
          <p:cNvCxnSpPr>
            <a:cxnSpLocks/>
          </p:cNvCxnSpPr>
          <p:nvPr/>
        </p:nvCxnSpPr>
        <p:spPr>
          <a:xfrm flipV="1">
            <a:off x="3972560" y="3852425"/>
            <a:ext cx="0" cy="2615731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26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9D1389-D389-9070-199B-C0DAC0BB8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44" y="843280"/>
            <a:ext cx="9026236" cy="5585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A434DD-EACA-FF4E-2B7F-D6C589C0EA12}"/>
              </a:ext>
            </a:extLst>
          </p:cNvPr>
          <p:cNvSpPr txBox="1"/>
          <p:nvPr/>
        </p:nvSpPr>
        <p:spPr>
          <a:xfrm>
            <a:off x="943896" y="59938"/>
            <a:ext cx="97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FFT Analysis to determine if there’s periodicity in how PL moves up or down as V sweeps</a:t>
            </a:r>
          </a:p>
        </p:txBody>
      </p:sp>
    </p:spTree>
    <p:extLst>
      <p:ext uri="{BB962C8B-B14F-4D97-AF65-F5344CB8AC3E}">
        <p14:creationId xmlns:p14="http://schemas.microsoft.com/office/powerpoint/2010/main" val="1685593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E22B34-8084-CF66-A50F-20D768BED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591" y="538480"/>
            <a:ext cx="6626178" cy="58939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72FC24-F68D-4261-A365-D6A43CB8A658}"/>
              </a:ext>
            </a:extLst>
          </p:cNvPr>
          <p:cNvSpPr txBox="1"/>
          <p:nvPr/>
        </p:nvSpPr>
        <p:spPr>
          <a:xfrm>
            <a:off x="706659" y="124404"/>
            <a:ext cx="8377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We’re noticing a sawtooth pattern emerging. Might be a smooth artefact, but perhaps not?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72F197-E515-ECF5-663E-78C1EE386CBF}"/>
              </a:ext>
            </a:extLst>
          </p:cNvPr>
          <p:cNvCxnSpPr>
            <a:cxnSpLocks/>
          </p:cNvCxnSpPr>
          <p:nvPr/>
        </p:nvCxnSpPr>
        <p:spPr>
          <a:xfrm flipH="1" flipV="1">
            <a:off x="4752880" y="4635494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E93FB5-64D4-938B-8B0B-F96F474A79D1}"/>
              </a:ext>
            </a:extLst>
          </p:cNvPr>
          <p:cNvCxnSpPr>
            <a:cxnSpLocks/>
          </p:cNvCxnSpPr>
          <p:nvPr/>
        </p:nvCxnSpPr>
        <p:spPr>
          <a:xfrm flipH="1" flipV="1">
            <a:off x="4610160" y="4635494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5E87D3-A646-A545-3C59-1D7DE538AD82}"/>
              </a:ext>
            </a:extLst>
          </p:cNvPr>
          <p:cNvCxnSpPr>
            <a:cxnSpLocks/>
          </p:cNvCxnSpPr>
          <p:nvPr/>
        </p:nvCxnSpPr>
        <p:spPr>
          <a:xfrm flipH="1" flipV="1">
            <a:off x="4895600" y="4635494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53FF0C-5313-CA7A-DFC8-F076DFCB45FF}"/>
              </a:ext>
            </a:extLst>
          </p:cNvPr>
          <p:cNvCxnSpPr>
            <a:cxnSpLocks/>
          </p:cNvCxnSpPr>
          <p:nvPr/>
        </p:nvCxnSpPr>
        <p:spPr>
          <a:xfrm flipH="1" flipV="1">
            <a:off x="5035519" y="4635493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E2BB0B-6127-5BB9-25F2-8C81F325B2D3}"/>
              </a:ext>
            </a:extLst>
          </p:cNvPr>
          <p:cNvCxnSpPr>
            <a:cxnSpLocks/>
          </p:cNvCxnSpPr>
          <p:nvPr/>
        </p:nvCxnSpPr>
        <p:spPr>
          <a:xfrm flipH="1" flipV="1">
            <a:off x="5175438" y="4635493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486611-44F1-138D-B81A-225A48A6BC70}"/>
              </a:ext>
            </a:extLst>
          </p:cNvPr>
          <p:cNvCxnSpPr>
            <a:cxnSpLocks/>
          </p:cNvCxnSpPr>
          <p:nvPr/>
        </p:nvCxnSpPr>
        <p:spPr>
          <a:xfrm flipH="1" flipV="1">
            <a:off x="4690127" y="1890053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E5174-2C41-780A-FBE9-45DC8CCD876A}"/>
              </a:ext>
            </a:extLst>
          </p:cNvPr>
          <p:cNvCxnSpPr>
            <a:cxnSpLocks/>
          </p:cNvCxnSpPr>
          <p:nvPr/>
        </p:nvCxnSpPr>
        <p:spPr>
          <a:xfrm flipH="1" flipV="1">
            <a:off x="4547407" y="1890053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EC466B-1166-0962-90A1-13748E1D66AF}"/>
              </a:ext>
            </a:extLst>
          </p:cNvPr>
          <p:cNvCxnSpPr>
            <a:cxnSpLocks/>
          </p:cNvCxnSpPr>
          <p:nvPr/>
        </p:nvCxnSpPr>
        <p:spPr>
          <a:xfrm flipH="1" flipV="1">
            <a:off x="4832847" y="1890053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6EBC1F-F138-FCEF-8852-58906EF3078E}"/>
              </a:ext>
            </a:extLst>
          </p:cNvPr>
          <p:cNvCxnSpPr>
            <a:cxnSpLocks/>
          </p:cNvCxnSpPr>
          <p:nvPr/>
        </p:nvCxnSpPr>
        <p:spPr>
          <a:xfrm flipH="1" flipV="1">
            <a:off x="4972766" y="1890052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B623C6-DA8C-FE10-6488-AC61EF817445}"/>
              </a:ext>
            </a:extLst>
          </p:cNvPr>
          <p:cNvCxnSpPr>
            <a:cxnSpLocks/>
          </p:cNvCxnSpPr>
          <p:nvPr/>
        </p:nvCxnSpPr>
        <p:spPr>
          <a:xfrm flipH="1" flipV="1">
            <a:off x="5112685" y="1890052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575928-E999-3075-5CAE-6001AAD86D49}"/>
              </a:ext>
            </a:extLst>
          </p:cNvPr>
          <p:cNvCxnSpPr>
            <a:cxnSpLocks/>
          </p:cNvCxnSpPr>
          <p:nvPr/>
        </p:nvCxnSpPr>
        <p:spPr>
          <a:xfrm flipH="1" flipV="1">
            <a:off x="7826188" y="1304365"/>
            <a:ext cx="181536" cy="1324535"/>
          </a:xfrm>
          <a:prstGeom prst="line">
            <a:avLst/>
          </a:prstGeom>
          <a:ln w="31750">
            <a:solidFill>
              <a:srgbClr val="FFC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CAEEE7-6F2C-772C-CA9E-91726BFBA440}"/>
              </a:ext>
            </a:extLst>
          </p:cNvPr>
          <p:cNvCxnSpPr>
            <a:cxnSpLocks/>
          </p:cNvCxnSpPr>
          <p:nvPr/>
        </p:nvCxnSpPr>
        <p:spPr>
          <a:xfrm flipH="1" flipV="1">
            <a:off x="7933448" y="1304365"/>
            <a:ext cx="181536" cy="1324535"/>
          </a:xfrm>
          <a:prstGeom prst="line">
            <a:avLst/>
          </a:prstGeom>
          <a:ln w="31750">
            <a:solidFill>
              <a:srgbClr val="FFC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2B351A-D750-4439-7E13-D6B748396603}"/>
              </a:ext>
            </a:extLst>
          </p:cNvPr>
          <p:cNvCxnSpPr>
            <a:cxnSpLocks/>
          </p:cNvCxnSpPr>
          <p:nvPr/>
        </p:nvCxnSpPr>
        <p:spPr>
          <a:xfrm flipH="1" flipV="1">
            <a:off x="8067210" y="1304364"/>
            <a:ext cx="181536" cy="1324535"/>
          </a:xfrm>
          <a:prstGeom prst="line">
            <a:avLst/>
          </a:prstGeom>
          <a:ln w="31750">
            <a:solidFill>
              <a:srgbClr val="FFC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1A854A-5BA1-FDB2-C973-3DE6F9E2F5FE}"/>
              </a:ext>
            </a:extLst>
          </p:cNvPr>
          <p:cNvCxnSpPr>
            <a:cxnSpLocks/>
          </p:cNvCxnSpPr>
          <p:nvPr/>
        </p:nvCxnSpPr>
        <p:spPr>
          <a:xfrm flipH="1" flipV="1">
            <a:off x="8174470" y="1304363"/>
            <a:ext cx="181536" cy="1324535"/>
          </a:xfrm>
          <a:prstGeom prst="line">
            <a:avLst/>
          </a:prstGeom>
          <a:ln w="31750">
            <a:solidFill>
              <a:srgbClr val="FFC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4A3F6D-F446-5E75-1896-C1AB1C23CFBF}"/>
              </a:ext>
            </a:extLst>
          </p:cNvPr>
          <p:cNvCxnSpPr>
            <a:cxnSpLocks/>
          </p:cNvCxnSpPr>
          <p:nvPr/>
        </p:nvCxnSpPr>
        <p:spPr>
          <a:xfrm flipH="1" flipV="1">
            <a:off x="8286459" y="1304363"/>
            <a:ext cx="181536" cy="1324535"/>
          </a:xfrm>
          <a:prstGeom prst="line">
            <a:avLst/>
          </a:prstGeom>
          <a:ln w="31750">
            <a:solidFill>
              <a:srgbClr val="FFC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AE50E1A-869A-3B39-542F-61228785AB8F}"/>
              </a:ext>
            </a:extLst>
          </p:cNvPr>
          <p:cNvCxnSpPr>
            <a:cxnSpLocks/>
          </p:cNvCxnSpPr>
          <p:nvPr/>
        </p:nvCxnSpPr>
        <p:spPr>
          <a:xfrm flipH="1" flipV="1">
            <a:off x="8420300" y="1304363"/>
            <a:ext cx="181536" cy="1324535"/>
          </a:xfrm>
          <a:prstGeom prst="line">
            <a:avLst/>
          </a:prstGeom>
          <a:ln w="31750">
            <a:solidFill>
              <a:srgbClr val="FFC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3DDA5A-1C03-C896-F409-35779C7933B4}"/>
              </a:ext>
            </a:extLst>
          </p:cNvPr>
          <p:cNvCxnSpPr>
            <a:cxnSpLocks/>
          </p:cNvCxnSpPr>
          <p:nvPr/>
        </p:nvCxnSpPr>
        <p:spPr>
          <a:xfrm flipH="1" flipV="1">
            <a:off x="7644545" y="4445584"/>
            <a:ext cx="181536" cy="1324535"/>
          </a:xfrm>
          <a:prstGeom prst="line">
            <a:avLst/>
          </a:prstGeom>
          <a:ln w="31750">
            <a:solidFill>
              <a:srgbClr val="FFC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C5FECC-77B3-7658-CD85-15FF427FAD3C}"/>
              </a:ext>
            </a:extLst>
          </p:cNvPr>
          <p:cNvCxnSpPr>
            <a:cxnSpLocks/>
          </p:cNvCxnSpPr>
          <p:nvPr/>
        </p:nvCxnSpPr>
        <p:spPr>
          <a:xfrm flipH="1" flipV="1">
            <a:off x="7751805" y="4445584"/>
            <a:ext cx="181536" cy="1324535"/>
          </a:xfrm>
          <a:prstGeom prst="line">
            <a:avLst/>
          </a:prstGeom>
          <a:ln w="31750">
            <a:solidFill>
              <a:srgbClr val="FFC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6EA95F-1FCC-66E0-5989-B9BA700F23AC}"/>
              </a:ext>
            </a:extLst>
          </p:cNvPr>
          <p:cNvCxnSpPr>
            <a:cxnSpLocks/>
          </p:cNvCxnSpPr>
          <p:nvPr/>
        </p:nvCxnSpPr>
        <p:spPr>
          <a:xfrm flipH="1" flipV="1">
            <a:off x="7885567" y="4445583"/>
            <a:ext cx="181536" cy="1324535"/>
          </a:xfrm>
          <a:prstGeom prst="line">
            <a:avLst/>
          </a:prstGeom>
          <a:ln w="31750">
            <a:solidFill>
              <a:srgbClr val="FFC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D2B16E-A977-A005-5E30-6FCC293766DA}"/>
              </a:ext>
            </a:extLst>
          </p:cNvPr>
          <p:cNvCxnSpPr>
            <a:cxnSpLocks/>
          </p:cNvCxnSpPr>
          <p:nvPr/>
        </p:nvCxnSpPr>
        <p:spPr>
          <a:xfrm flipH="1" flipV="1">
            <a:off x="7992827" y="4445582"/>
            <a:ext cx="181536" cy="1324535"/>
          </a:xfrm>
          <a:prstGeom prst="line">
            <a:avLst/>
          </a:prstGeom>
          <a:ln w="31750">
            <a:solidFill>
              <a:srgbClr val="FFC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8ADB86-A3E2-2B03-3515-FA3BCE849DF8}"/>
              </a:ext>
            </a:extLst>
          </p:cNvPr>
          <p:cNvCxnSpPr>
            <a:cxnSpLocks/>
          </p:cNvCxnSpPr>
          <p:nvPr/>
        </p:nvCxnSpPr>
        <p:spPr>
          <a:xfrm flipH="1" flipV="1">
            <a:off x="8104816" y="4445582"/>
            <a:ext cx="181536" cy="1324535"/>
          </a:xfrm>
          <a:prstGeom prst="line">
            <a:avLst/>
          </a:prstGeom>
          <a:ln w="31750">
            <a:solidFill>
              <a:srgbClr val="FFC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F30798-22D9-6762-3B6F-8308D93BCFC4}"/>
              </a:ext>
            </a:extLst>
          </p:cNvPr>
          <p:cNvCxnSpPr>
            <a:cxnSpLocks/>
          </p:cNvCxnSpPr>
          <p:nvPr/>
        </p:nvCxnSpPr>
        <p:spPr>
          <a:xfrm flipH="1" flipV="1">
            <a:off x="8238657" y="4445582"/>
            <a:ext cx="181536" cy="1324535"/>
          </a:xfrm>
          <a:prstGeom prst="line">
            <a:avLst/>
          </a:prstGeom>
          <a:ln w="31750">
            <a:solidFill>
              <a:srgbClr val="FFC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E4FFB8-BE62-6721-9DE5-E17B0E2C3427}"/>
              </a:ext>
            </a:extLst>
          </p:cNvPr>
          <p:cNvCxnSpPr>
            <a:cxnSpLocks/>
          </p:cNvCxnSpPr>
          <p:nvPr/>
        </p:nvCxnSpPr>
        <p:spPr>
          <a:xfrm flipV="1">
            <a:off x="6372653" y="4047564"/>
            <a:ext cx="221312" cy="1344706"/>
          </a:xfrm>
          <a:prstGeom prst="line">
            <a:avLst/>
          </a:prstGeom>
          <a:ln w="31750">
            <a:solidFill>
              <a:schemeClr val="accent6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23D91B-B08F-ADB3-2CD8-F43C9BF57937}"/>
              </a:ext>
            </a:extLst>
          </p:cNvPr>
          <p:cNvCxnSpPr>
            <a:cxnSpLocks/>
          </p:cNvCxnSpPr>
          <p:nvPr/>
        </p:nvCxnSpPr>
        <p:spPr>
          <a:xfrm flipV="1">
            <a:off x="6562524" y="4054287"/>
            <a:ext cx="221312" cy="1344706"/>
          </a:xfrm>
          <a:prstGeom prst="line">
            <a:avLst/>
          </a:prstGeom>
          <a:ln w="31750">
            <a:solidFill>
              <a:schemeClr val="accent6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7B6266-612F-3504-B0C0-19ABE69640BF}"/>
              </a:ext>
            </a:extLst>
          </p:cNvPr>
          <p:cNvCxnSpPr>
            <a:cxnSpLocks/>
          </p:cNvCxnSpPr>
          <p:nvPr/>
        </p:nvCxnSpPr>
        <p:spPr>
          <a:xfrm flipV="1">
            <a:off x="6780440" y="4054287"/>
            <a:ext cx="221312" cy="1344706"/>
          </a:xfrm>
          <a:prstGeom prst="line">
            <a:avLst/>
          </a:prstGeom>
          <a:ln w="31750">
            <a:solidFill>
              <a:schemeClr val="accent6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14904E-85C5-6BD4-5433-707EEF76E07C}"/>
              </a:ext>
            </a:extLst>
          </p:cNvPr>
          <p:cNvCxnSpPr>
            <a:cxnSpLocks/>
          </p:cNvCxnSpPr>
          <p:nvPr/>
        </p:nvCxnSpPr>
        <p:spPr>
          <a:xfrm flipV="1">
            <a:off x="6975987" y="4047564"/>
            <a:ext cx="221312" cy="1344706"/>
          </a:xfrm>
          <a:prstGeom prst="line">
            <a:avLst/>
          </a:prstGeom>
          <a:ln w="31750">
            <a:solidFill>
              <a:schemeClr val="accent6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60E1867-7DD5-D71C-C333-2327AC82ED1E}"/>
              </a:ext>
            </a:extLst>
          </p:cNvPr>
          <p:cNvCxnSpPr>
            <a:cxnSpLocks/>
          </p:cNvCxnSpPr>
          <p:nvPr/>
        </p:nvCxnSpPr>
        <p:spPr>
          <a:xfrm flipV="1">
            <a:off x="7165858" y="4054287"/>
            <a:ext cx="221312" cy="1344706"/>
          </a:xfrm>
          <a:prstGeom prst="line">
            <a:avLst/>
          </a:prstGeom>
          <a:ln w="31750">
            <a:solidFill>
              <a:schemeClr val="accent6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08E94D-23C8-5465-A37D-9916A889503E}"/>
              </a:ext>
            </a:extLst>
          </p:cNvPr>
          <p:cNvCxnSpPr>
            <a:cxnSpLocks/>
          </p:cNvCxnSpPr>
          <p:nvPr/>
        </p:nvCxnSpPr>
        <p:spPr>
          <a:xfrm flipV="1">
            <a:off x="6438956" y="1349188"/>
            <a:ext cx="221312" cy="1344706"/>
          </a:xfrm>
          <a:prstGeom prst="line">
            <a:avLst/>
          </a:prstGeom>
          <a:ln w="31750">
            <a:solidFill>
              <a:schemeClr val="accent6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6A63CAD-1D21-28A7-110B-14DD7C8C5296}"/>
              </a:ext>
            </a:extLst>
          </p:cNvPr>
          <p:cNvCxnSpPr>
            <a:cxnSpLocks/>
          </p:cNvCxnSpPr>
          <p:nvPr/>
        </p:nvCxnSpPr>
        <p:spPr>
          <a:xfrm flipV="1">
            <a:off x="6628827" y="1355911"/>
            <a:ext cx="221312" cy="1344706"/>
          </a:xfrm>
          <a:prstGeom prst="line">
            <a:avLst/>
          </a:prstGeom>
          <a:ln w="31750">
            <a:solidFill>
              <a:schemeClr val="accent6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7AFD1D-CDE8-32A4-84AC-B11D305DEC96}"/>
              </a:ext>
            </a:extLst>
          </p:cNvPr>
          <p:cNvCxnSpPr>
            <a:cxnSpLocks/>
          </p:cNvCxnSpPr>
          <p:nvPr/>
        </p:nvCxnSpPr>
        <p:spPr>
          <a:xfrm flipV="1">
            <a:off x="6846743" y="1355911"/>
            <a:ext cx="221312" cy="1344706"/>
          </a:xfrm>
          <a:prstGeom prst="line">
            <a:avLst/>
          </a:prstGeom>
          <a:ln w="31750">
            <a:solidFill>
              <a:schemeClr val="accent6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11502B3-C8F1-EE99-302C-EA45FD5B3C9C}"/>
              </a:ext>
            </a:extLst>
          </p:cNvPr>
          <p:cNvCxnSpPr>
            <a:cxnSpLocks/>
          </p:cNvCxnSpPr>
          <p:nvPr/>
        </p:nvCxnSpPr>
        <p:spPr>
          <a:xfrm flipV="1">
            <a:off x="7042290" y="1349188"/>
            <a:ext cx="221312" cy="1344706"/>
          </a:xfrm>
          <a:prstGeom prst="line">
            <a:avLst/>
          </a:prstGeom>
          <a:ln w="31750">
            <a:solidFill>
              <a:schemeClr val="accent6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B1C23B5-940B-EA07-6134-C20B62BD0F66}"/>
              </a:ext>
            </a:extLst>
          </p:cNvPr>
          <p:cNvCxnSpPr>
            <a:cxnSpLocks/>
          </p:cNvCxnSpPr>
          <p:nvPr/>
        </p:nvCxnSpPr>
        <p:spPr>
          <a:xfrm flipV="1">
            <a:off x="7232161" y="1355911"/>
            <a:ext cx="221312" cy="1344706"/>
          </a:xfrm>
          <a:prstGeom prst="line">
            <a:avLst/>
          </a:prstGeom>
          <a:ln w="31750">
            <a:solidFill>
              <a:schemeClr val="accent6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B2FF59B-B9E1-8D3B-4CE3-3E26069E6D09}"/>
              </a:ext>
            </a:extLst>
          </p:cNvPr>
          <p:cNvCxnSpPr>
            <a:cxnSpLocks/>
          </p:cNvCxnSpPr>
          <p:nvPr/>
        </p:nvCxnSpPr>
        <p:spPr>
          <a:xfrm flipV="1">
            <a:off x="3000535" y="1355911"/>
            <a:ext cx="221312" cy="1344706"/>
          </a:xfrm>
          <a:prstGeom prst="line">
            <a:avLst/>
          </a:prstGeom>
          <a:ln w="31750">
            <a:solidFill>
              <a:schemeClr val="accent6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4F560CB-73A1-4920-7B7A-1040D52A76E4}"/>
              </a:ext>
            </a:extLst>
          </p:cNvPr>
          <p:cNvCxnSpPr>
            <a:cxnSpLocks/>
          </p:cNvCxnSpPr>
          <p:nvPr/>
        </p:nvCxnSpPr>
        <p:spPr>
          <a:xfrm flipV="1">
            <a:off x="3190406" y="1362634"/>
            <a:ext cx="221312" cy="1344706"/>
          </a:xfrm>
          <a:prstGeom prst="line">
            <a:avLst/>
          </a:prstGeom>
          <a:ln w="31750">
            <a:solidFill>
              <a:schemeClr val="accent6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236BBF4-3889-E432-E537-A41B532D1305}"/>
              </a:ext>
            </a:extLst>
          </p:cNvPr>
          <p:cNvCxnSpPr>
            <a:cxnSpLocks/>
          </p:cNvCxnSpPr>
          <p:nvPr/>
        </p:nvCxnSpPr>
        <p:spPr>
          <a:xfrm flipV="1">
            <a:off x="3408322" y="1362634"/>
            <a:ext cx="221312" cy="1344706"/>
          </a:xfrm>
          <a:prstGeom prst="line">
            <a:avLst/>
          </a:prstGeom>
          <a:ln w="31750">
            <a:solidFill>
              <a:schemeClr val="accent6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81CF076-66A7-47F6-098D-CD35B3F3A243}"/>
              </a:ext>
            </a:extLst>
          </p:cNvPr>
          <p:cNvCxnSpPr>
            <a:cxnSpLocks/>
          </p:cNvCxnSpPr>
          <p:nvPr/>
        </p:nvCxnSpPr>
        <p:spPr>
          <a:xfrm flipV="1">
            <a:off x="3603869" y="1355911"/>
            <a:ext cx="221312" cy="1344706"/>
          </a:xfrm>
          <a:prstGeom prst="line">
            <a:avLst/>
          </a:prstGeom>
          <a:ln w="31750">
            <a:solidFill>
              <a:schemeClr val="accent6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3BD4E51-A6C7-CC62-1EF5-EFE4FD85407E}"/>
              </a:ext>
            </a:extLst>
          </p:cNvPr>
          <p:cNvCxnSpPr>
            <a:cxnSpLocks/>
          </p:cNvCxnSpPr>
          <p:nvPr/>
        </p:nvCxnSpPr>
        <p:spPr>
          <a:xfrm flipV="1">
            <a:off x="3793740" y="1362634"/>
            <a:ext cx="221312" cy="1344706"/>
          </a:xfrm>
          <a:prstGeom prst="line">
            <a:avLst/>
          </a:prstGeom>
          <a:ln w="31750">
            <a:solidFill>
              <a:schemeClr val="accent6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2425887-38CF-D0FC-6251-0684AB2B5A11}"/>
              </a:ext>
            </a:extLst>
          </p:cNvPr>
          <p:cNvCxnSpPr>
            <a:cxnSpLocks/>
          </p:cNvCxnSpPr>
          <p:nvPr/>
        </p:nvCxnSpPr>
        <p:spPr>
          <a:xfrm flipV="1">
            <a:off x="3052428" y="4040841"/>
            <a:ext cx="221312" cy="1344706"/>
          </a:xfrm>
          <a:prstGeom prst="line">
            <a:avLst/>
          </a:prstGeom>
          <a:ln w="31750">
            <a:solidFill>
              <a:schemeClr val="accent6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1939A5C-0403-AF7D-E768-29B52CD6CD45}"/>
              </a:ext>
            </a:extLst>
          </p:cNvPr>
          <p:cNvCxnSpPr>
            <a:cxnSpLocks/>
          </p:cNvCxnSpPr>
          <p:nvPr/>
        </p:nvCxnSpPr>
        <p:spPr>
          <a:xfrm flipV="1">
            <a:off x="3242299" y="4047564"/>
            <a:ext cx="221312" cy="1344706"/>
          </a:xfrm>
          <a:prstGeom prst="line">
            <a:avLst/>
          </a:prstGeom>
          <a:ln w="31750">
            <a:solidFill>
              <a:schemeClr val="accent6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B3646D-DBDF-C346-BF6A-3459C4BD6DF1}"/>
              </a:ext>
            </a:extLst>
          </p:cNvPr>
          <p:cNvCxnSpPr>
            <a:cxnSpLocks/>
          </p:cNvCxnSpPr>
          <p:nvPr/>
        </p:nvCxnSpPr>
        <p:spPr>
          <a:xfrm flipV="1">
            <a:off x="3460215" y="4047564"/>
            <a:ext cx="221312" cy="1344706"/>
          </a:xfrm>
          <a:prstGeom prst="line">
            <a:avLst/>
          </a:prstGeom>
          <a:ln w="31750">
            <a:solidFill>
              <a:schemeClr val="accent6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386207-6CBB-C0A2-3F70-46B806ECE68A}"/>
              </a:ext>
            </a:extLst>
          </p:cNvPr>
          <p:cNvCxnSpPr>
            <a:cxnSpLocks/>
          </p:cNvCxnSpPr>
          <p:nvPr/>
        </p:nvCxnSpPr>
        <p:spPr>
          <a:xfrm flipV="1">
            <a:off x="3655762" y="4040841"/>
            <a:ext cx="221312" cy="1344706"/>
          </a:xfrm>
          <a:prstGeom prst="line">
            <a:avLst/>
          </a:prstGeom>
          <a:ln w="31750">
            <a:solidFill>
              <a:schemeClr val="accent6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0CACA8D-B3D6-BF77-E79C-7054F2D4B14A}"/>
              </a:ext>
            </a:extLst>
          </p:cNvPr>
          <p:cNvCxnSpPr>
            <a:cxnSpLocks/>
          </p:cNvCxnSpPr>
          <p:nvPr/>
        </p:nvCxnSpPr>
        <p:spPr>
          <a:xfrm flipV="1">
            <a:off x="3845633" y="4047564"/>
            <a:ext cx="221312" cy="1344706"/>
          </a:xfrm>
          <a:prstGeom prst="line">
            <a:avLst/>
          </a:prstGeom>
          <a:ln w="31750">
            <a:solidFill>
              <a:schemeClr val="accent6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2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B79635-CD4A-56B1-658B-1B82D9BFD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18" y="1444172"/>
            <a:ext cx="4256820" cy="38172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8DF8FE-4B46-8C91-1547-3A284C993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950" y="1533213"/>
            <a:ext cx="4112335" cy="3728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B549CC-AD55-85E0-C846-337BED3E7E5D}"/>
              </a:ext>
            </a:extLst>
          </p:cNvPr>
          <p:cNvSpPr txBox="1"/>
          <p:nvPr/>
        </p:nvSpPr>
        <p:spPr>
          <a:xfrm>
            <a:off x="2706013" y="645886"/>
            <a:ext cx="221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Unfiltered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398A3-22E2-3C9C-4E93-AC20C65831E4}"/>
              </a:ext>
            </a:extLst>
          </p:cNvPr>
          <p:cNvSpPr txBox="1"/>
          <p:nvPr/>
        </p:nvSpPr>
        <p:spPr>
          <a:xfrm>
            <a:off x="7272558" y="645886"/>
            <a:ext cx="2213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Filtered</a:t>
            </a:r>
            <a:br>
              <a:rPr lang="en-BE" dirty="0"/>
            </a:br>
            <a:r>
              <a:rPr lang="en-BE" dirty="0"/>
              <a:t>21 – 3 Polynomial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579F1-0ABF-AA05-C1F8-2127C4D4A5B3}"/>
              </a:ext>
            </a:extLst>
          </p:cNvPr>
          <p:cNvSpPr txBox="1"/>
          <p:nvPr/>
        </p:nvSpPr>
        <p:spPr>
          <a:xfrm>
            <a:off x="1907059" y="5984430"/>
            <a:ext cx="837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For comparison sake, here’s the noisy data, and filtered using </a:t>
            </a:r>
            <a:r>
              <a:rPr lang="en-GB" dirty="0" err="1"/>
              <a:t>Savitzky</a:t>
            </a:r>
            <a:r>
              <a:rPr lang="en-GB" dirty="0"/>
              <a:t>–</a:t>
            </a:r>
            <a:r>
              <a:rPr lang="en-GB" dirty="0" err="1"/>
              <a:t>Golay</a:t>
            </a:r>
            <a:r>
              <a:rPr lang="en-GB" dirty="0"/>
              <a:t>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64865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B79635-CD4A-56B1-658B-1B82D9BFD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63" y="372509"/>
            <a:ext cx="3684399" cy="33039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8DF8FE-4B46-8C91-1547-3A284C993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3" y="3918195"/>
            <a:ext cx="3123117" cy="28313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B549CC-AD55-85E0-C846-337BED3E7E5D}"/>
              </a:ext>
            </a:extLst>
          </p:cNvPr>
          <p:cNvSpPr txBox="1"/>
          <p:nvPr/>
        </p:nvSpPr>
        <p:spPr>
          <a:xfrm>
            <a:off x="1018615" y="3177"/>
            <a:ext cx="221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Unfiltered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398A3-22E2-3C9C-4E93-AC20C65831E4}"/>
              </a:ext>
            </a:extLst>
          </p:cNvPr>
          <p:cNvSpPr txBox="1"/>
          <p:nvPr/>
        </p:nvSpPr>
        <p:spPr>
          <a:xfrm>
            <a:off x="3758120" y="5698654"/>
            <a:ext cx="2213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Filtered</a:t>
            </a:r>
            <a:br>
              <a:rPr lang="en-BE" dirty="0"/>
            </a:br>
            <a:r>
              <a:rPr lang="en-BE" dirty="0"/>
              <a:t>21 Sample Window</a:t>
            </a:r>
          </a:p>
          <a:p>
            <a:pPr algn="ctr"/>
            <a:r>
              <a:rPr lang="en-BE" dirty="0"/>
              <a:t> – 3 Polynomial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320758-2F6E-5EBC-242F-64B3E6C0D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014" y="239326"/>
            <a:ext cx="3684399" cy="3268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7C4D54-4200-6731-2D08-F06220F15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758" y="3658343"/>
            <a:ext cx="3475314" cy="30912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BA3966-374C-9633-EE1D-7CEC808B1C5F}"/>
              </a:ext>
            </a:extLst>
          </p:cNvPr>
          <p:cNvSpPr txBox="1"/>
          <p:nvPr/>
        </p:nvSpPr>
        <p:spPr>
          <a:xfrm>
            <a:off x="9000994" y="732299"/>
            <a:ext cx="2213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Filtered</a:t>
            </a:r>
            <a:br>
              <a:rPr lang="en-BE" dirty="0"/>
            </a:br>
            <a:r>
              <a:rPr lang="en-BE" dirty="0"/>
              <a:t>11 Sample Window</a:t>
            </a:r>
          </a:p>
          <a:p>
            <a:pPr algn="ctr"/>
            <a:r>
              <a:rPr lang="en-BE" dirty="0"/>
              <a:t> – 3 Polynomial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875C4C-914E-9C6A-E1E9-84080CE7E6A0}"/>
              </a:ext>
            </a:extLst>
          </p:cNvPr>
          <p:cNvSpPr txBox="1"/>
          <p:nvPr/>
        </p:nvSpPr>
        <p:spPr>
          <a:xfrm>
            <a:off x="9343568" y="3676454"/>
            <a:ext cx="2213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Filtered</a:t>
            </a:r>
            <a:br>
              <a:rPr lang="en-BE" dirty="0"/>
            </a:br>
            <a:r>
              <a:rPr lang="en-BE" dirty="0"/>
              <a:t>31 Sample Window</a:t>
            </a:r>
          </a:p>
          <a:p>
            <a:pPr algn="ctr"/>
            <a:r>
              <a:rPr lang="en-BE" dirty="0"/>
              <a:t> – 3 Polynomial</a:t>
            </a:r>
          </a:p>
        </p:txBody>
      </p:sp>
    </p:spTree>
    <p:extLst>
      <p:ext uri="{BB962C8B-B14F-4D97-AF65-F5344CB8AC3E}">
        <p14:creationId xmlns:p14="http://schemas.microsoft.com/office/powerpoint/2010/main" val="901573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839272E-820C-5FC9-0CCF-A8541407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501" y="989963"/>
            <a:ext cx="6932998" cy="5154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D6EAE1-9C45-91D3-DAE3-51DD9876EE1A}"/>
              </a:ext>
            </a:extLst>
          </p:cNvPr>
          <p:cNvSpPr txBox="1"/>
          <p:nvPr/>
        </p:nvSpPr>
        <p:spPr>
          <a:xfrm>
            <a:off x="4334909" y="343860"/>
            <a:ext cx="336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Savitzky</a:t>
            </a:r>
            <a:r>
              <a:rPr lang="en-GB" dirty="0"/>
              <a:t>–</a:t>
            </a:r>
            <a:r>
              <a:rPr lang="en-GB" dirty="0" err="1"/>
              <a:t>Golay</a:t>
            </a:r>
            <a:r>
              <a:rPr lang="en-GB" dirty="0"/>
              <a:t> Filter</a:t>
            </a:r>
          </a:p>
        </p:txBody>
      </p:sp>
    </p:spTree>
    <p:extLst>
      <p:ext uri="{BB962C8B-B14F-4D97-AF65-F5344CB8AC3E}">
        <p14:creationId xmlns:p14="http://schemas.microsoft.com/office/powerpoint/2010/main" val="3481015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E70195-5DC1-173F-5ECC-6CD25BB09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0"/>
            <a:ext cx="742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8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86C2EB-130C-83DF-79A7-371980455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82" y="0"/>
            <a:ext cx="7502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7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86C2EB-130C-83DF-79A7-371980455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82" y="0"/>
            <a:ext cx="7502236" cy="6858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B16591-84EB-C8F9-AF22-AD81F92F2A25}"/>
              </a:ext>
            </a:extLst>
          </p:cNvPr>
          <p:cNvCxnSpPr>
            <a:cxnSpLocks/>
          </p:cNvCxnSpPr>
          <p:nvPr/>
        </p:nvCxnSpPr>
        <p:spPr>
          <a:xfrm flipH="1" flipV="1">
            <a:off x="4864697" y="5147959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FF6488-83DA-E415-6AC5-CEBBD24F2980}"/>
              </a:ext>
            </a:extLst>
          </p:cNvPr>
          <p:cNvCxnSpPr>
            <a:cxnSpLocks/>
          </p:cNvCxnSpPr>
          <p:nvPr/>
        </p:nvCxnSpPr>
        <p:spPr>
          <a:xfrm flipH="1" flipV="1">
            <a:off x="5004616" y="5147959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A5A429-F9E8-3DE3-61E4-9938DB4AACC0}"/>
              </a:ext>
            </a:extLst>
          </p:cNvPr>
          <p:cNvCxnSpPr>
            <a:cxnSpLocks/>
          </p:cNvCxnSpPr>
          <p:nvPr/>
        </p:nvCxnSpPr>
        <p:spPr>
          <a:xfrm flipH="1" flipV="1">
            <a:off x="5150137" y="5147959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BC631C-DBA0-101F-1181-8AA80A0DC32A}"/>
              </a:ext>
            </a:extLst>
          </p:cNvPr>
          <p:cNvCxnSpPr>
            <a:cxnSpLocks/>
          </p:cNvCxnSpPr>
          <p:nvPr/>
        </p:nvCxnSpPr>
        <p:spPr>
          <a:xfrm flipH="1" flipV="1">
            <a:off x="5290056" y="5147959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51D1A7-D623-A6F0-8102-5540E292C802}"/>
              </a:ext>
            </a:extLst>
          </p:cNvPr>
          <p:cNvCxnSpPr>
            <a:cxnSpLocks/>
          </p:cNvCxnSpPr>
          <p:nvPr/>
        </p:nvCxnSpPr>
        <p:spPr>
          <a:xfrm flipH="1" flipV="1">
            <a:off x="5432776" y="5147959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CF8102-99D8-9FA4-05D0-9F2790F9E103}"/>
              </a:ext>
            </a:extLst>
          </p:cNvPr>
          <p:cNvCxnSpPr>
            <a:cxnSpLocks/>
          </p:cNvCxnSpPr>
          <p:nvPr/>
        </p:nvCxnSpPr>
        <p:spPr>
          <a:xfrm flipH="1" flipV="1">
            <a:off x="5572695" y="5147959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2D3ADC-13B8-F989-79F4-87C14FB659CF}"/>
              </a:ext>
            </a:extLst>
          </p:cNvPr>
          <p:cNvCxnSpPr>
            <a:cxnSpLocks/>
          </p:cNvCxnSpPr>
          <p:nvPr/>
        </p:nvCxnSpPr>
        <p:spPr>
          <a:xfrm flipH="1" flipV="1">
            <a:off x="4582058" y="5147959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43779-2B44-61C8-6F96-5432224D9FD0}"/>
              </a:ext>
            </a:extLst>
          </p:cNvPr>
          <p:cNvCxnSpPr>
            <a:cxnSpLocks/>
          </p:cNvCxnSpPr>
          <p:nvPr/>
        </p:nvCxnSpPr>
        <p:spPr>
          <a:xfrm flipH="1" flipV="1">
            <a:off x="4721977" y="5147959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7244C7-D298-A482-6557-F1DEFBF71BD3}"/>
              </a:ext>
            </a:extLst>
          </p:cNvPr>
          <p:cNvCxnSpPr>
            <a:cxnSpLocks/>
          </p:cNvCxnSpPr>
          <p:nvPr/>
        </p:nvCxnSpPr>
        <p:spPr>
          <a:xfrm flipH="1" flipV="1">
            <a:off x="3275634" y="4175894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67FDE8-18E4-78F2-B9BC-25A92B30189B}"/>
              </a:ext>
            </a:extLst>
          </p:cNvPr>
          <p:cNvCxnSpPr>
            <a:cxnSpLocks/>
          </p:cNvCxnSpPr>
          <p:nvPr/>
        </p:nvCxnSpPr>
        <p:spPr>
          <a:xfrm flipH="1" flipV="1">
            <a:off x="3415553" y="4175894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D71A17-EE66-DDC7-40D1-6EAB2846CC9C}"/>
              </a:ext>
            </a:extLst>
          </p:cNvPr>
          <p:cNvCxnSpPr>
            <a:cxnSpLocks/>
          </p:cNvCxnSpPr>
          <p:nvPr/>
        </p:nvCxnSpPr>
        <p:spPr>
          <a:xfrm flipH="1" flipV="1">
            <a:off x="3558273" y="4175894"/>
            <a:ext cx="535361" cy="2082280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24124C-7826-DF82-837D-0298E96473CC}"/>
              </a:ext>
            </a:extLst>
          </p:cNvPr>
          <p:cNvCxnSpPr>
            <a:cxnSpLocks/>
          </p:cNvCxnSpPr>
          <p:nvPr/>
        </p:nvCxnSpPr>
        <p:spPr>
          <a:xfrm flipH="1" flipV="1">
            <a:off x="3698192" y="4175894"/>
            <a:ext cx="535361" cy="2082280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E3E348-F9E9-F189-F407-4AEC38DB99EF}"/>
              </a:ext>
            </a:extLst>
          </p:cNvPr>
          <p:cNvCxnSpPr>
            <a:cxnSpLocks/>
          </p:cNvCxnSpPr>
          <p:nvPr/>
        </p:nvCxnSpPr>
        <p:spPr>
          <a:xfrm flipH="1" flipV="1">
            <a:off x="4819389" y="1920786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E1E737-97B5-E2FF-E55B-DE2180B80331}"/>
              </a:ext>
            </a:extLst>
          </p:cNvPr>
          <p:cNvCxnSpPr>
            <a:cxnSpLocks/>
          </p:cNvCxnSpPr>
          <p:nvPr/>
        </p:nvCxnSpPr>
        <p:spPr>
          <a:xfrm flipH="1" flipV="1">
            <a:off x="4959308" y="1920786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BF77F0-843A-DDE9-FFAD-4F07D4DEAF79}"/>
              </a:ext>
            </a:extLst>
          </p:cNvPr>
          <p:cNvCxnSpPr>
            <a:cxnSpLocks/>
          </p:cNvCxnSpPr>
          <p:nvPr/>
        </p:nvCxnSpPr>
        <p:spPr>
          <a:xfrm flipH="1" flipV="1">
            <a:off x="5104829" y="1920786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F485B4-9B98-0D13-5D09-D85A8BCCBC42}"/>
              </a:ext>
            </a:extLst>
          </p:cNvPr>
          <p:cNvCxnSpPr>
            <a:cxnSpLocks/>
          </p:cNvCxnSpPr>
          <p:nvPr/>
        </p:nvCxnSpPr>
        <p:spPr>
          <a:xfrm flipH="1" flipV="1">
            <a:off x="5244748" y="1920786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3CC086-217A-882F-89A5-B34231D8925A}"/>
              </a:ext>
            </a:extLst>
          </p:cNvPr>
          <p:cNvCxnSpPr>
            <a:cxnSpLocks/>
          </p:cNvCxnSpPr>
          <p:nvPr/>
        </p:nvCxnSpPr>
        <p:spPr>
          <a:xfrm flipH="1" flipV="1">
            <a:off x="5387468" y="1920786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20D915-C230-D8AB-AE27-D4203E104B38}"/>
              </a:ext>
            </a:extLst>
          </p:cNvPr>
          <p:cNvCxnSpPr>
            <a:cxnSpLocks/>
          </p:cNvCxnSpPr>
          <p:nvPr/>
        </p:nvCxnSpPr>
        <p:spPr>
          <a:xfrm flipH="1" flipV="1">
            <a:off x="5527387" y="1920786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316DCC-E68C-0CDB-9EF0-861584D4E022}"/>
              </a:ext>
            </a:extLst>
          </p:cNvPr>
          <p:cNvCxnSpPr>
            <a:cxnSpLocks/>
          </p:cNvCxnSpPr>
          <p:nvPr/>
        </p:nvCxnSpPr>
        <p:spPr>
          <a:xfrm flipH="1" flipV="1">
            <a:off x="4536750" y="1920786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2B0F88-1785-0005-C75F-A0B06B19C5D6}"/>
              </a:ext>
            </a:extLst>
          </p:cNvPr>
          <p:cNvCxnSpPr>
            <a:cxnSpLocks/>
          </p:cNvCxnSpPr>
          <p:nvPr/>
        </p:nvCxnSpPr>
        <p:spPr>
          <a:xfrm flipH="1" flipV="1">
            <a:off x="4676669" y="1920786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D4B205-B790-58DF-15FD-EE2A0D5A260E}"/>
              </a:ext>
            </a:extLst>
          </p:cNvPr>
          <p:cNvCxnSpPr>
            <a:cxnSpLocks/>
          </p:cNvCxnSpPr>
          <p:nvPr/>
        </p:nvCxnSpPr>
        <p:spPr>
          <a:xfrm flipH="1" flipV="1">
            <a:off x="3406194" y="1493788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920AEE-4D9D-1BC6-6E61-4623A4248495}"/>
              </a:ext>
            </a:extLst>
          </p:cNvPr>
          <p:cNvCxnSpPr>
            <a:cxnSpLocks/>
          </p:cNvCxnSpPr>
          <p:nvPr/>
        </p:nvCxnSpPr>
        <p:spPr>
          <a:xfrm flipH="1" flipV="1">
            <a:off x="3379677" y="846438"/>
            <a:ext cx="451876" cy="175756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316B52-3193-BBFE-3471-078B418E3616}"/>
              </a:ext>
            </a:extLst>
          </p:cNvPr>
          <p:cNvCxnSpPr>
            <a:cxnSpLocks/>
          </p:cNvCxnSpPr>
          <p:nvPr/>
        </p:nvCxnSpPr>
        <p:spPr>
          <a:xfrm flipH="1" flipV="1">
            <a:off x="3691634" y="1493788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5E440E-7506-17B4-1303-5C9BD3B2BAD9}"/>
              </a:ext>
            </a:extLst>
          </p:cNvPr>
          <p:cNvCxnSpPr>
            <a:cxnSpLocks/>
          </p:cNvCxnSpPr>
          <p:nvPr/>
        </p:nvCxnSpPr>
        <p:spPr>
          <a:xfrm flipH="1" flipV="1">
            <a:off x="3831553" y="1493788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6B3D9F-780B-D491-CC15-492EDD542EC0}"/>
              </a:ext>
            </a:extLst>
          </p:cNvPr>
          <p:cNvCxnSpPr>
            <a:cxnSpLocks/>
          </p:cNvCxnSpPr>
          <p:nvPr/>
        </p:nvCxnSpPr>
        <p:spPr>
          <a:xfrm flipH="1" flipV="1">
            <a:off x="3974273" y="1493788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36FD1B-BB33-D42F-6985-81C6A69EB12E}"/>
              </a:ext>
            </a:extLst>
          </p:cNvPr>
          <p:cNvCxnSpPr>
            <a:cxnSpLocks/>
          </p:cNvCxnSpPr>
          <p:nvPr/>
        </p:nvCxnSpPr>
        <p:spPr>
          <a:xfrm flipH="1" flipV="1">
            <a:off x="4114192" y="1493788"/>
            <a:ext cx="285440" cy="1110215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284042-CD53-F3E6-0800-2DAB3338D9A6}"/>
              </a:ext>
            </a:extLst>
          </p:cNvPr>
          <p:cNvCxnSpPr>
            <a:cxnSpLocks/>
          </p:cNvCxnSpPr>
          <p:nvPr/>
        </p:nvCxnSpPr>
        <p:spPr>
          <a:xfrm flipH="1" flipV="1">
            <a:off x="3033366" y="1143000"/>
            <a:ext cx="375629" cy="1461003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9AECE8-BD09-DC06-1630-B50572173BD8}"/>
              </a:ext>
            </a:extLst>
          </p:cNvPr>
          <p:cNvCxnSpPr>
            <a:cxnSpLocks/>
          </p:cNvCxnSpPr>
          <p:nvPr/>
        </p:nvCxnSpPr>
        <p:spPr>
          <a:xfrm flipH="1" flipV="1">
            <a:off x="3144693" y="1031789"/>
            <a:ext cx="404221" cy="1572214"/>
          </a:xfrm>
          <a:prstGeom prst="line">
            <a:avLst/>
          </a:prstGeom>
          <a:ln w="31750">
            <a:solidFill>
              <a:srgbClr val="FF0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EDC98C-AD7B-E1BB-865F-69270105A139}"/>
              </a:ext>
            </a:extLst>
          </p:cNvPr>
          <p:cNvCxnSpPr>
            <a:cxnSpLocks/>
          </p:cNvCxnSpPr>
          <p:nvPr/>
        </p:nvCxnSpPr>
        <p:spPr>
          <a:xfrm flipH="1" flipV="1">
            <a:off x="8748838" y="4175893"/>
            <a:ext cx="172740" cy="1527173"/>
          </a:xfrm>
          <a:prstGeom prst="line">
            <a:avLst/>
          </a:prstGeom>
          <a:ln w="31750">
            <a:solidFill>
              <a:schemeClr val="accent2">
                <a:lumMod val="7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E670ADA-4E38-F6FE-63BB-629ABBC7E709}"/>
              </a:ext>
            </a:extLst>
          </p:cNvPr>
          <p:cNvCxnSpPr>
            <a:cxnSpLocks/>
          </p:cNvCxnSpPr>
          <p:nvPr/>
        </p:nvCxnSpPr>
        <p:spPr>
          <a:xfrm flipH="1" flipV="1">
            <a:off x="8899802" y="4167132"/>
            <a:ext cx="172740" cy="1527173"/>
          </a:xfrm>
          <a:prstGeom prst="line">
            <a:avLst/>
          </a:prstGeom>
          <a:ln w="31750">
            <a:solidFill>
              <a:schemeClr val="accent2">
                <a:lumMod val="7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D4745D-C735-94C6-E53E-B7BA931A9E0C}"/>
              </a:ext>
            </a:extLst>
          </p:cNvPr>
          <p:cNvCxnSpPr>
            <a:cxnSpLocks/>
          </p:cNvCxnSpPr>
          <p:nvPr/>
        </p:nvCxnSpPr>
        <p:spPr>
          <a:xfrm flipH="1" flipV="1">
            <a:off x="9037200" y="4167132"/>
            <a:ext cx="172740" cy="1527173"/>
          </a:xfrm>
          <a:prstGeom prst="line">
            <a:avLst/>
          </a:prstGeom>
          <a:ln w="31750">
            <a:solidFill>
              <a:schemeClr val="accent2">
                <a:lumMod val="7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648046-2A6D-6256-BAB0-45D550F81E7D}"/>
              </a:ext>
            </a:extLst>
          </p:cNvPr>
          <p:cNvCxnSpPr>
            <a:cxnSpLocks/>
          </p:cNvCxnSpPr>
          <p:nvPr/>
        </p:nvCxnSpPr>
        <p:spPr>
          <a:xfrm flipH="1" flipV="1">
            <a:off x="9188164" y="4158371"/>
            <a:ext cx="172740" cy="1527173"/>
          </a:xfrm>
          <a:prstGeom prst="line">
            <a:avLst/>
          </a:prstGeom>
          <a:ln w="31750">
            <a:solidFill>
              <a:schemeClr val="accent2">
                <a:lumMod val="7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84A7D3-F1EC-93C0-B538-F555C9EC4AA2}"/>
              </a:ext>
            </a:extLst>
          </p:cNvPr>
          <p:cNvCxnSpPr>
            <a:cxnSpLocks/>
          </p:cNvCxnSpPr>
          <p:nvPr/>
        </p:nvCxnSpPr>
        <p:spPr>
          <a:xfrm flipH="1" flipV="1">
            <a:off x="8176980" y="4195096"/>
            <a:ext cx="172740" cy="1527173"/>
          </a:xfrm>
          <a:prstGeom prst="line">
            <a:avLst/>
          </a:prstGeom>
          <a:ln w="31750">
            <a:solidFill>
              <a:schemeClr val="accent2">
                <a:lumMod val="7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3A2CDB-9F2D-C8D7-9824-573606137709}"/>
              </a:ext>
            </a:extLst>
          </p:cNvPr>
          <p:cNvCxnSpPr>
            <a:cxnSpLocks/>
          </p:cNvCxnSpPr>
          <p:nvPr/>
        </p:nvCxnSpPr>
        <p:spPr>
          <a:xfrm flipH="1" flipV="1">
            <a:off x="8327944" y="4186335"/>
            <a:ext cx="172740" cy="1527173"/>
          </a:xfrm>
          <a:prstGeom prst="line">
            <a:avLst/>
          </a:prstGeom>
          <a:ln w="31750">
            <a:solidFill>
              <a:schemeClr val="accent2">
                <a:lumMod val="7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87AFD9E-7314-D4E1-30A5-4C622325D6F8}"/>
              </a:ext>
            </a:extLst>
          </p:cNvPr>
          <p:cNvCxnSpPr>
            <a:cxnSpLocks/>
          </p:cNvCxnSpPr>
          <p:nvPr/>
        </p:nvCxnSpPr>
        <p:spPr>
          <a:xfrm flipH="1" flipV="1">
            <a:off x="8465342" y="4186335"/>
            <a:ext cx="172740" cy="1527173"/>
          </a:xfrm>
          <a:prstGeom prst="line">
            <a:avLst/>
          </a:prstGeom>
          <a:ln w="31750">
            <a:solidFill>
              <a:schemeClr val="accent2">
                <a:lumMod val="7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FF09EA2-BF48-A55A-EF0E-263D40AA43A5}"/>
              </a:ext>
            </a:extLst>
          </p:cNvPr>
          <p:cNvCxnSpPr>
            <a:cxnSpLocks/>
          </p:cNvCxnSpPr>
          <p:nvPr/>
        </p:nvCxnSpPr>
        <p:spPr>
          <a:xfrm flipH="1" flipV="1">
            <a:off x="8616306" y="4177574"/>
            <a:ext cx="172740" cy="1527173"/>
          </a:xfrm>
          <a:prstGeom prst="line">
            <a:avLst/>
          </a:prstGeom>
          <a:ln w="31750">
            <a:solidFill>
              <a:schemeClr val="accent2">
                <a:lumMod val="7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1CDDBED-4B07-1069-5E9F-7A4B6717D22B}"/>
              </a:ext>
            </a:extLst>
          </p:cNvPr>
          <p:cNvCxnSpPr>
            <a:cxnSpLocks/>
          </p:cNvCxnSpPr>
          <p:nvPr/>
        </p:nvCxnSpPr>
        <p:spPr>
          <a:xfrm flipH="1" flipV="1">
            <a:off x="8871726" y="911650"/>
            <a:ext cx="172740" cy="1527173"/>
          </a:xfrm>
          <a:prstGeom prst="line">
            <a:avLst/>
          </a:prstGeom>
          <a:ln w="31750">
            <a:solidFill>
              <a:schemeClr val="accent2">
                <a:lumMod val="7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929F48-EC48-834D-0DC8-51B0AD85CBE6}"/>
              </a:ext>
            </a:extLst>
          </p:cNvPr>
          <p:cNvCxnSpPr>
            <a:cxnSpLocks/>
          </p:cNvCxnSpPr>
          <p:nvPr/>
        </p:nvCxnSpPr>
        <p:spPr>
          <a:xfrm flipH="1" flipV="1">
            <a:off x="9022690" y="902889"/>
            <a:ext cx="172740" cy="1527173"/>
          </a:xfrm>
          <a:prstGeom prst="line">
            <a:avLst/>
          </a:prstGeom>
          <a:ln w="31750">
            <a:solidFill>
              <a:schemeClr val="accent2">
                <a:lumMod val="7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2377700-6831-B582-F8EC-A0FCC02261F4}"/>
              </a:ext>
            </a:extLst>
          </p:cNvPr>
          <p:cNvCxnSpPr>
            <a:cxnSpLocks/>
          </p:cNvCxnSpPr>
          <p:nvPr/>
        </p:nvCxnSpPr>
        <p:spPr>
          <a:xfrm flipH="1" flipV="1">
            <a:off x="8299868" y="930853"/>
            <a:ext cx="172740" cy="1527173"/>
          </a:xfrm>
          <a:prstGeom prst="line">
            <a:avLst/>
          </a:prstGeom>
          <a:ln w="31750">
            <a:solidFill>
              <a:schemeClr val="accent2">
                <a:lumMod val="7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C5AD408-9F67-DE52-73A5-88ABB7EF0F7D}"/>
              </a:ext>
            </a:extLst>
          </p:cNvPr>
          <p:cNvCxnSpPr>
            <a:cxnSpLocks/>
          </p:cNvCxnSpPr>
          <p:nvPr/>
        </p:nvCxnSpPr>
        <p:spPr>
          <a:xfrm flipH="1" flipV="1">
            <a:off x="8450832" y="922092"/>
            <a:ext cx="172740" cy="1527173"/>
          </a:xfrm>
          <a:prstGeom prst="line">
            <a:avLst/>
          </a:prstGeom>
          <a:ln w="31750">
            <a:solidFill>
              <a:schemeClr val="accent2">
                <a:lumMod val="7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CCFD4CA-A9C0-2959-388F-A27655F50A9E}"/>
              </a:ext>
            </a:extLst>
          </p:cNvPr>
          <p:cNvCxnSpPr>
            <a:cxnSpLocks/>
          </p:cNvCxnSpPr>
          <p:nvPr/>
        </p:nvCxnSpPr>
        <p:spPr>
          <a:xfrm flipH="1" flipV="1">
            <a:off x="8588230" y="922092"/>
            <a:ext cx="172740" cy="1527173"/>
          </a:xfrm>
          <a:prstGeom prst="line">
            <a:avLst/>
          </a:prstGeom>
          <a:ln w="31750">
            <a:solidFill>
              <a:schemeClr val="accent2">
                <a:lumMod val="7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33D6E5-3984-FE9C-5E78-A7C2A31322FA}"/>
              </a:ext>
            </a:extLst>
          </p:cNvPr>
          <p:cNvCxnSpPr>
            <a:cxnSpLocks/>
          </p:cNvCxnSpPr>
          <p:nvPr/>
        </p:nvCxnSpPr>
        <p:spPr>
          <a:xfrm flipH="1" flipV="1">
            <a:off x="8739194" y="913331"/>
            <a:ext cx="172740" cy="1527173"/>
          </a:xfrm>
          <a:prstGeom prst="line">
            <a:avLst/>
          </a:prstGeom>
          <a:ln w="31750">
            <a:solidFill>
              <a:schemeClr val="accent2">
                <a:lumMod val="7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FF6E393-6C51-AF93-3D50-2FD4110B74DE}"/>
              </a:ext>
            </a:extLst>
          </p:cNvPr>
          <p:cNvCxnSpPr>
            <a:cxnSpLocks/>
          </p:cNvCxnSpPr>
          <p:nvPr/>
        </p:nvCxnSpPr>
        <p:spPr>
          <a:xfrm flipH="1" flipV="1">
            <a:off x="9181014" y="922091"/>
            <a:ext cx="172740" cy="1527173"/>
          </a:xfrm>
          <a:prstGeom prst="line">
            <a:avLst/>
          </a:prstGeom>
          <a:ln w="31750">
            <a:solidFill>
              <a:schemeClr val="accent2">
                <a:lumMod val="7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125BDD3-7D58-B027-7C59-0121E897398B}"/>
              </a:ext>
            </a:extLst>
          </p:cNvPr>
          <p:cNvCxnSpPr>
            <a:cxnSpLocks/>
          </p:cNvCxnSpPr>
          <p:nvPr/>
        </p:nvCxnSpPr>
        <p:spPr>
          <a:xfrm flipH="1" flipV="1">
            <a:off x="9331978" y="921401"/>
            <a:ext cx="172740" cy="1527173"/>
          </a:xfrm>
          <a:prstGeom prst="line">
            <a:avLst/>
          </a:prstGeom>
          <a:ln w="31750">
            <a:solidFill>
              <a:schemeClr val="accent2">
                <a:lumMod val="7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6D4D5A2-E4DC-9E69-BCBE-4E4622DA7025}"/>
              </a:ext>
            </a:extLst>
          </p:cNvPr>
          <p:cNvCxnSpPr>
            <a:cxnSpLocks/>
          </p:cNvCxnSpPr>
          <p:nvPr/>
        </p:nvCxnSpPr>
        <p:spPr>
          <a:xfrm flipH="1" flipV="1">
            <a:off x="7706000" y="1076830"/>
            <a:ext cx="172740" cy="1527173"/>
          </a:xfrm>
          <a:prstGeom prst="line">
            <a:avLst/>
          </a:prstGeom>
          <a:ln w="31750">
            <a:solidFill>
              <a:schemeClr val="accent2">
                <a:lumMod val="7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385BFEB-3810-BBAB-92F5-91085EFF0478}"/>
              </a:ext>
            </a:extLst>
          </p:cNvPr>
          <p:cNvCxnSpPr>
            <a:cxnSpLocks/>
          </p:cNvCxnSpPr>
          <p:nvPr/>
        </p:nvCxnSpPr>
        <p:spPr>
          <a:xfrm flipH="1" flipV="1">
            <a:off x="7285106" y="1087272"/>
            <a:ext cx="172740" cy="1527173"/>
          </a:xfrm>
          <a:prstGeom prst="line">
            <a:avLst/>
          </a:prstGeom>
          <a:ln w="31750">
            <a:solidFill>
              <a:schemeClr val="accent2">
                <a:lumMod val="7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68AA42C-9C5B-9107-354A-B9591DB9FE5C}"/>
              </a:ext>
            </a:extLst>
          </p:cNvPr>
          <p:cNvCxnSpPr>
            <a:cxnSpLocks/>
          </p:cNvCxnSpPr>
          <p:nvPr/>
        </p:nvCxnSpPr>
        <p:spPr>
          <a:xfrm flipH="1" flipV="1">
            <a:off x="7422504" y="1087272"/>
            <a:ext cx="172740" cy="1527173"/>
          </a:xfrm>
          <a:prstGeom prst="line">
            <a:avLst/>
          </a:prstGeom>
          <a:ln w="31750">
            <a:solidFill>
              <a:schemeClr val="accent2">
                <a:lumMod val="7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6F1899-776C-9BBE-E010-3B208E783FC0}"/>
              </a:ext>
            </a:extLst>
          </p:cNvPr>
          <p:cNvCxnSpPr>
            <a:cxnSpLocks/>
          </p:cNvCxnSpPr>
          <p:nvPr/>
        </p:nvCxnSpPr>
        <p:spPr>
          <a:xfrm flipH="1" flipV="1">
            <a:off x="7573468" y="1078511"/>
            <a:ext cx="172740" cy="1527173"/>
          </a:xfrm>
          <a:prstGeom prst="line">
            <a:avLst/>
          </a:prstGeom>
          <a:ln w="31750">
            <a:solidFill>
              <a:schemeClr val="accent2">
                <a:lumMod val="7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FFC510E-D79A-76EB-BBCC-675AC9E6C5DD}"/>
              </a:ext>
            </a:extLst>
          </p:cNvPr>
          <p:cNvCxnSpPr>
            <a:cxnSpLocks/>
          </p:cNvCxnSpPr>
          <p:nvPr/>
        </p:nvCxnSpPr>
        <p:spPr>
          <a:xfrm flipH="1" flipV="1">
            <a:off x="7136047" y="1076830"/>
            <a:ext cx="172740" cy="1527173"/>
          </a:xfrm>
          <a:prstGeom prst="line">
            <a:avLst/>
          </a:prstGeom>
          <a:ln w="31750">
            <a:solidFill>
              <a:schemeClr val="accent2">
                <a:lumMod val="7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81762F0-D42A-98D8-545D-023ED194C6DD}"/>
              </a:ext>
            </a:extLst>
          </p:cNvPr>
          <p:cNvCxnSpPr>
            <a:cxnSpLocks/>
          </p:cNvCxnSpPr>
          <p:nvPr/>
        </p:nvCxnSpPr>
        <p:spPr>
          <a:xfrm flipH="1" flipV="1">
            <a:off x="6715153" y="1087272"/>
            <a:ext cx="172740" cy="1527173"/>
          </a:xfrm>
          <a:prstGeom prst="line">
            <a:avLst/>
          </a:prstGeom>
          <a:ln w="31750">
            <a:solidFill>
              <a:schemeClr val="accent2">
                <a:lumMod val="7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8A76783-9BA4-5BE4-3FD6-97340FA81B1E}"/>
              </a:ext>
            </a:extLst>
          </p:cNvPr>
          <p:cNvCxnSpPr>
            <a:cxnSpLocks/>
          </p:cNvCxnSpPr>
          <p:nvPr/>
        </p:nvCxnSpPr>
        <p:spPr>
          <a:xfrm flipH="1" flipV="1">
            <a:off x="6852551" y="1087272"/>
            <a:ext cx="172740" cy="1527173"/>
          </a:xfrm>
          <a:prstGeom prst="line">
            <a:avLst/>
          </a:prstGeom>
          <a:ln w="31750">
            <a:solidFill>
              <a:schemeClr val="accent2">
                <a:lumMod val="7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43028A6-4B84-985D-E263-9CFD43FCAF94}"/>
              </a:ext>
            </a:extLst>
          </p:cNvPr>
          <p:cNvCxnSpPr>
            <a:cxnSpLocks/>
          </p:cNvCxnSpPr>
          <p:nvPr/>
        </p:nvCxnSpPr>
        <p:spPr>
          <a:xfrm flipH="1" flipV="1">
            <a:off x="7003515" y="1078511"/>
            <a:ext cx="172740" cy="1527173"/>
          </a:xfrm>
          <a:prstGeom prst="line">
            <a:avLst/>
          </a:prstGeom>
          <a:ln w="31750">
            <a:solidFill>
              <a:schemeClr val="accent2">
                <a:lumMod val="7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5FC5BB-BAB2-4ED0-5ADA-947AEF89661D}"/>
              </a:ext>
            </a:extLst>
          </p:cNvPr>
          <p:cNvCxnSpPr>
            <a:cxnSpLocks/>
          </p:cNvCxnSpPr>
          <p:nvPr/>
        </p:nvCxnSpPr>
        <p:spPr>
          <a:xfrm flipH="1" flipV="1">
            <a:off x="7553368" y="4186333"/>
            <a:ext cx="143717" cy="1837585"/>
          </a:xfrm>
          <a:prstGeom prst="line">
            <a:avLst/>
          </a:prstGeom>
          <a:ln w="31750">
            <a:solidFill>
              <a:srgbClr val="FFC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7702F5-104F-DC78-6B11-503135450945}"/>
              </a:ext>
            </a:extLst>
          </p:cNvPr>
          <p:cNvCxnSpPr>
            <a:cxnSpLocks/>
          </p:cNvCxnSpPr>
          <p:nvPr/>
        </p:nvCxnSpPr>
        <p:spPr>
          <a:xfrm flipH="1" flipV="1">
            <a:off x="7796474" y="4195096"/>
            <a:ext cx="143717" cy="1837585"/>
          </a:xfrm>
          <a:prstGeom prst="line">
            <a:avLst/>
          </a:prstGeom>
          <a:ln w="31750">
            <a:solidFill>
              <a:srgbClr val="FFC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6AAB5F-1F29-F3E9-EE7B-D68F138FB20E}"/>
              </a:ext>
            </a:extLst>
          </p:cNvPr>
          <p:cNvCxnSpPr>
            <a:cxnSpLocks/>
          </p:cNvCxnSpPr>
          <p:nvPr/>
        </p:nvCxnSpPr>
        <p:spPr>
          <a:xfrm flipH="1" flipV="1">
            <a:off x="7038206" y="4186333"/>
            <a:ext cx="143717" cy="1837585"/>
          </a:xfrm>
          <a:prstGeom prst="line">
            <a:avLst/>
          </a:prstGeom>
          <a:ln w="31750">
            <a:solidFill>
              <a:srgbClr val="FFC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6DCA33-5FE2-90CA-106F-E0EA1B3334FF}"/>
              </a:ext>
            </a:extLst>
          </p:cNvPr>
          <p:cNvCxnSpPr>
            <a:cxnSpLocks/>
          </p:cNvCxnSpPr>
          <p:nvPr/>
        </p:nvCxnSpPr>
        <p:spPr>
          <a:xfrm flipH="1" flipV="1">
            <a:off x="7281312" y="4195096"/>
            <a:ext cx="143717" cy="1837585"/>
          </a:xfrm>
          <a:prstGeom prst="line">
            <a:avLst/>
          </a:prstGeom>
          <a:ln w="31750">
            <a:solidFill>
              <a:srgbClr val="FFC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93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7229F-E51A-0BDB-9507-2BD628B7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9" y="265659"/>
            <a:ext cx="6526890" cy="1694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CBFFCE-AE08-7416-A7C0-4230C9CC9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923" y="511089"/>
            <a:ext cx="5089878" cy="5992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68CA38-0557-06E9-42B6-4D9AD03D7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39" y="2163096"/>
            <a:ext cx="4880539" cy="45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9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B1A68A-6B47-90BE-4B4B-DC6EBC85A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68" y="1948339"/>
            <a:ext cx="3209544" cy="2658652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025E7E-35C8-23A6-4303-EB4955A0C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3" y="2507985"/>
            <a:ext cx="3209544" cy="153936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5C7626-32AF-54C6-8BAD-E162D65D3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87" y="2748090"/>
            <a:ext cx="3209544" cy="1059149"/>
          </a:xfrm>
          <a:prstGeom prst="rect">
            <a:avLst/>
          </a:prstGeom>
          <a:noFill/>
        </p:spPr>
      </p:pic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CB1CD755-E436-4A0B-8E2B-ED5F7284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8DFA8A3-BDBE-40BC-AA1F-3E61D74C8254}" type="datetime1">
              <a:rPr lang="en-US" smtClean="0"/>
              <a:pPr>
                <a:spcAft>
                  <a:spcPts val="600"/>
                </a:spcAft>
              </a:pPr>
              <a:t>4/17/23</a:t>
            </a:fld>
            <a:endParaRPr lang="en-US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33D132A4-6658-4CE5-A518-15E14FF6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F7908905-96F0-4D38-BE30-F016F61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59737B-AF67-42EE-B20D-05656D79239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6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AEFF3C-5FF7-D53D-2496-738A40218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621" y="0"/>
            <a:ext cx="5824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2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D72B9C-B0C2-B0E0-7D19-25C5C54D3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5" y="514746"/>
            <a:ext cx="11621729" cy="542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6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8C721A-7A65-F868-4E11-779DE2563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28" y="2393126"/>
            <a:ext cx="4636489" cy="2071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93EC1E-025B-D597-B887-1EEFE371D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017" y="0"/>
            <a:ext cx="7209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0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8139E5-7BD7-96A6-11B9-2C382E24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71" y="543162"/>
            <a:ext cx="11051458" cy="544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4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9B8D66-2F7B-506C-CE02-F419DCE94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6" y="862228"/>
            <a:ext cx="10353367" cy="513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71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F62D25B-85DB-6DB0-FD39-A8F393ACF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761" y="644691"/>
            <a:ext cx="6260477" cy="55686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72FC24-F68D-4261-A365-D6A43CB8A658}"/>
              </a:ext>
            </a:extLst>
          </p:cNvPr>
          <p:cNvSpPr txBox="1"/>
          <p:nvPr/>
        </p:nvSpPr>
        <p:spPr>
          <a:xfrm>
            <a:off x="210065" y="98854"/>
            <a:ext cx="837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Smoothed Voltage Sweep at &amp; around resonant microwave frequency</a:t>
            </a:r>
          </a:p>
        </p:txBody>
      </p:sp>
    </p:spTree>
    <p:extLst>
      <p:ext uri="{BB962C8B-B14F-4D97-AF65-F5344CB8AC3E}">
        <p14:creationId xmlns:p14="http://schemas.microsoft.com/office/powerpoint/2010/main" val="4147103106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137</Words>
  <Application>Microsoft Macintosh PowerPoint</Application>
  <PresentationFormat>Widescreen</PresentationFormat>
  <Paragraphs>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Neue Haas Grotesk Text Pro</vt:lpstr>
      <vt:lpstr>SwellVTI</vt:lpstr>
      <vt:lpstr>Nitrogen Vacancy Single Point Defects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Nitrogen Vacancy Single Point Defects</dc:title>
  <dc:creator>Adam Blazejczak</dc:creator>
  <cp:lastModifiedBy>Adam Blazejczak</cp:lastModifiedBy>
  <cp:revision>6</cp:revision>
  <dcterms:created xsi:type="dcterms:W3CDTF">2023-04-17T12:28:14Z</dcterms:created>
  <dcterms:modified xsi:type="dcterms:W3CDTF">2023-04-17T19:37:49Z</dcterms:modified>
</cp:coreProperties>
</file>