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306" r:id="rId4"/>
    <p:sldId id="308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6C766"/>
    <a:srgbClr val="CE4534"/>
    <a:srgbClr val="41192A"/>
    <a:srgbClr val="426467"/>
    <a:srgbClr val="15A53B"/>
    <a:srgbClr val="65C3DF"/>
    <a:srgbClr val="FD902E"/>
    <a:srgbClr val="A34C05"/>
    <a:srgbClr val="0D6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741"/>
  </p:normalViewPr>
  <p:slideViewPr>
    <p:cSldViewPr snapToGrid="0" snapToObjects="1">
      <p:cViewPr varScale="1">
        <p:scale>
          <a:sx n="47" d="100"/>
          <a:sy n="47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2120B-B5B7-3C4A-82B1-D8B00A074246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18660-876F-0D4E-8FED-7EE4DCF8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2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5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www.economist.com</a:t>
            </a:r>
            <a:r>
              <a:rPr lang="en-US" dirty="0" smtClean="0"/>
              <a:t>/news/china/21600747-spite-political-clampdown-flourishing-civil-society-taking-hold-beneath-glacier</a:t>
            </a:r>
          </a:p>
          <a:p>
            <a:r>
              <a:rPr lang="en-US" dirty="0" smtClean="0"/>
              <a:t>Only NGOs</a:t>
            </a:r>
            <a:r>
              <a:rPr lang="en-US" baseline="0" dirty="0" smtClean="0"/>
              <a:t> that dealt with the poor, elderly, disabled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1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Activists + INGOs working with disabled</a:t>
            </a:r>
            <a:r>
              <a:rPr lang="en-US" baseline="0" dirty="0" smtClean="0"/>
              <a:t>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www.icnl.org</a:t>
            </a:r>
            <a:r>
              <a:rPr lang="en-US" dirty="0" smtClean="0"/>
              <a:t>/news/2014/25-July.html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96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foreignpolicy.com</a:t>
            </a:r>
            <a:r>
              <a:rPr lang="en-US" dirty="0" smtClean="0"/>
              <a:t>/2013/06/05/</a:t>
            </a:r>
            <a:r>
              <a:rPr lang="en-US" dirty="0" err="1" smtClean="0"/>
              <a:t>egypts</a:t>
            </a:r>
            <a:r>
              <a:rPr lang="en-US" dirty="0" smtClean="0"/>
              <a:t>-</a:t>
            </a:r>
            <a:r>
              <a:rPr lang="en-US" dirty="0" err="1" smtClean="0"/>
              <a:t>ngos</a:t>
            </a:r>
            <a:r>
              <a:rPr lang="en-US" dirty="0" smtClean="0"/>
              <a:t>-matter/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english.ahram.org.eg</a:t>
            </a:r>
            <a:r>
              <a:rPr lang="en-US" dirty="0" smtClean="0"/>
              <a:t>/</a:t>
            </a:r>
            <a:r>
              <a:rPr lang="en-US" dirty="0" err="1" smtClean="0"/>
              <a:t>NewsContent</a:t>
            </a:r>
            <a:r>
              <a:rPr lang="en-US" dirty="0" smtClean="0"/>
              <a:t>/1/64/54687/Egypt/Politics-/Draft-law-Foreign-NGOs-and-funding-still-require-</a:t>
            </a:r>
            <a:r>
              <a:rPr lang="en-US" dirty="0" err="1" smtClean="0"/>
              <a:t>p.aspx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83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stuff generalizable to other normal dictatorships?</a:t>
            </a:r>
          </a:p>
          <a:p>
            <a:endParaRPr lang="en-US" dirty="0" smtClean="0"/>
          </a:p>
          <a:p>
            <a:r>
              <a:rPr lang="en-US" dirty="0" smtClean="0"/>
              <a:t>Just looking at the findable organizations + the ones I can contact</a:t>
            </a:r>
            <a:r>
              <a:rPr lang="en-US" baseline="0" dirty="0" smtClean="0"/>
              <a:t> and research imposes some threats to the validity – this isn’t an experiment, just observational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8660-876F-0D4E-8FED-7EE4DCF845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4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7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5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87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1192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192A"/>
                </a:solidFill>
              </a:defRPr>
            </a:lvl1pPr>
            <a:lvl2pPr>
              <a:defRPr>
                <a:solidFill>
                  <a:srgbClr val="41192A"/>
                </a:solidFill>
              </a:defRPr>
            </a:lvl2pPr>
            <a:lvl3pPr>
              <a:defRPr>
                <a:solidFill>
                  <a:srgbClr val="41192A"/>
                </a:solidFill>
              </a:defRPr>
            </a:lvl3pPr>
            <a:lvl4pPr>
              <a:defRPr>
                <a:solidFill>
                  <a:srgbClr val="41192A"/>
                </a:solidFill>
              </a:defRPr>
            </a:lvl4pPr>
            <a:lvl5pPr>
              <a:defRPr>
                <a:solidFill>
                  <a:srgbClr val="41192A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247731"/>
            <a:ext cx="9144000" cy="610269"/>
          </a:xfrm>
          <a:prstGeom prst="rect">
            <a:avLst/>
          </a:prstGeom>
          <a:solidFill>
            <a:srgbClr val="4264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274638"/>
          </a:xfrm>
          <a:prstGeom prst="rect">
            <a:avLst/>
          </a:prstGeom>
          <a:solidFill>
            <a:srgbClr val="4264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562084"/>
            <a:ext cx="8229600" cy="0"/>
          </a:xfrm>
          <a:prstGeom prst="line">
            <a:avLst/>
          </a:prstGeom>
          <a:ln>
            <a:solidFill>
              <a:srgbClr val="CE45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27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6777"/>
            <a:ext cx="8229600" cy="5337611"/>
          </a:xfrm>
        </p:spPr>
        <p:txBody>
          <a:bodyPr/>
          <a:lstStyle>
            <a:lvl1pPr>
              <a:defRPr>
                <a:solidFill>
                  <a:srgbClr val="A34C05"/>
                </a:solidFill>
              </a:defRPr>
            </a:lvl1pPr>
            <a:lvl2pPr>
              <a:defRPr>
                <a:solidFill>
                  <a:srgbClr val="A34C05"/>
                </a:solidFill>
              </a:defRPr>
            </a:lvl2pPr>
            <a:lvl3pPr>
              <a:defRPr>
                <a:solidFill>
                  <a:srgbClr val="A34C05"/>
                </a:solidFill>
              </a:defRPr>
            </a:lvl3pPr>
            <a:lvl4pPr>
              <a:defRPr>
                <a:solidFill>
                  <a:srgbClr val="A34C05"/>
                </a:solidFill>
              </a:defRPr>
            </a:lvl4pPr>
            <a:lvl5pPr>
              <a:defRPr>
                <a:solidFill>
                  <a:srgbClr val="A34C0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247731"/>
            <a:ext cx="9144000" cy="610269"/>
          </a:xfrm>
          <a:prstGeom prst="rect">
            <a:avLst/>
          </a:prstGeom>
          <a:solidFill>
            <a:srgbClr val="4264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274638"/>
          </a:xfrm>
          <a:prstGeom prst="rect">
            <a:avLst/>
          </a:prstGeom>
          <a:solidFill>
            <a:srgbClr val="4264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1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6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3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6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0E2A-89CD-4341-A1DE-A1578F452F90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8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9338"/>
            <a:ext cx="8229600" cy="958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9277"/>
            <a:ext cx="8229600" cy="4215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40E2A-89CD-4341-A1DE-A1578F452F90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83B9-C899-AF4F-9182-1428E304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9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5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A34C05"/>
          </a:solidFill>
          <a:latin typeface="Rockwell"/>
          <a:ea typeface="+mj-ea"/>
          <a:cs typeface="Rockwel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A34C05"/>
          </a:solidFill>
          <a:latin typeface="Source Sans Pro Light"/>
          <a:ea typeface="+mn-ea"/>
          <a:cs typeface="Source Sans Pr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A34C05"/>
          </a:solidFill>
          <a:latin typeface="Source Sans Pro Light"/>
          <a:ea typeface="+mn-ea"/>
          <a:cs typeface="Source Sans Pr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A34C05"/>
          </a:solidFill>
          <a:latin typeface="Source Sans Pro Light"/>
          <a:ea typeface="+mn-ea"/>
          <a:cs typeface="Source Sans Pr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A34C05"/>
          </a:solidFill>
          <a:latin typeface="Source Sans Pro Light"/>
          <a:ea typeface="+mn-ea"/>
          <a:cs typeface="Source Sans Pr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A34C05"/>
          </a:solidFill>
          <a:latin typeface="Source Sans Pro Light"/>
          <a:ea typeface="+mn-ea"/>
          <a:cs typeface="Source Sans Pr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gorestrictions.org/theory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19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92053"/>
            <a:ext cx="9144000" cy="30893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CE4534"/>
                </a:solidFill>
              </a:rPr>
              <a:t>Amicable Contempt</a:t>
            </a:r>
            <a:br>
              <a:rPr lang="en-US" sz="5400" dirty="0" smtClean="0">
                <a:solidFill>
                  <a:srgbClr val="CE4534"/>
                </a:solidFill>
              </a:rPr>
            </a:b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Final dissertation proposal</a:t>
            </a:r>
            <a:endParaRPr lang="en-US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96821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Andrew Heiss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entury Gothic"/>
                <a:cs typeface="Century Gothic"/>
              </a:rPr>
              <a:t>Sanford School of Public Policy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andrew.heiss@duke.edu</a:t>
            </a:r>
            <a:endParaRPr lang="en-US" sz="24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895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Negotiations, ZOPAs, </a:t>
            </a:r>
            <a:br>
              <a:rPr lang="en-US" dirty="0" smtClean="0"/>
            </a:br>
            <a:r>
              <a:rPr lang="en-US" dirty="0" smtClean="0"/>
              <a:t>and INGO Regulations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977" y="2482570"/>
            <a:ext cx="737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ource Sans Pro"/>
                <a:cs typeface="Source Sans Pro"/>
                <a:hlinkClick r:id="rId2"/>
              </a:rPr>
              <a:t>http://ingorestrictions.org/</a:t>
            </a:r>
            <a:r>
              <a:rPr lang="en-US" sz="3200" b="1" dirty="0" smtClean="0">
                <a:solidFill>
                  <a:schemeClr val="bg1"/>
                </a:solidFill>
                <a:latin typeface="Source Sans Pro"/>
                <a:cs typeface="Source Sans Pro"/>
                <a:hlinkClick r:id="rId2"/>
              </a:rPr>
              <a:t>theory.html</a:t>
            </a:r>
            <a:r>
              <a:rPr lang="en-US" sz="32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 </a:t>
            </a:r>
            <a:endParaRPr lang="en-US" sz="32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631085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Dictators and INGOs  </a:t>
            </a:r>
            <a:r>
              <a:rPr lang="en-US" sz="2400" b="1" dirty="0">
                <a:solidFill>
                  <a:schemeClr val="bg1"/>
                </a:solidFill>
                <a:latin typeface="Source Sans Pro Light"/>
                <a:cs typeface="Source Sans Pro Light"/>
              </a:rPr>
              <a:t>|  Questions  |  </a:t>
            </a:r>
            <a:r>
              <a:rPr lang="en-US" sz="2400" b="1" dirty="0">
                <a:solidFill>
                  <a:srgbClr val="E6C766"/>
                </a:solidFill>
                <a:latin typeface="Source Sans Pro Light"/>
                <a:cs typeface="Source Sans Pro Light"/>
              </a:rPr>
              <a:t>Theory</a:t>
            </a:r>
            <a:r>
              <a:rPr lang="en-US" sz="2400" b="1" dirty="0">
                <a:solidFill>
                  <a:schemeClr val="bg1"/>
                </a:solidFill>
                <a:latin typeface="Source Sans Pro Light"/>
                <a:cs typeface="Source Sans Pro Light"/>
              </a:rPr>
              <a:t>  |  Data  |  The future</a:t>
            </a:r>
          </a:p>
        </p:txBody>
      </p:sp>
    </p:spTree>
    <p:extLst>
      <p:ext uri="{BB962C8B-B14F-4D97-AF65-F5344CB8AC3E}">
        <p14:creationId xmlns:p14="http://schemas.microsoft.com/office/powerpoint/2010/main" val="256589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and hypotheses</a:t>
            </a:r>
            <a:endParaRPr lang="en-US" dirty="0"/>
          </a:p>
        </p:txBody>
      </p:sp>
      <p:pic>
        <p:nvPicPr>
          <p:cNvPr id="4" name="Picture 3" descr="theoretical_frame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92608"/>
            <a:ext cx="8265805" cy="2422073"/>
          </a:xfrm>
          <a:prstGeom prst="rect">
            <a:avLst/>
          </a:prstGeom>
        </p:spPr>
      </p:pic>
      <p:pic>
        <p:nvPicPr>
          <p:cNvPr id="5" name="Picture 4" descr="winse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76" y="1707875"/>
            <a:ext cx="4532498" cy="1226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31085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Dictators and INGOs  </a:t>
            </a:r>
            <a:r>
              <a:rPr lang="en-US" sz="2400" b="1" dirty="0">
                <a:solidFill>
                  <a:schemeClr val="bg1"/>
                </a:solidFill>
                <a:latin typeface="Source Sans Pro Light"/>
                <a:cs typeface="Source Sans Pro Light"/>
              </a:rPr>
              <a:t>|  Questions  |  </a:t>
            </a:r>
            <a:r>
              <a:rPr lang="en-US" sz="2400" b="1" dirty="0">
                <a:solidFill>
                  <a:srgbClr val="E6C766"/>
                </a:solidFill>
                <a:latin typeface="Source Sans Pro Light"/>
                <a:cs typeface="Source Sans Pro Light"/>
              </a:rPr>
              <a:t>Theory</a:t>
            </a:r>
            <a:r>
              <a:rPr lang="en-US" sz="2400" b="1" dirty="0">
                <a:solidFill>
                  <a:schemeClr val="bg1"/>
                </a:solidFill>
                <a:latin typeface="Source Sans Pro Light"/>
                <a:cs typeface="Source Sans Pro Light"/>
              </a:rPr>
              <a:t>  |  Data  |  The future</a:t>
            </a:r>
          </a:p>
        </p:txBody>
      </p:sp>
    </p:spTree>
    <p:extLst>
      <p:ext uri="{BB962C8B-B14F-4D97-AF65-F5344CB8AC3E}">
        <p14:creationId xmlns:p14="http://schemas.microsoft.com/office/powerpoint/2010/main" val="1988902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Integrative multi-method research</a:t>
            </a:r>
            <a:endParaRPr lang="en-US" dirty="0"/>
          </a:p>
        </p:txBody>
      </p:sp>
      <p:pic>
        <p:nvPicPr>
          <p:cNvPr id="7" name="Picture 6" descr="case_sele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0" y="2062311"/>
            <a:ext cx="4017264" cy="37368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74465" y="1929183"/>
            <a:ext cx="4212336" cy="954107"/>
          </a:xfrm>
          <a:prstGeom prst="rect">
            <a:avLst/>
          </a:prstGeom>
          <a:solidFill>
            <a:srgbClr val="CE4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Cross national </a:t>
            </a:r>
            <a:br>
              <a:rPr lang="en-US" sz="2800" b="1" dirty="0" smtClean="0">
                <a:solidFill>
                  <a:schemeClr val="bg1"/>
                </a:solidFill>
                <a:latin typeface="Source Sans Pro"/>
                <a:cs typeface="Source Sans Pro"/>
              </a:rPr>
            </a:br>
            <a:r>
              <a:rPr lang="en-US" sz="28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time series data</a:t>
            </a:r>
            <a:endParaRPr lang="en-US" sz="28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4465" y="3038800"/>
            <a:ext cx="4212336" cy="523220"/>
          </a:xfrm>
          <a:prstGeom prst="rect">
            <a:avLst/>
          </a:prstGeom>
          <a:solidFill>
            <a:srgbClr val="CE4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Network data</a:t>
            </a:r>
            <a:endParaRPr lang="en-US" sz="28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4465" y="3717530"/>
            <a:ext cx="4212336" cy="523220"/>
          </a:xfrm>
          <a:prstGeom prst="rect">
            <a:avLst/>
          </a:prstGeom>
          <a:solidFill>
            <a:srgbClr val="CE4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Media archives</a:t>
            </a:r>
            <a:endParaRPr lang="en-US" sz="28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4464" y="4396260"/>
            <a:ext cx="4212336" cy="523220"/>
          </a:xfrm>
          <a:prstGeom prst="rect">
            <a:avLst/>
          </a:prstGeom>
          <a:solidFill>
            <a:srgbClr val="CE4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Interviews</a:t>
            </a:r>
            <a:endParaRPr lang="en-US" sz="28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4465" y="5074990"/>
            <a:ext cx="4212336" cy="523220"/>
          </a:xfrm>
          <a:prstGeom prst="rect">
            <a:avLst/>
          </a:prstGeom>
          <a:solidFill>
            <a:srgbClr val="CE4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Surveys</a:t>
            </a:r>
            <a:endParaRPr lang="en-US" sz="28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631085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Dictators and INGOs  </a:t>
            </a:r>
            <a:r>
              <a:rPr lang="en-US" sz="2400" b="1" dirty="0">
                <a:solidFill>
                  <a:schemeClr val="bg1"/>
                </a:solidFill>
                <a:latin typeface="Source Sans Pro Light"/>
                <a:cs typeface="Source Sans Pro Light"/>
              </a:rPr>
              <a:t>|  Questions  |  Theory  |  </a:t>
            </a:r>
            <a:r>
              <a:rPr lang="en-US" sz="2400" b="1" dirty="0">
                <a:solidFill>
                  <a:srgbClr val="E6C766"/>
                </a:solidFill>
                <a:latin typeface="Source Sans Pro Light"/>
                <a:cs typeface="Source Sans Pro Light"/>
              </a:rPr>
              <a:t>Data</a:t>
            </a:r>
            <a:r>
              <a:rPr lang="en-US" sz="2400" b="1" dirty="0">
                <a:solidFill>
                  <a:schemeClr val="bg1"/>
                </a:solidFill>
                <a:latin typeface="Source Sans Pro Light"/>
                <a:cs typeface="Source Sans Pro Light"/>
              </a:rPr>
              <a:t>  |  The future</a:t>
            </a:r>
          </a:p>
        </p:txBody>
      </p:sp>
    </p:spTree>
    <p:extLst>
      <p:ext uri="{BB962C8B-B14F-4D97-AF65-F5344CB8AC3E}">
        <p14:creationId xmlns:p14="http://schemas.microsoft.com/office/powerpoint/2010/main" val="29848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NGOs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78001"/>
            <a:ext cx="3806724" cy="523220"/>
          </a:xfrm>
          <a:prstGeom prst="rect">
            <a:avLst/>
          </a:prstGeom>
          <a:solidFill>
            <a:srgbClr val="CE4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Education</a:t>
            </a:r>
            <a:endParaRPr lang="en-US" sz="28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0076" y="1778001"/>
            <a:ext cx="3806724" cy="523220"/>
          </a:xfrm>
          <a:prstGeom prst="rect">
            <a:avLst/>
          </a:prstGeom>
          <a:solidFill>
            <a:srgbClr val="CE4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Freedom of Expression</a:t>
            </a:r>
            <a:endParaRPr lang="en-US" sz="28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470056"/>
            <a:ext cx="3806724" cy="523220"/>
          </a:xfrm>
          <a:prstGeom prst="rect">
            <a:avLst/>
          </a:prstGeom>
          <a:solidFill>
            <a:srgbClr val="E6C7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World Education</a:t>
            </a:r>
            <a:endParaRPr lang="en-US" sz="28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250095"/>
            <a:ext cx="3806724" cy="954107"/>
          </a:xfrm>
          <a:prstGeom prst="rect">
            <a:avLst/>
          </a:prstGeom>
          <a:solidFill>
            <a:srgbClr val="E6C7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Global Campaign for Education</a:t>
            </a:r>
            <a:endParaRPr lang="en-US" sz="28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461021"/>
            <a:ext cx="3806724" cy="523220"/>
          </a:xfrm>
          <a:prstGeom prst="rect">
            <a:avLst/>
          </a:prstGeom>
          <a:solidFill>
            <a:srgbClr val="E6C7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SIL International</a:t>
            </a:r>
            <a:endParaRPr lang="en-US" sz="28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5241061"/>
            <a:ext cx="3806724" cy="523220"/>
          </a:xfrm>
          <a:prstGeom prst="rect">
            <a:avLst/>
          </a:prstGeom>
          <a:solidFill>
            <a:srgbClr val="E6C7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CARE International</a:t>
            </a:r>
            <a:endParaRPr lang="en-US" sz="28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0076" y="2470056"/>
            <a:ext cx="3806724" cy="523220"/>
          </a:xfrm>
          <a:prstGeom prst="rect">
            <a:avLst/>
          </a:prstGeom>
          <a:solidFill>
            <a:srgbClr val="E6C7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Article19</a:t>
            </a:r>
            <a:endParaRPr lang="en-US" sz="28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0076" y="3106466"/>
            <a:ext cx="3806724" cy="954107"/>
          </a:xfrm>
          <a:prstGeom prst="rect">
            <a:avLst/>
          </a:prstGeom>
          <a:solidFill>
            <a:srgbClr val="E6C7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International Media Support</a:t>
            </a:r>
            <a:endParaRPr lang="en-US" sz="28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0076" y="4810174"/>
            <a:ext cx="3806724" cy="954107"/>
          </a:xfrm>
          <a:prstGeom prst="rect">
            <a:avLst/>
          </a:prstGeom>
          <a:solidFill>
            <a:srgbClr val="E6C7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Committee to Protect Journalists</a:t>
            </a:r>
            <a:endParaRPr lang="en-US" sz="28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0076" y="4173763"/>
            <a:ext cx="3806724" cy="523220"/>
          </a:xfrm>
          <a:prstGeom prst="rect">
            <a:avLst/>
          </a:prstGeom>
          <a:solidFill>
            <a:srgbClr val="E6C7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Free Press Unlimited</a:t>
            </a:r>
            <a:endParaRPr lang="en-US" sz="28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631085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Dictators and INGOs  </a:t>
            </a:r>
            <a:r>
              <a:rPr lang="en-US" sz="2400" b="1" dirty="0">
                <a:solidFill>
                  <a:schemeClr val="bg1"/>
                </a:solidFill>
                <a:latin typeface="Source Sans Pro Light"/>
                <a:cs typeface="Source Sans Pro Light"/>
              </a:rPr>
              <a:t>|  Questions  |  Theory  |  </a:t>
            </a:r>
            <a:r>
              <a:rPr lang="en-US" sz="2400" b="1" dirty="0">
                <a:solidFill>
                  <a:srgbClr val="E6C766"/>
                </a:solidFill>
                <a:latin typeface="Source Sans Pro Light"/>
                <a:cs typeface="Source Sans Pro Light"/>
              </a:rPr>
              <a:t>Data</a:t>
            </a:r>
            <a:r>
              <a:rPr lang="en-US" sz="2400" b="1" dirty="0">
                <a:solidFill>
                  <a:schemeClr val="bg1"/>
                </a:solidFill>
                <a:latin typeface="Source Sans Pro Light"/>
                <a:cs typeface="Source Sans Pro Light"/>
              </a:rPr>
              <a:t>  |  The future</a:t>
            </a:r>
          </a:p>
        </p:txBody>
      </p:sp>
    </p:spTree>
    <p:extLst>
      <p:ext uri="{BB962C8B-B14F-4D97-AF65-F5344CB8AC3E}">
        <p14:creationId xmlns:p14="http://schemas.microsoft.com/office/powerpoint/2010/main" val="20714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I still have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6977" y="1762885"/>
            <a:ext cx="7378706" cy="646331"/>
          </a:xfrm>
          <a:prstGeom prst="rect">
            <a:avLst/>
          </a:prstGeom>
          <a:solidFill>
            <a:srgbClr val="CE4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External validity</a:t>
            </a:r>
            <a:endParaRPr lang="en-US" sz="36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977" y="2571257"/>
            <a:ext cx="7378706" cy="1200329"/>
          </a:xfrm>
          <a:prstGeom prst="rect">
            <a:avLst/>
          </a:prstGeom>
          <a:solidFill>
            <a:srgbClr val="CE4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Sample selection </a:t>
            </a:r>
            <a:br>
              <a:rPr lang="en-US" sz="3600" b="1" dirty="0" smtClean="0">
                <a:solidFill>
                  <a:schemeClr val="bg1"/>
                </a:solidFill>
                <a:latin typeface="Source Sans Pro"/>
                <a:cs typeface="Source Sans Pro"/>
              </a:rPr>
            </a:br>
            <a:r>
              <a:rPr lang="en-US" sz="36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and causality</a:t>
            </a:r>
            <a:endParaRPr lang="en-US" sz="36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977" y="4742000"/>
            <a:ext cx="7378706" cy="1200329"/>
          </a:xfrm>
          <a:prstGeom prst="rect">
            <a:avLst/>
          </a:prstGeom>
          <a:solidFill>
            <a:srgbClr val="CE4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Is this doable </a:t>
            </a:r>
            <a:br>
              <a:rPr lang="en-US" sz="3600" b="1" dirty="0" smtClean="0">
                <a:solidFill>
                  <a:schemeClr val="bg1"/>
                </a:solidFill>
                <a:latin typeface="Source Sans Pro"/>
                <a:cs typeface="Source Sans Pro"/>
              </a:rPr>
            </a:br>
            <a:r>
              <a:rPr lang="en-US" sz="36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from a distance?</a:t>
            </a:r>
            <a:endParaRPr lang="en-US" sz="36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977" y="3933627"/>
            <a:ext cx="7378706" cy="646331"/>
          </a:xfrm>
          <a:prstGeom prst="rect">
            <a:avLst/>
          </a:prstGeom>
          <a:solidFill>
            <a:srgbClr val="CE4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Measurement</a:t>
            </a:r>
            <a:endParaRPr lang="en-US" sz="36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31085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Dictators and INGOs  </a:t>
            </a:r>
            <a:r>
              <a:rPr lang="en-US" sz="2400" b="1" dirty="0">
                <a:solidFill>
                  <a:schemeClr val="bg1"/>
                </a:solidFill>
                <a:latin typeface="Source Sans Pro Light"/>
                <a:cs typeface="Source Sans Pro Light"/>
              </a:rPr>
              <a:t>|  Questions  |  Theory  |  Data  |  </a:t>
            </a:r>
            <a:r>
              <a:rPr lang="en-US" sz="2400" b="1" dirty="0">
                <a:solidFill>
                  <a:srgbClr val="E6C766"/>
                </a:solidFill>
                <a:latin typeface="Source Sans Pro Light"/>
                <a:cs typeface="Source Sans Pro Light"/>
              </a:rPr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2878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INGOs </a:t>
            </a:r>
            <a:r>
              <a:rPr lang="en-US" dirty="0"/>
              <a:t>in </a:t>
            </a:r>
            <a:r>
              <a:rPr lang="en-US" dirty="0" smtClean="0"/>
              <a:t>Authoritarian Regimes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31085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E6C766"/>
                </a:solidFill>
                <a:latin typeface="Source Sans Pro Light"/>
                <a:cs typeface="Source Sans Pro Light"/>
              </a:rPr>
              <a:t>Dictators and INGOs</a:t>
            </a:r>
            <a:r>
              <a:rPr lang="en-US" sz="2400" b="1" dirty="0" smtClean="0">
                <a:solidFill>
                  <a:srgbClr val="FFFFFF"/>
                </a:solidFill>
                <a:latin typeface="Source Sans Pro Light"/>
                <a:cs typeface="Source Sans Pro Light"/>
              </a:rPr>
              <a:t>  </a:t>
            </a:r>
            <a:r>
              <a:rPr lang="en-US" sz="2400" b="1" dirty="0">
                <a:solidFill>
                  <a:srgbClr val="FFFFFF"/>
                </a:solidFill>
                <a:latin typeface="Source Sans Pro Light"/>
                <a:cs typeface="Source Sans Pro Light"/>
              </a:rPr>
              <a:t>|  Questions  |  Theory  |  Data  |  The future</a:t>
            </a:r>
            <a:endParaRPr lang="en-US" sz="2400" b="1" dirty="0">
              <a:solidFill>
                <a:srgbClr val="E6C766"/>
              </a:solidFill>
              <a:latin typeface="Source Sans Pro Light"/>
              <a:cs typeface="Source Sans Pro Light"/>
            </a:endParaRPr>
          </a:p>
        </p:txBody>
      </p:sp>
      <p:pic>
        <p:nvPicPr>
          <p:cNvPr id="3" name="Picture 2" descr="20140412_CND001_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36" y="1773250"/>
            <a:ext cx="75565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7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INGOs in Authoritarian Regimes</a:t>
            </a:r>
          </a:p>
        </p:txBody>
      </p:sp>
      <p:pic>
        <p:nvPicPr>
          <p:cNvPr id="4" name="Picture 3" descr="Screen Shot 2015-04-28 at 21.19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78491"/>
            <a:ext cx="8229600" cy="4333049"/>
          </a:xfrm>
          <a:prstGeom prst="rect">
            <a:avLst/>
          </a:prstGeom>
          <a:ln>
            <a:solidFill>
              <a:srgbClr val="41192A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57200" y="631085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E6C766"/>
                </a:solidFill>
                <a:latin typeface="Source Sans Pro Light"/>
                <a:cs typeface="Source Sans Pro Light"/>
              </a:rPr>
              <a:t>Dictators and INGOs</a:t>
            </a:r>
            <a:r>
              <a:rPr lang="en-US" sz="2400" b="1" dirty="0" smtClean="0">
                <a:solidFill>
                  <a:srgbClr val="FFFFFF"/>
                </a:solidFill>
                <a:latin typeface="Source Sans Pro Light"/>
                <a:cs typeface="Source Sans Pro Light"/>
              </a:rPr>
              <a:t>  </a:t>
            </a:r>
            <a:r>
              <a:rPr lang="en-US" sz="2400" b="1" dirty="0">
                <a:solidFill>
                  <a:srgbClr val="FFFFFF"/>
                </a:solidFill>
                <a:latin typeface="Source Sans Pro Light"/>
                <a:cs typeface="Source Sans Pro Light"/>
              </a:rPr>
              <a:t>|  Questions  |  Theory  |  Data  |  The future</a:t>
            </a:r>
            <a:endParaRPr lang="en-US" sz="2400" b="1" dirty="0">
              <a:solidFill>
                <a:srgbClr val="E6C766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528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INGOs in Authoritarian Regimes</a:t>
            </a:r>
          </a:p>
        </p:txBody>
      </p:sp>
      <p:pic>
        <p:nvPicPr>
          <p:cNvPr id="4" name="Picture 3" descr="Egyp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24" y="1710064"/>
            <a:ext cx="6573549" cy="4373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31085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E6C766"/>
                </a:solidFill>
                <a:latin typeface="Source Sans Pro Light"/>
                <a:cs typeface="Source Sans Pro Light"/>
              </a:rPr>
              <a:t>Dictators and INGOs</a:t>
            </a:r>
            <a:r>
              <a:rPr lang="en-US" sz="2400" b="1" dirty="0" smtClean="0">
                <a:solidFill>
                  <a:srgbClr val="FFFFFF"/>
                </a:solidFill>
                <a:latin typeface="Source Sans Pro Light"/>
                <a:cs typeface="Source Sans Pro Light"/>
              </a:rPr>
              <a:t>  </a:t>
            </a:r>
            <a:r>
              <a:rPr lang="en-US" sz="2400" b="1" dirty="0">
                <a:solidFill>
                  <a:srgbClr val="FFFFFF"/>
                </a:solidFill>
                <a:latin typeface="Source Sans Pro Light"/>
                <a:cs typeface="Source Sans Pro Light"/>
              </a:rPr>
              <a:t>|  Questions  |  Theory  |  Data  |  The future</a:t>
            </a:r>
            <a:endParaRPr lang="en-US" sz="2400" b="1" dirty="0">
              <a:solidFill>
                <a:srgbClr val="E6C766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448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INGOs in Authoritarian Regimes</a:t>
            </a:r>
          </a:p>
        </p:txBody>
      </p:sp>
      <p:pic>
        <p:nvPicPr>
          <p:cNvPr id="4" name="Picture 3" descr="ngocase2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15" y="1878559"/>
            <a:ext cx="6138185" cy="4095397"/>
          </a:xfrm>
          <a:prstGeom prst="rect">
            <a:avLst/>
          </a:prstGeom>
        </p:spPr>
      </p:pic>
      <p:pic>
        <p:nvPicPr>
          <p:cNvPr id="5" name="Picture 4" descr="2012-634848886566738951-67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422815"/>
            <a:ext cx="3913218" cy="2339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31085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E6C766"/>
                </a:solidFill>
                <a:latin typeface="Source Sans Pro Light"/>
                <a:cs typeface="Source Sans Pro Light"/>
              </a:rPr>
              <a:t>Dictators and INGOs</a:t>
            </a:r>
            <a:r>
              <a:rPr lang="en-US" sz="2400" b="1" dirty="0" smtClean="0">
                <a:solidFill>
                  <a:srgbClr val="FFFFFF"/>
                </a:solidFill>
                <a:latin typeface="Source Sans Pro Light"/>
                <a:cs typeface="Source Sans Pro Light"/>
              </a:rPr>
              <a:t>  </a:t>
            </a:r>
            <a:r>
              <a:rPr lang="en-US" sz="2400" b="1" dirty="0">
                <a:solidFill>
                  <a:srgbClr val="FFFFFF"/>
                </a:solidFill>
                <a:latin typeface="Source Sans Pro Light"/>
                <a:cs typeface="Source Sans Pro Light"/>
              </a:rPr>
              <a:t>|  Questions  |  Theory  |  Data  |  The future</a:t>
            </a:r>
            <a:endParaRPr lang="en-US" sz="2400" b="1" dirty="0">
              <a:solidFill>
                <a:srgbClr val="E6C766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5648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Pawns of a dictator?</a:t>
            </a:r>
            <a:endParaRPr lang="en-US" dirty="0"/>
          </a:p>
        </p:txBody>
      </p:sp>
      <p:pic>
        <p:nvPicPr>
          <p:cNvPr id="4" name="Picture 3" descr="LDS Charities Arabic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2807"/>
            <a:ext cx="2945599" cy="2982304"/>
          </a:xfrm>
          <a:prstGeom prst="rect">
            <a:avLst/>
          </a:prstGeom>
        </p:spPr>
      </p:pic>
      <p:pic>
        <p:nvPicPr>
          <p:cNvPr id="6" name="Picture 5" descr="restrictions_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56" y="2002806"/>
            <a:ext cx="4846244" cy="2982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31085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E6C766"/>
                </a:solidFill>
                <a:latin typeface="Source Sans Pro Light"/>
                <a:cs typeface="Source Sans Pro Light"/>
              </a:rPr>
              <a:t>Dictators and INGOs</a:t>
            </a:r>
            <a:r>
              <a:rPr lang="en-US" sz="2400" b="1" dirty="0" smtClean="0">
                <a:solidFill>
                  <a:srgbClr val="FFFFFF"/>
                </a:solidFill>
                <a:latin typeface="Source Sans Pro Light"/>
                <a:cs typeface="Source Sans Pro Light"/>
              </a:rPr>
              <a:t>  </a:t>
            </a:r>
            <a:r>
              <a:rPr lang="en-US" sz="2400" b="1" dirty="0">
                <a:solidFill>
                  <a:srgbClr val="FFFFFF"/>
                </a:solidFill>
                <a:latin typeface="Source Sans Pro Light"/>
                <a:cs typeface="Source Sans Pro Light"/>
              </a:rPr>
              <a:t>|  Questions  |  Theory  |  Data  |  The future</a:t>
            </a:r>
            <a:endParaRPr lang="en-US" sz="2400" b="1" dirty="0">
              <a:solidFill>
                <a:srgbClr val="E6C766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555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questions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977" y="1929183"/>
            <a:ext cx="7378706" cy="1446550"/>
          </a:xfrm>
          <a:prstGeom prst="rect">
            <a:avLst/>
          </a:prstGeom>
          <a:solidFill>
            <a:srgbClr val="CE4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How and why do dictators manage INGOs?</a:t>
            </a:r>
            <a:endParaRPr lang="en-US" sz="44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977" y="3661798"/>
            <a:ext cx="7378706" cy="2123658"/>
          </a:xfrm>
          <a:prstGeom prst="rect">
            <a:avLst/>
          </a:prstGeom>
          <a:solidFill>
            <a:srgbClr val="CE4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How do INGOs respond to that regulatory environment?</a:t>
            </a:r>
            <a:endParaRPr lang="en-US" sz="44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31085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Dictators and INGOs  </a:t>
            </a:r>
            <a:r>
              <a:rPr lang="en-US" sz="2400" b="1" dirty="0">
                <a:solidFill>
                  <a:schemeClr val="bg1"/>
                </a:solidFill>
                <a:latin typeface="Source Sans Pro Light"/>
                <a:cs typeface="Source Sans Pro Light"/>
              </a:rPr>
              <a:t>|  </a:t>
            </a:r>
            <a:r>
              <a:rPr lang="en-US" sz="2400" b="1" dirty="0">
                <a:solidFill>
                  <a:srgbClr val="E6C766"/>
                </a:solidFill>
                <a:latin typeface="Source Sans Pro Light"/>
                <a:cs typeface="Source Sans Pro Light"/>
              </a:rPr>
              <a:t>Questions</a:t>
            </a:r>
            <a:r>
              <a:rPr lang="en-US" sz="2400" b="1" dirty="0">
                <a:solidFill>
                  <a:schemeClr val="bg1"/>
                </a:solidFill>
                <a:latin typeface="Source Sans Pro Light"/>
                <a:cs typeface="Source Sans Pro Light"/>
              </a:rPr>
              <a:t>  |  Theory  |  Data  |  The future</a:t>
            </a:r>
          </a:p>
        </p:txBody>
      </p:sp>
    </p:spTree>
    <p:extLst>
      <p:ext uri="{BB962C8B-B14F-4D97-AF65-F5344CB8AC3E}">
        <p14:creationId xmlns:p14="http://schemas.microsoft.com/office/powerpoint/2010/main" val="102931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6977" y="537157"/>
            <a:ext cx="7378706" cy="1446550"/>
          </a:xfrm>
          <a:prstGeom prst="rect">
            <a:avLst/>
          </a:prstGeom>
          <a:solidFill>
            <a:srgbClr val="CE4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How and why do dictators manage INGOs?</a:t>
            </a:r>
            <a:endParaRPr lang="en-US" sz="44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6977" y="2133509"/>
            <a:ext cx="7378706" cy="3860951"/>
            <a:chOff x="876977" y="2133509"/>
            <a:chExt cx="7378706" cy="3860951"/>
          </a:xfrm>
        </p:grpSpPr>
        <p:sp>
          <p:nvSpPr>
            <p:cNvPr id="2" name="Rectangle 1"/>
            <p:cNvSpPr/>
            <p:nvPr/>
          </p:nvSpPr>
          <p:spPr>
            <a:xfrm>
              <a:off x="876977" y="2133510"/>
              <a:ext cx="7378706" cy="3860950"/>
            </a:xfrm>
            <a:prstGeom prst="rect">
              <a:avLst/>
            </a:prstGeom>
            <a:solidFill>
              <a:srgbClr val="E6C7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balanci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916" y="2133509"/>
              <a:ext cx="5337465" cy="386095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57200" y="631085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Dictators and INGOs  </a:t>
            </a:r>
            <a:r>
              <a:rPr lang="en-US" sz="2400" b="1" dirty="0">
                <a:solidFill>
                  <a:schemeClr val="bg1"/>
                </a:solidFill>
                <a:latin typeface="Source Sans Pro Light"/>
                <a:cs typeface="Source Sans Pro Light"/>
              </a:rPr>
              <a:t>|  </a:t>
            </a:r>
            <a:r>
              <a:rPr lang="en-US" sz="2400" b="1" dirty="0">
                <a:solidFill>
                  <a:srgbClr val="E6C766"/>
                </a:solidFill>
                <a:latin typeface="Source Sans Pro Light"/>
                <a:cs typeface="Source Sans Pro Light"/>
              </a:rPr>
              <a:t>Questions</a:t>
            </a:r>
            <a:r>
              <a:rPr lang="en-US" sz="2400" b="1" dirty="0">
                <a:solidFill>
                  <a:schemeClr val="bg1"/>
                </a:solidFill>
                <a:latin typeface="Source Sans Pro Light"/>
                <a:cs typeface="Source Sans Pro Light"/>
              </a:rPr>
              <a:t>  |  Theory  |  Data  |  The future</a:t>
            </a:r>
          </a:p>
        </p:txBody>
      </p:sp>
    </p:spTree>
    <p:extLst>
      <p:ext uri="{BB962C8B-B14F-4D97-AF65-F5344CB8AC3E}">
        <p14:creationId xmlns:p14="http://schemas.microsoft.com/office/powerpoint/2010/main" val="234864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977" y="1016103"/>
            <a:ext cx="7378706" cy="2123658"/>
          </a:xfrm>
          <a:prstGeom prst="rect">
            <a:avLst/>
          </a:prstGeom>
          <a:solidFill>
            <a:srgbClr val="CE45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How do INGOs respond to that regulatory environment?</a:t>
            </a:r>
            <a:endParaRPr lang="en-US" sz="44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977" y="3599159"/>
            <a:ext cx="7378706" cy="1446550"/>
          </a:xfrm>
          <a:prstGeom prst="rect">
            <a:avLst/>
          </a:prstGeom>
          <a:solidFill>
            <a:srgbClr val="E6C7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Source Sans Pro"/>
                <a:cs typeface="Source Sans Pro"/>
              </a:rPr>
              <a:t>Be as principled as possible within regulatory constraints</a:t>
            </a:r>
            <a:endParaRPr lang="en-US" sz="44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31085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Dictators and INGOs  </a:t>
            </a:r>
            <a:r>
              <a:rPr lang="en-US" sz="2400" b="1" dirty="0">
                <a:solidFill>
                  <a:schemeClr val="bg1"/>
                </a:solidFill>
                <a:latin typeface="Source Sans Pro Light"/>
                <a:cs typeface="Source Sans Pro Light"/>
              </a:rPr>
              <a:t>|  </a:t>
            </a:r>
            <a:r>
              <a:rPr lang="en-US" sz="2400" b="1" dirty="0">
                <a:solidFill>
                  <a:srgbClr val="E6C766"/>
                </a:solidFill>
                <a:latin typeface="Source Sans Pro Light"/>
                <a:cs typeface="Source Sans Pro Light"/>
              </a:rPr>
              <a:t>Questions</a:t>
            </a:r>
            <a:r>
              <a:rPr lang="en-US" sz="2400" b="1" dirty="0">
                <a:solidFill>
                  <a:schemeClr val="bg1"/>
                </a:solidFill>
                <a:latin typeface="Source Sans Pro Light"/>
                <a:cs typeface="Source Sans Pro Light"/>
              </a:rPr>
              <a:t>  |  Theory  |  Data  |  The future</a:t>
            </a:r>
          </a:p>
        </p:txBody>
      </p:sp>
    </p:spTree>
    <p:extLst>
      <p:ext uri="{BB962C8B-B14F-4D97-AF65-F5344CB8AC3E}">
        <p14:creationId xmlns:p14="http://schemas.microsoft.com/office/powerpoint/2010/main" val="12891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459</Words>
  <Application>Microsoft Macintosh PowerPoint</Application>
  <PresentationFormat>On-screen Show (4:3)</PresentationFormat>
  <Paragraphs>68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Amicable Contempt Final dissertation proposal</vt:lpstr>
      <vt:lpstr>INGOs in Authoritarian Regimes</vt:lpstr>
      <vt:lpstr>INGOs in Authoritarian Regimes</vt:lpstr>
      <vt:lpstr>INGOs in Authoritarian Regimes</vt:lpstr>
      <vt:lpstr>INGOs in Authoritarian Regimes</vt:lpstr>
      <vt:lpstr>Pawns of a dictator?</vt:lpstr>
      <vt:lpstr>Big questions</vt:lpstr>
      <vt:lpstr>PowerPoint Presentation</vt:lpstr>
      <vt:lpstr>PowerPoint Presentation</vt:lpstr>
      <vt:lpstr>Negotiations, ZOPAs,  and INGO Regulations</vt:lpstr>
      <vt:lpstr>Theory and hypotheses</vt:lpstr>
      <vt:lpstr>Integrative multi-method research</vt:lpstr>
      <vt:lpstr>Example NGOs</vt:lpstr>
      <vt:lpstr>Questions I still have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Heiss</dc:creator>
  <cp:lastModifiedBy>Andrew Heiss</cp:lastModifiedBy>
  <cp:revision>98</cp:revision>
  <cp:lastPrinted>2015-04-29T12:26:31Z</cp:lastPrinted>
  <dcterms:created xsi:type="dcterms:W3CDTF">2013-09-12T01:01:55Z</dcterms:created>
  <dcterms:modified xsi:type="dcterms:W3CDTF">2015-04-29T15:09:27Z</dcterms:modified>
</cp:coreProperties>
</file>