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69" r:id="rId14"/>
    <p:sldId id="277" r:id="rId15"/>
    <p:sldId id="271" r:id="rId16"/>
    <p:sldId id="276"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DDC7B-2137-467B-ADD4-24D5F51A794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0610A94-C7F9-4312-81B1-0B16E164A77D}">
      <dgm:prSet/>
      <dgm:spPr/>
      <dgm:t>
        <a:bodyPr/>
        <a:lstStyle/>
        <a:p>
          <a:pPr>
            <a:lnSpc>
              <a:spcPct val="100000"/>
            </a:lnSpc>
          </a:pPr>
          <a:r>
            <a:rPr lang="en-US"/>
            <a:t>Background Research &amp; Data Exploration </a:t>
          </a:r>
          <a:br>
            <a:rPr lang="en-US"/>
          </a:br>
          <a:endParaRPr lang="en-US"/>
        </a:p>
      </dgm:t>
    </dgm:pt>
    <dgm:pt modelId="{AA2C2621-CB79-40BD-BF0A-037A314F581F}" type="parTrans" cxnId="{3A03831C-83EE-484F-A0E9-00C43D4CFC79}">
      <dgm:prSet/>
      <dgm:spPr/>
      <dgm:t>
        <a:bodyPr/>
        <a:lstStyle/>
        <a:p>
          <a:endParaRPr lang="en-US"/>
        </a:p>
      </dgm:t>
    </dgm:pt>
    <dgm:pt modelId="{E798D065-3111-49B4-AF77-B11ADD190C53}" type="sibTrans" cxnId="{3A03831C-83EE-484F-A0E9-00C43D4CFC79}">
      <dgm:prSet/>
      <dgm:spPr/>
      <dgm:t>
        <a:bodyPr/>
        <a:lstStyle/>
        <a:p>
          <a:pPr>
            <a:lnSpc>
              <a:spcPct val="100000"/>
            </a:lnSpc>
          </a:pPr>
          <a:endParaRPr lang="en-US"/>
        </a:p>
      </dgm:t>
    </dgm:pt>
    <dgm:pt modelId="{D8C66B5C-1A50-4BD2-9BED-9380BA1D8543}">
      <dgm:prSet/>
      <dgm:spPr/>
      <dgm:t>
        <a:bodyPr/>
        <a:lstStyle/>
        <a:p>
          <a:pPr>
            <a:lnSpc>
              <a:spcPct val="100000"/>
            </a:lnSpc>
          </a:pPr>
          <a:r>
            <a:rPr lang="en-US"/>
            <a:t>Feature Engineering </a:t>
          </a:r>
          <a:br>
            <a:rPr lang="en-US"/>
          </a:br>
          <a:endParaRPr lang="en-US"/>
        </a:p>
      </dgm:t>
    </dgm:pt>
    <dgm:pt modelId="{A9BF54F2-139D-493D-81FA-94AC144DF201}" type="parTrans" cxnId="{591B1711-A09A-45AD-81FE-DE1C4B613C60}">
      <dgm:prSet/>
      <dgm:spPr/>
      <dgm:t>
        <a:bodyPr/>
        <a:lstStyle/>
        <a:p>
          <a:endParaRPr lang="en-US"/>
        </a:p>
      </dgm:t>
    </dgm:pt>
    <dgm:pt modelId="{2223782D-33D4-44A8-B2D3-3CA98262EF25}" type="sibTrans" cxnId="{591B1711-A09A-45AD-81FE-DE1C4B613C60}">
      <dgm:prSet/>
      <dgm:spPr/>
      <dgm:t>
        <a:bodyPr/>
        <a:lstStyle/>
        <a:p>
          <a:pPr>
            <a:lnSpc>
              <a:spcPct val="100000"/>
            </a:lnSpc>
          </a:pPr>
          <a:endParaRPr lang="en-US"/>
        </a:p>
      </dgm:t>
    </dgm:pt>
    <dgm:pt modelId="{4E9E3410-DD69-478A-AFE2-BE28DDC766EA}">
      <dgm:prSet/>
      <dgm:spPr/>
      <dgm:t>
        <a:bodyPr/>
        <a:lstStyle/>
        <a:p>
          <a:pPr>
            <a:lnSpc>
              <a:spcPct val="100000"/>
            </a:lnSpc>
          </a:pPr>
          <a:r>
            <a:rPr lang="en-US"/>
            <a:t>Modelling and Evaluation </a:t>
          </a:r>
          <a:br>
            <a:rPr lang="en-US"/>
          </a:br>
          <a:endParaRPr lang="en-US"/>
        </a:p>
      </dgm:t>
    </dgm:pt>
    <dgm:pt modelId="{DC4451CC-1237-42FB-AD30-1C4F1A4E181C}" type="parTrans" cxnId="{219BC905-D729-42B6-86D0-844C369B06A8}">
      <dgm:prSet/>
      <dgm:spPr/>
      <dgm:t>
        <a:bodyPr/>
        <a:lstStyle/>
        <a:p>
          <a:endParaRPr lang="en-US"/>
        </a:p>
      </dgm:t>
    </dgm:pt>
    <dgm:pt modelId="{389C53FE-1576-45D5-972C-32008966C5EF}" type="sibTrans" cxnId="{219BC905-D729-42B6-86D0-844C369B06A8}">
      <dgm:prSet/>
      <dgm:spPr/>
      <dgm:t>
        <a:bodyPr/>
        <a:lstStyle/>
        <a:p>
          <a:pPr>
            <a:lnSpc>
              <a:spcPct val="100000"/>
            </a:lnSpc>
          </a:pPr>
          <a:endParaRPr lang="en-US"/>
        </a:p>
      </dgm:t>
    </dgm:pt>
    <dgm:pt modelId="{66939BF7-7025-435B-934A-C26D83C659F1}">
      <dgm:prSet/>
      <dgm:spPr/>
      <dgm:t>
        <a:bodyPr/>
        <a:lstStyle/>
        <a:p>
          <a:pPr>
            <a:lnSpc>
              <a:spcPct val="100000"/>
            </a:lnSpc>
          </a:pPr>
          <a:r>
            <a:rPr lang="en-US"/>
            <a:t>Model Improvement </a:t>
          </a:r>
          <a:br>
            <a:rPr lang="en-US"/>
          </a:br>
          <a:br>
            <a:rPr lang="en-US" b="0" i="0"/>
          </a:br>
          <a:endParaRPr lang="en-US"/>
        </a:p>
      </dgm:t>
    </dgm:pt>
    <dgm:pt modelId="{8A56B4A4-1BC3-4168-B665-2388D7908F7B}" type="parTrans" cxnId="{33649408-9FB5-4470-80C5-D7A470E722A7}">
      <dgm:prSet/>
      <dgm:spPr/>
      <dgm:t>
        <a:bodyPr/>
        <a:lstStyle/>
        <a:p>
          <a:endParaRPr lang="en-US"/>
        </a:p>
      </dgm:t>
    </dgm:pt>
    <dgm:pt modelId="{689B3159-4DEF-4B29-ADF2-5A884A76B9E7}" type="sibTrans" cxnId="{33649408-9FB5-4470-80C5-D7A470E722A7}">
      <dgm:prSet/>
      <dgm:spPr/>
      <dgm:t>
        <a:bodyPr/>
        <a:lstStyle/>
        <a:p>
          <a:endParaRPr lang="en-US"/>
        </a:p>
      </dgm:t>
    </dgm:pt>
    <dgm:pt modelId="{3FABDF8A-A65D-4270-B753-8FB03A93363C}" type="pres">
      <dgm:prSet presAssocID="{EA5DDC7B-2137-467B-ADD4-24D5F51A794A}" presName="root" presStyleCnt="0">
        <dgm:presLayoutVars>
          <dgm:dir/>
          <dgm:resizeHandles val="exact"/>
        </dgm:presLayoutVars>
      </dgm:prSet>
      <dgm:spPr/>
    </dgm:pt>
    <dgm:pt modelId="{AD5EA5CF-CE93-4A80-BACA-2E4B867F69EB}" type="pres">
      <dgm:prSet presAssocID="{EA5DDC7B-2137-467B-ADD4-24D5F51A794A}" presName="container" presStyleCnt="0">
        <dgm:presLayoutVars>
          <dgm:dir/>
          <dgm:resizeHandles val="exact"/>
        </dgm:presLayoutVars>
      </dgm:prSet>
      <dgm:spPr/>
    </dgm:pt>
    <dgm:pt modelId="{8273ABFD-988B-4579-8975-36482E80D66D}" type="pres">
      <dgm:prSet presAssocID="{10610A94-C7F9-4312-81B1-0B16E164A77D}" presName="compNode" presStyleCnt="0"/>
      <dgm:spPr/>
    </dgm:pt>
    <dgm:pt modelId="{8329335E-5927-42BF-877C-803108FC5727}" type="pres">
      <dgm:prSet presAssocID="{10610A94-C7F9-4312-81B1-0B16E164A77D}" presName="iconBgRect" presStyleLbl="bgShp" presStyleIdx="0" presStyleCnt="4"/>
      <dgm:spPr/>
    </dgm:pt>
    <dgm:pt modelId="{9AADF4D3-671D-4B87-BEF3-49FD8E31574F}" type="pres">
      <dgm:prSet presAssocID="{10610A94-C7F9-4312-81B1-0B16E164A7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2C1F1876-17D1-49FE-A049-25FE9DCB6A01}" type="pres">
      <dgm:prSet presAssocID="{10610A94-C7F9-4312-81B1-0B16E164A77D}" presName="spaceRect" presStyleCnt="0"/>
      <dgm:spPr/>
    </dgm:pt>
    <dgm:pt modelId="{10502F3D-6880-42B6-997E-FF331E885D9B}" type="pres">
      <dgm:prSet presAssocID="{10610A94-C7F9-4312-81B1-0B16E164A77D}" presName="textRect" presStyleLbl="revTx" presStyleIdx="0" presStyleCnt="4">
        <dgm:presLayoutVars>
          <dgm:chMax val="1"/>
          <dgm:chPref val="1"/>
        </dgm:presLayoutVars>
      </dgm:prSet>
      <dgm:spPr/>
    </dgm:pt>
    <dgm:pt modelId="{473C46B0-E194-4F9E-9CBE-936139D6A10F}" type="pres">
      <dgm:prSet presAssocID="{E798D065-3111-49B4-AF77-B11ADD190C53}" presName="sibTrans" presStyleLbl="sibTrans2D1" presStyleIdx="0" presStyleCnt="0"/>
      <dgm:spPr/>
    </dgm:pt>
    <dgm:pt modelId="{E12BA95D-BD38-40A3-AF40-94457F4DF2AA}" type="pres">
      <dgm:prSet presAssocID="{D8C66B5C-1A50-4BD2-9BED-9380BA1D8543}" presName="compNode" presStyleCnt="0"/>
      <dgm:spPr/>
    </dgm:pt>
    <dgm:pt modelId="{8CDA2A58-0367-4EE8-9EB2-8BA2E6F4D091}" type="pres">
      <dgm:prSet presAssocID="{D8C66B5C-1A50-4BD2-9BED-9380BA1D8543}" presName="iconBgRect" presStyleLbl="bgShp" presStyleIdx="1" presStyleCnt="4"/>
      <dgm:spPr/>
    </dgm:pt>
    <dgm:pt modelId="{A3839815-184B-4E2C-8EA4-77B7CBC9F098}" type="pres">
      <dgm:prSet presAssocID="{D8C66B5C-1A50-4BD2-9BED-9380BA1D85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38225768-F9F9-4FE7-8454-C06DFB27EEAD}" type="pres">
      <dgm:prSet presAssocID="{D8C66B5C-1A50-4BD2-9BED-9380BA1D8543}" presName="spaceRect" presStyleCnt="0"/>
      <dgm:spPr/>
    </dgm:pt>
    <dgm:pt modelId="{D610C7CB-8C5E-48E6-BA58-4F15283567D6}" type="pres">
      <dgm:prSet presAssocID="{D8C66B5C-1A50-4BD2-9BED-9380BA1D8543}" presName="textRect" presStyleLbl="revTx" presStyleIdx="1" presStyleCnt="4">
        <dgm:presLayoutVars>
          <dgm:chMax val="1"/>
          <dgm:chPref val="1"/>
        </dgm:presLayoutVars>
      </dgm:prSet>
      <dgm:spPr/>
    </dgm:pt>
    <dgm:pt modelId="{79DCBDEF-6007-43C0-93EF-E4048F6DC2F8}" type="pres">
      <dgm:prSet presAssocID="{2223782D-33D4-44A8-B2D3-3CA98262EF25}" presName="sibTrans" presStyleLbl="sibTrans2D1" presStyleIdx="0" presStyleCnt="0"/>
      <dgm:spPr/>
    </dgm:pt>
    <dgm:pt modelId="{1CF22791-0A6C-489C-9C42-B5A6A0DE8412}" type="pres">
      <dgm:prSet presAssocID="{4E9E3410-DD69-478A-AFE2-BE28DDC766EA}" presName="compNode" presStyleCnt="0"/>
      <dgm:spPr/>
    </dgm:pt>
    <dgm:pt modelId="{165393EA-C3C1-45AE-A616-990F0D3D0D63}" type="pres">
      <dgm:prSet presAssocID="{4E9E3410-DD69-478A-AFE2-BE28DDC766EA}" presName="iconBgRect" presStyleLbl="bgShp" presStyleIdx="2" presStyleCnt="4"/>
      <dgm:spPr/>
    </dgm:pt>
    <dgm:pt modelId="{705F20DA-115E-4BFE-AD87-EC64111B688D}" type="pres">
      <dgm:prSet presAssocID="{4E9E3410-DD69-478A-AFE2-BE28DDC766E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BE535817-9A65-4B19-9620-D0D90A03698D}" type="pres">
      <dgm:prSet presAssocID="{4E9E3410-DD69-478A-AFE2-BE28DDC766EA}" presName="spaceRect" presStyleCnt="0"/>
      <dgm:spPr/>
    </dgm:pt>
    <dgm:pt modelId="{7E9A08DF-00D5-4329-B3F3-4626DEAA6CF2}" type="pres">
      <dgm:prSet presAssocID="{4E9E3410-DD69-478A-AFE2-BE28DDC766EA}" presName="textRect" presStyleLbl="revTx" presStyleIdx="2" presStyleCnt="4">
        <dgm:presLayoutVars>
          <dgm:chMax val="1"/>
          <dgm:chPref val="1"/>
        </dgm:presLayoutVars>
      </dgm:prSet>
      <dgm:spPr/>
    </dgm:pt>
    <dgm:pt modelId="{C23456CE-A9A1-4A67-9011-0EF331BB3B25}" type="pres">
      <dgm:prSet presAssocID="{389C53FE-1576-45D5-972C-32008966C5EF}" presName="sibTrans" presStyleLbl="sibTrans2D1" presStyleIdx="0" presStyleCnt="0"/>
      <dgm:spPr/>
    </dgm:pt>
    <dgm:pt modelId="{41897EA2-F701-491F-B6DB-492DAEF94EE6}" type="pres">
      <dgm:prSet presAssocID="{66939BF7-7025-435B-934A-C26D83C659F1}" presName="compNode" presStyleCnt="0"/>
      <dgm:spPr/>
    </dgm:pt>
    <dgm:pt modelId="{538EA05F-287C-4994-B8B3-5FAAABCFBA3A}" type="pres">
      <dgm:prSet presAssocID="{66939BF7-7025-435B-934A-C26D83C659F1}" presName="iconBgRect" presStyleLbl="bgShp" presStyleIdx="3" presStyleCnt="4"/>
      <dgm:spPr/>
    </dgm:pt>
    <dgm:pt modelId="{036BDBD1-3BC1-4BD0-A42F-C8D5A3066F59}" type="pres">
      <dgm:prSet presAssocID="{66939BF7-7025-435B-934A-C26D83C659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5FF9F8EC-DD40-4E03-AECD-9DDEF9AAAB08}" type="pres">
      <dgm:prSet presAssocID="{66939BF7-7025-435B-934A-C26D83C659F1}" presName="spaceRect" presStyleCnt="0"/>
      <dgm:spPr/>
    </dgm:pt>
    <dgm:pt modelId="{B62AC3A9-CB6B-4A24-95DC-CC9491B8137A}" type="pres">
      <dgm:prSet presAssocID="{66939BF7-7025-435B-934A-C26D83C659F1}" presName="textRect" presStyleLbl="revTx" presStyleIdx="3" presStyleCnt="4">
        <dgm:presLayoutVars>
          <dgm:chMax val="1"/>
          <dgm:chPref val="1"/>
        </dgm:presLayoutVars>
      </dgm:prSet>
      <dgm:spPr/>
    </dgm:pt>
  </dgm:ptLst>
  <dgm:cxnLst>
    <dgm:cxn modelId="{219BC905-D729-42B6-86D0-844C369B06A8}" srcId="{EA5DDC7B-2137-467B-ADD4-24D5F51A794A}" destId="{4E9E3410-DD69-478A-AFE2-BE28DDC766EA}" srcOrd="2" destOrd="0" parTransId="{DC4451CC-1237-42FB-AD30-1C4F1A4E181C}" sibTransId="{389C53FE-1576-45D5-972C-32008966C5EF}"/>
    <dgm:cxn modelId="{33649408-9FB5-4470-80C5-D7A470E722A7}" srcId="{EA5DDC7B-2137-467B-ADD4-24D5F51A794A}" destId="{66939BF7-7025-435B-934A-C26D83C659F1}" srcOrd="3" destOrd="0" parTransId="{8A56B4A4-1BC3-4168-B665-2388D7908F7B}" sibTransId="{689B3159-4DEF-4B29-ADF2-5A884A76B9E7}"/>
    <dgm:cxn modelId="{591B1711-A09A-45AD-81FE-DE1C4B613C60}" srcId="{EA5DDC7B-2137-467B-ADD4-24D5F51A794A}" destId="{D8C66B5C-1A50-4BD2-9BED-9380BA1D8543}" srcOrd="1" destOrd="0" parTransId="{A9BF54F2-139D-493D-81FA-94AC144DF201}" sibTransId="{2223782D-33D4-44A8-B2D3-3CA98262EF25}"/>
    <dgm:cxn modelId="{8F02181A-31EB-4F84-8BC4-140C71024898}" type="presOf" srcId="{D8C66B5C-1A50-4BD2-9BED-9380BA1D8543}" destId="{D610C7CB-8C5E-48E6-BA58-4F15283567D6}" srcOrd="0" destOrd="0" presId="urn:microsoft.com/office/officeart/2018/2/layout/IconCircleList"/>
    <dgm:cxn modelId="{5803241C-17C3-4595-BFB1-B7CCB68117D7}" type="presOf" srcId="{EA5DDC7B-2137-467B-ADD4-24D5F51A794A}" destId="{3FABDF8A-A65D-4270-B753-8FB03A93363C}" srcOrd="0" destOrd="0" presId="urn:microsoft.com/office/officeart/2018/2/layout/IconCircleList"/>
    <dgm:cxn modelId="{3A03831C-83EE-484F-A0E9-00C43D4CFC79}" srcId="{EA5DDC7B-2137-467B-ADD4-24D5F51A794A}" destId="{10610A94-C7F9-4312-81B1-0B16E164A77D}" srcOrd="0" destOrd="0" parTransId="{AA2C2621-CB79-40BD-BF0A-037A314F581F}" sibTransId="{E798D065-3111-49B4-AF77-B11ADD190C53}"/>
    <dgm:cxn modelId="{97246134-2B8A-4423-B6AB-717C782269DA}" type="presOf" srcId="{389C53FE-1576-45D5-972C-32008966C5EF}" destId="{C23456CE-A9A1-4A67-9011-0EF331BB3B25}" srcOrd="0" destOrd="0" presId="urn:microsoft.com/office/officeart/2018/2/layout/IconCircleList"/>
    <dgm:cxn modelId="{827DC535-7073-4A9D-AC5C-A638E64B01DB}" type="presOf" srcId="{2223782D-33D4-44A8-B2D3-3CA98262EF25}" destId="{79DCBDEF-6007-43C0-93EF-E4048F6DC2F8}" srcOrd="0" destOrd="0" presId="urn:microsoft.com/office/officeart/2018/2/layout/IconCircleList"/>
    <dgm:cxn modelId="{4FB1325E-D9AB-4259-866A-0CACC229E004}" type="presOf" srcId="{10610A94-C7F9-4312-81B1-0B16E164A77D}" destId="{10502F3D-6880-42B6-997E-FF331E885D9B}" srcOrd="0" destOrd="0" presId="urn:microsoft.com/office/officeart/2018/2/layout/IconCircleList"/>
    <dgm:cxn modelId="{D259DD8A-8B38-4241-89FD-D27D35336E95}" type="presOf" srcId="{E798D065-3111-49B4-AF77-B11ADD190C53}" destId="{473C46B0-E194-4F9E-9CBE-936139D6A10F}" srcOrd="0" destOrd="0" presId="urn:microsoft.com/office/officeart/2018/2/layout/IconCircleList"/>
    <dgm:cxn modelId="{F19007A8-C1C5-4B91-ABE8-AEF47A5F911D}" type="presOf" srcId="{66939BF7-7025-435B-934A-C26D83C659F1}" destId="{B62AC3A9-CB6B-4A24-95DC-CC9491B8137A}" srcOrd="0" destOrd="0" presId="urn:microsoft.com/office/officeart/2018/2/layout/IconCircleList"/>
    <dgm:cxn modelId="{B94584F7-47B5-4D07-9CBC-603F63C5FB6F}" type="presOf" srcId="{4E9E3410-DD69-478A-AFE2-BE28DDC766EA}" destId="{7E9A08DF-00D5-4329-B3F3-4626DEAA6CF2}" srcOrd="0" destOrd="0" presId="urn:microsoft.com/office/officeart/2018/2/layout/IconCircleList"/>
    <dgm:cxn modelId="{9B6019A4-56A3-40DD-BC1E-5200AF177DA8}" type="presParOf" srcId="{3FABDF8A-A65D-4270-B753-8FB03A93363C}" destId="{AD5EA5CF-CE93-4A80-BACA-2E4B867F69EB}" srcOrd="0" destOrd="0" presId="urn:microsoft.com/office/officeart/2018/2/layout/IconCircleList"/>
    <dgm:cxn modelId="{657BC2EC-3FE6-47F0-8A5B-C13F61A1FD12}" type="presParOf" srcId="{AD5EA5CF-CE93-4A80-BACA-2E4B867F69EB}" destId="{8273ABFD-988B-4579-8975-36482E80D66D}" srcOrd="0" destOrd="0" presId="urn:microsoft.com/office/officeart/2018/2/layout/IconCircleList"/>
    <dgm:cxn modelId="{35D91537-7ECD-4BFD-8481-64338EA6203A}" type="presParOf" srcId="{8273ABFD-988B-4579-8975-36482E80D66D}" destId="{8329335E-5927-42BF-877C-803108FC5727}" srcOrd="0" destOrd="0" presId="urn:microsoft.com/office/officeart/2018/2/layout/IconCircleList"/>
    <dgm:cxn modelId="{4DC1CB27-099C-48B3-8599-07303B7BAAF6}" type="presParOf" srcId="{8273ABFD-988B-4579-8975-36482E80D66D}" destId="{9AADF4D3-671D-4B87-BEF3-49FD8E31574F}" srcOrd="1" destOrd="0" presId="urn:microsoft.com/office/officeart/2018/2/layout/IconCircleList"/>
    <dgm:cxn modelId="{E75DE2E2-39DD-4133-B7DB-4031BE1DF338}" type="presParOf" srcId="{8273ABFD-988B-4579-8975-36482E80D66D}" destId="{2C1F1876-17D1-49FE-A049-25FE9DCB6A01}" srcOrd="2" destOrd="0" presId="urn:microsoft.com/office/officeart/2018/2/layout/IconCircleList"/>
    <dgm:cxn modelId="{183D8DE5-ADC6-47B1-B883-3EB0222E0487}" type="presParOf" srcId="{8273ABFD-988B-4579-8975-36482E80D66D}" destId="{10502F3D-6880-42B6-997E-FF331E885D9B}" srcOrd="3" destOrd="0" presId="urn:microsoft.com/office/officeart/2018/2/layout/IconCircleList"/>
    <dgm:cxn modelId="{611E9E0B-3D3A-4FC5-A1FA-D8799A387C6E}" type="presParOf" srcId="{AD5EA5CF-CE93-4A80-BACA-2E4B867F69EB}" destId="{473C46B0-E194-4F9E-9CBE-936139D6A10F}" srcOrd="1" destOrd="0" presId="urn:microsoft.com/office/officeart/2018/2/layout/IconCircleList"/>
    <dgm:cxn modelId="{E0F4668A-51EA-411B-A542-59BD86B197AB}" type="presParOf" srcId="{AD5EA5CF-CE93-4A80-BACA-2E4B867F69EB}" destId="{E12BA95D-BD38-40A3-AF40-94457F4DF2AA}" srcOrd="2" destOrd="0" presId="urn:microsoft.com/office/officeart/2018/2/layout/IconCircleList"/>
    <dgm:cxn modelId="{BA377F05-F822-4189-8956-C2626973994D}" type="presParOf" srcId="{E12BA95D-BD38-40A3-AF40-94457F4DF2AA}" destId="{8CDA2A58-0367-4EE8-9EB2-8BA2E6F4D091}" srcOrd="0" destOrd="0" presId="urn:microsoft.com/office/officeart/2018/2/layout/IconCircleList"/>
    <dgm:cxn modelId="{7CE25AD7-8FFC-4638-9BE8-94C0B7803333}" type="presParOf" srcId="{E12BA95D-BD38-40A3-AF40-94457F4DF2AA}" destId="{A3839815-184B-4E2C-8EA4-77B7CBC9F098}" srcOrd="1" destOrd="0" presId="urn:microsoft.com/office/officeart/2018/2/layout/IconCircleList"/>
    <dgm:cxn modelId="{3516DD21-A48B-4F15-B02A-02F2B9386FE3}" type="presParOf" srcId="{E12BA95D-BD38-40A3-AF40-94457F4DF2AA}" destId="{38225768-F9F9-4FE7-8454-C06DFB27EEAD}" srcOrd="2" destOrd="0" presId="urn:microsoft.com/office/officeart/2018/2/layout/IconCircleList"/>
    <dgm:cxn modelId="{B58F7A8C-B47C-4DD6-A181-3FC00FC44E35}" type="presParOf" srcId="{E12BA95D-BD38-40A3-AF40-94457F4DF2AA}" destId="{D610C7CB-8C5E-48E6-BA58-4F15283567D6}" srcOrd="3" destOrd="0" presId="urn:microsoft.com/office/officeart/2018/2/layout/IconCircleList"/>
    <dgm:cxn modelId="{CEEEF0BA-C3E8-4031-8D1D-6644D02C92FA}" type="presParOf" srcId="{AD5EA5CF-CE93-4A80-BACA-2E4B867F69EB}" destId="{79DCBDEF-6007-43C0-93EF-E4048F6DC2F8}" srcOrd="3" destOrd="0" presId="urn:microsoft.com/office/officeart/2018/2/layout/IconCircleList"/>
    <dgm:cxn modelId="{6EA07331-7735-48C6-8415-CE3772D1F5B8}" type="presParOf" srcId="{AD5EA5CF-CE93-4A80-BACA-2E4B867F69EB}" destId="{1CF22791-0A6C-489C-9C42-B5A6A0DE8412}" srcOrd="4" destOrd="0" presId="urn:microsoft.com/office/officeart/2018/2/layout/IconCircleList"/>
    <dgm:cxn modelId="{CA0C7470-0B32-43C4-B67F-CE0438609952}" type="presParOf" srcId="{1CF22791-0A6C-489C-9C42-B5A6A0DE8412}" destId="{165393EA-C3C1-45AE-A616-990F0D3D0D63}" srcOrd="0" destOrd="0" presId="urn:microsoft.com/office/officeart/2018/2/layout/IconCircleList"/>
    <dgm:cxn modelId="{029A470D-BD2D-49D5-A86B-F5A6F460485A}" type="presParOf" srcId="{1CF22791-0A6C-489C-9C42-B5A6A0DE8412}" destId="{705F20DA-115E-4BFE-AD87-EC64111B688D}" srcOrd="1" destOrd="0" presId="urn:microsoft.com/office/officeart/2018/2/layout/IconCircleList"/>
    <dgm:cxn modelId="{8AA52B9C-3953-40E5-8BC0-A4EF06960808}" type="presParOf" srcId="{1CF22791-0A6C-489C-9C42-B5A6A0DE8412}" destId="{BE535817-9A65-4B19-9620-D0D90A03698D}" srcOrd="2" destOrd="0" presId="urn:microsoft.com/office/officeart/2018/2/layout/IconCircleList"/>
    <dgm:cxn modelId="{DA70DE8B-4CF0-4062-9307-EDCC7213C6EF}" type="presParOf" srcId="{1CF22791-0A6C-489C-9C42-B5A6A0DE8412}" destId="{7E9A08DF-00D5-4329-B3F3-4626DEAA6CF2}" srcOrd="3" destOrd="0" presId="urn:microsoft.com/office/officeart/2018/2/layout/IconCircleList"/>
    <dgm:cxn modelId="{B18283DD-EF76-42AD-9569-803A3958A10C}" type="presParOf" srcId="{AD5EA5CF-CE93-4A80-BACA-2E4B867F69EB}" destId="{C23456CE-A9A1-4A67-9011-0EF331BB3B25}" srcOrd="5" destOrd="0" presId="urn:microsoft.com/office/officeart/2018/2/layout/IconCircleList"/>
    <dgm:cxn modelId="{DB858C4C-3CB9-42D9-8E22-7DC775D3B637}" type="presParOf" srcId="{AD5EA5CF-CE93-4A80-BACA-2E4B867F69EB}" destId="{41897EA2-F701-491F-B6DB-492DAEF94EE6}" srcOrd="6" destOrd="0" presId="urn:microsoft.com/office/officeart/2018/2/layout/IconCircleList"/>
    <dgm:cxn modelId="{44227C63-6D1F-4AC0-8211-D19F32E7D249}" type="presParOf" srcId="{41897EA2-F701-491F-B6DB-492DAEF94EE6}" destId="{538EA05F-287C-4994-B8B3-5FAAABCFBA3A}" srcOrd="0" destOrd="0" presId="urn:microsoft.com/office/officeart/2018/2/layout/IconCircleList"/>
    <dgm:cxn modelId="{3D83CE8F-300B-4003-B7F3-B40C65FCDDD5}" type="presParOf" srcId="{41897EA2-F701-491F-B6DB-492DAEF94EE6}" destId="{036BDBD1-3BC1-4BD0-A42F-C8D5A3066F59}" srcOrd="1" destOrd="0" presId="urn:microsoft.com/office/officeart/2018/2/layout/IconCircleList"/>
    <dgm:cxn modelId="{06911D06-692A-4118-94B2-F3F9869E1296}" type="presParOf" srcId="{41897EA2-F701-491F-B6DB-492DAEF94EE6}" destId="{5FF9F8EC-DD40-4E03-AECD-9DDEF9AAAB08}" srcOrd="2" destOrd="0" presId="urn:microsoft.com/office/officeart/2018/2/layout/IconCircleList"/>
    <dgm:cxn modelId="{BB55B64C-BDBA-43A1-9443-14E192E23C11}" type="presParOf" srcId="{41897EA2-F701-491F-B6DB-492DAEF94EE6}" destId="{B62AC3A9-CB6B-4A24-95DC-CC9491B8137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9335E-5927-42BF-877C-803108FC5727}">
      <dsp:nvSpPr>
        <dsp:cNvPr id="0" name=""/>
        <dsp:cNvSpPr/>
      </dsp:nvSpPr>
      <dsp:spPr>
        <a:xfrm>
          <a:off x="10493" y="1159401"/>
          <a:ext cx="965664" cy="965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DF4D3-671D-4B87-BEF3-49FD8E31574F}">
      <dsp:nvSpPr>
        <dsp:cNvPr id="0" name=""/>
        <dsp:cNvSpPr/>
      </dsp:nvSpPr>
      <dsp:spPr>
        <a:xfrm>
          <a:off x="213283" y="1362191"/>
          <a:ext cx="560085" cy="560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02F3D-6880-42B6-997E-FF331E885D9B}">
      <dsp:nvSpPr>
        <dsp:cNvPr id="0" name=""/>
        <dsp:cNvSpPr/>
      </dsp:nvSpPr>
      <dsp:spPr>
        <a:xfrm>
          <a:off x="1183086" y="1159401"/>
          <a:ext cx="2276207" cy="96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Background Research &amp; Data Exploration </a:t>
          </a:r>
          <a:br>
            <a:rPr lang="en-US" sz="2000" kern="1200"/>
          </a:br>
          <a:endParaRPr lang="en-US" sz="2000" kern="1200"/>
        </a:p>
      </dsp:txBody>
      <dsp:txXfrm>
        <a:off x="1183086" y="1159401"/>
        <a:ext cx="2276207" cy="965664"/>
      </dsp:txXfrm>
    </dsp:sp>
    <dsp:sp modelId="{8CDA2A58-0367-4EE8-9EB2-8BA2E6F4D091}">
      <dsp:nvSpPr>
        <dsp:cNvPr id="0" name=""/>
        <dsp:cNvSpPr/>
      </dsp:nvSpPr>
      <dsp:spPr>
        <a:xfrm>
          <a:off x="3855906" y="1159401"/>
          <a:ext cx="965664" cy="965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39815-184B-4E2C-8EA4-77B7CBC9F098}">
      <dsp:nvSpPr>
        <dsp:cNvPr id="0" name=""/>
        <dsp:cNvSpPr/>
      </dsp:nvSpPr>
      <dsp:spPr>
        <a:xfrm>
          <a:off x="4058695" y="1362191"/>
          <a:ext cx="560085" cy="560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0C7CB-8C5E-48E6-BA58-4F15283567D6}">
      <dsp:nvSpPr>
        <dsp:cNvPr id="0" name=""/>
        <dsp:cNvSpPr/>
      </dsp:nvSpPr>
      <dsp:spPr>
        <a:xfrm>
          <a:off x="5028498" y="1159401"/>
          <a:ext cx="2276207" cy="96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Feature Engineering </a:t>
          </a:r>
          <a:br>
            <a:rPr lang="en-US" sz="2000" kern="1200"/>
          </a:br>
          <a:endParaRPr lang="en-US" sz="2000" kern="1200"/>
        </a:p>
      </dsp:txBody>
      <dsp:txXfrm>
        <a:off x="5028498" y="1159401"/>
        <a:ext cx="2276207" cy="965664"/>
      </dsp:txXfrm>
    </dsp:sp>
    <dsp:sp modelId="{165393EA-C3C1-45AE-A616-990F0D3D0D63}">
      <dsp:nvSpPr>
        <dsp:cNvPr id="0" name=""/>
        <dsp:cNvSpPr/>
      </dsp:nvSpPr>
      <dsp:spPr>
        <a:xfrm>
          <a:off x="10493" y="2995574"/>
          <a:ext cx="965664" cy="965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F20DA-115E-4BFE-AD87-EC64111B688D}">
      <dsp:nvSpPr>
        <dsp:cNvPr id="0" name=""/>
        <dsp:cNvSpPr/>
      </dsp:nvSpPr>
      <dsp:spPr>
        <a:xfrm>
          <a:off x="213283" y="3198363"/>
          <a:ext cx="560085" cy="5600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9A08DF-00D5-4329-B3F3-4626DEAA6CF2}">
      <dsp:nvSpPr>
        <dsp:cNvPr id="0" name=""/>
        <dsp:cNvSpPr/>
      </dsp:nvSpPr>
      <dsp:spPr>
        <a:xfrm>
          <a:off x="1183086" y="2995574"/>
          <a:ext cx="2276207" cy="96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Modelling and Evaluation </a:t>
          </a:r>
          <a:br>
            <a:rPr lang="en-US" sz="2000" kern="1200"/>
          </a:br>
          <a:endParaRPr lang="en-US" sz="2000" kern="1200"/>
        </a:p>
      </dsp:txBody>
      <dsp:txXfrm>
        <a:off x="1183086" y="2995574"/>
        <a:ext cx="2276207" cy="965664"/>
      </dsp:txXfrm>
    </dsp:sp>
    <dsp:sp modelId="{538EA05F-287C-4994-B8B3-5FAAABCFBA3A}">
      <dsp:nvSpPr>
        <dsp:cNvPr id="0" name=""/>
        <dsp:cNvSpPr/>
      </dsp:nvSpPr>
      <dsp:spPr>
        <a:xfrm>
          <a:off x="3855906" y="2995574"/>
          <a:ext cx="965664" cy="965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BDBD1-3BC1-4BD0-A42F-C8D5A3066F59}">
      <dsp:nvSpPr>
        <dsp:cNvPr id="0" name=""/>
        <dsp:cNvSpPr/>
      </dsp:nvSpPr>
      <dsp:spPr>
        <a:xfrm>
          <a:off x="4058695" y="3198363"/>
          <a:ext cx="560085" cy="5600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2AC3A9-CB6B-4A24-95DC-CC9491B8137A}">
      <dsp:nvSpPr>
        <dsp:cNvPr id="0" name=""/>
        <dsp:cNvSpPr/>
      </dsp:nvSpPr>
      <dsp:spPr>
        <a:xfrm>
          <a:off x="5028498" y="2995574"/>
          <a:ext cx="2276207" cy="96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Model Improvement </a:t>
          </a:r>
          <a:br>
            <a:rPr lang="en-US" sz="2000" kern="1200"/>
          </a:br>
          <a:br>
            <a:rPr lang="en-US" sz="2000" b="0" i="0" kern="1200"/>
          </a:br>
          <a:endParaRPr lang="en-US" sz="2000" kern="1200"/>
        </a:p>
      </dsp:txBody>
      <dsp:txXfrm>
        <a:off x="5028498" y="2995574"/>
        <a:ext cx="2276207" cy="9656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12/4/2023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C205-06A3-828A-614C-983CD8429626}"/>
              </a:ext>
            </a:extLst>
          </p:cNvPr>
          <p:cNvSpPr>
            <a:spLocks noGrp="1"/>
          </p:cNvSpPr>
          <p:nvPr>
            <p:ph type="ctrTitle"/>
          </p:nvPr>
        </p:nvSpPr>
        <p:spPr>
          <a:xfrm>
            <a:off x="242595" y="1298448"/>
            <a:ext cx="8668139" cy="2760368"/>
          </a:xfrm>
        </p:spPr>
        <p:txBody>
          <a:bodyPr>
            <a:normAutofit fontScale="90000"/>
          </a:bodyPr>
          <a:lstStyle/>
          <a:p>
            <a:r>
              <a:rPr lang="en-SG" sz="7200" dirty="0">
                <a:latin typeface="Aptos" panose="020B0004020202020204" pitchFamily="34" charset="0"/>
              </a:rPr>
              <a:t>AIML CA1 </a:t>
            </a:r>
            <a:br>
              <a:rPr lang="en-SG" sz="7200" dirty="0">
                <a:latin typeface="Aptos" panose="020B0004020202020204" pitchFamily="34" charset="0"/>
              </a:rPr>
            </a:br>
            <a:r>
              <a:rPr lang="en-SG" sz="7200" dirty="0">
                <a:latin typeface="Aptos" panose="020B0004020202020204" pitchFamily="34" charset="0"/>
              </a:rPr>
              <a:t>Predicting Water Quality</a:t>
            </a:r>
          </a:p>
        </p:txBody>
      </p:sp>
      <p:sp>
        <p:nvSpPr>
          <p:cNvPr id="3" name="Subtitle 2">
            <a:extLst>
              <a:ext uri="{FF2B5EF4-FFF2-40B4-BE49-F238E27FC236}">
                <a16:creationId xmlns:a16="http://schemas.microsoft.com/office/drawing/2014/main" id="{53BC40A3-AA21-91FB-6EF2-F114DEF2523E}"/>
              </a:ext>
            </a:extLst>
          </p:cNvPr>
          <p:cNvSpPr>
            <a:spLocks noGrp="1"/>
          </p:cNvSpPr>
          <p:nvPr>
            <p:ph type="subTitle" idx="1"/>
          </p:nvPr>
        </p:nvSpPr>
        <p:spPr>
          <a:xfrm>
            <a:off x="1069848" y="4058816"/>
            <a:ext cx="7315200" cy="914400"/>
          </a:xfrm>
        </p:spPr>
        <p:txBody>
          <a:bodyPr>
            <a:normAutofit/>
          </a:bodyPr>
          <a:lstStyle/>
          <a:p>
            <a:r>
              <a:rPr lang="en-SG" sz="2400" dirty="0"/>
              <a:t>Adam Bin </a:t>
            </a:r>
            <a:r>
              <a:rPr lang="en-SG" sz="2400" dirty="0" err="1"/>
              <a:t>Roslan</a:t>
            </a:r>
            <a:r>
              <a:rPr lang="en-SG" sz="2400" dirty="0"/>
              <a:t> 2317425 DAAA/07</a:t>
            </a:r>
          </a:p>
        </p:txBody>
      </p:sp>
    </p:spTree>
    <p:extLst>
      <p:ext uri="{BB962C8B-B14F-4D97-AF65-F5344CB8AC3E}">
        <p14:creationId xmlns:p14="http://schemas.microsoft.com/office/powerpoint/2010/main" val="299468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9B86-7CB7-E091-1AB6-9683F75946F2}"/>
              </a:ext>
            </a:extLst>
          </p:cNvPr>
          <p:cNvSpPr>
            <a:spLocks noGrp="1"/>
          </p:cNvSpPr>
          <p:nvPr>
            <p:ph type="title"/>
          </p:nvPr>
        </p:nvSpPr>
        <p:spPr/>
        <p:txBody>
          <a:bodyPr/>
          <a:lstStyle/>
          <a:p>
            <a:r>
              <a:rPr lang="en-SG" dirty="0"/>
              <a:t>#2 Ridge Regression model</a:t>
            </a:r>
          </a:p>
        </p:txBody>
      </p:sp>
      <p:pic>
        <p:nvPicPr>
          <p:cNvPr id="5" name="Content Placeholder 4" descr="A screenshot of a computer program&#10;&#10;Description automatically generated">
            <a:extLst>
              <a:ext uri="{FF2B5EF4-FFF2-40B4-BE49-F238E27FC236}">
                <a16:creationId xmlns:a16="http://schemas.microsoft.com/office/drawing/2014/main" id="{C7D5D111-7FEE-98D3-23EC-B93181667605}"/>
              </a:ext>
            </a:extLst>
          </p:cNvPr>
          <p:cNvPicPr>
            <a:picLocks noGrp="1" noChangeAspect="1"/>
          </p:cNvPicPr>
          <p:nvPr>
            <p:ph idx="1"/>
          </p:nvPr>
        </p:nvPicPr>
        <p:blipFill>
          <a:blip r:embed="rId2"/>
          <a:stretch>
            <a:fillRect/>
          </a:stretch>
        </p:blipFill>
        <p:spPr>
          <a:xfrm>
            <a:off x="3914145" y="823968"/>
            <a:ext cx="7224386" cy="3391194"/>
          </a:xfrm>
        </p:spPr>
      </p:pic>
      <p:sp>
        <p:nvSpPr>
          <p:cNvPr id="8" name="TextBox 7">
            <a:extLst>
              <a:ext uri="{FF2B5EF4-FFF2-40B4-BE49-F238E27FC236}">
                <a16:creationId xmlns:a16="http://schemas.microsoft.com/office/drawing/2014/main" id="{272C0553-BEFA-5B4E-B9BF-3A313F26FED6}"/>
              </a:ext>
            </a:extLst>
          </p:cNvPr>
          <p:cNvSpPr txBox="1"/>
          <p:nvPr/>
        </p:nvSpPr>
        <p:spPr>
          <a:xfrm>
            <a:off x="3914145" y="4556704"/>
            <a:ext cx="7224386" cy="1477328"/>
          </a:xfrm>
          <a:prstGeom prst="rect">
            <a:avLst/>
          </a:prstGeom>
          <a:noFill/>
        </p:spPr>
        <p:txBody>
          <a:bodyPr wrap="square" rtlCol="0">
            <a:spAutoFit/>
          </a:bodyPr>
          <a:lstStyle/>
          <a:p>
            <a:r>
              <a:rPr lang="en-US" dirty="0"/>
              <a:t>this code trains a Ridge regression model, makes predictions on test data, and evaluates the model's performance using mean squared error, mean absolute error, and R-squared metrics. The regularization parameter (alpha) can be adjusted to control the strength of regularization in the model.</a:t>
            </a:r>
            <a:endParaRPr lang="en-SG" dirty="0"/>
          </a:p>
        </p:txBody>
      </p:sp>
    </p:spTree>
    <p:extLst>
      <p:ext uri="{BB962C8B-B14F-4D97-AF65-F5344CB8AC3E}">
        <p14:creationId xmlns:p14="http://schemas.microsoft.com/office/powerpoint/2010/main" val="280912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42" name="Title 1">
            <a:extLst>
              <a:ext uri="{FF2B5EF4-FFF2-40B4-BE49-F238E27FC236}">
                <a16:creationId xmlns:a16="http://schemas.microsoft.com/office/drawing/2014/main" id="{F65E6C14-6DD2-E2AD-CD72-C2A22EF2799E}"/>
              </a:ext>
            </a:extLst>
          </p:cNvPr>
          <p:cNvSpPr>
            <a:spLocks noGrp="1"/>
          </p:cNvSpPr>
          <p:nvPr>
            <p:ph type="title"/>
          </p:nvPr>
        </p:nvSpPr>
        <p:spPr>
          <a:xfrm>
            <a:off x="0" y="1123837"/>
            <a:ext cx="4552545" cy="1255469"/>
          </a:xfrm>
        </p:spPr>
        <p:txBody>
          <a:bodyPr vert="horz" lIns="91440" tIns="45720" rIns="91440" bIns="45720" rtlCol="0">
            <a:normAutofit/>
          </a:bodyPr>
          <a:lstStyle/>
          <a:p>
            <a:r>
              <a:rPr lang="en-US" spc="-100" dirty="0"/>
              <a:t>Before Hyperparameter tuning</a:t>
            </a:r>
          </a:p>
        </p:txBody>
      </p:sp>
      <p:sp>
        <p:nvSpPr>
          <p:cNvPr id="36" name="Content Placeholder 35">
            <a:extLst>
              <a:ext uri="{FF2B5EF4-FFF2-40B4-BE49-F238E27FC236}">
                <a16:creationId xmlns:a16="http://schemas.microsoft.com/office/drawing/2014/main" id="{0973B0A9-1416-7ED9-E7CA-DE61E44ED80C}"/>
              </a:ext>
            </a:extLst>
          </p:cNvPr>
          <p:cNvSpPr>
            <a:spLocks noGrp="1"/>
          </p:cNvSpPr>
          <p:nvPr>
            <p:ph idx="1"/>
          </p:nvPr>
        </p:nvSpPr>
        <p:spPr>
          <a:xfrm>
            <a:off x="289249" y="2510395"/>
            <a:ext cx="4016116" cy="3274586"/>
          </a:xfrm>
        </p:spPr>
        <p:txBody>
          <a:bodyPr anchor="t">
            <a:normAutofit/>
          </a:bodyPr>
          <a:lstStyle/>
          <a:p>
            <a:r>
              <a:rPr lang="en-US" b="0" i="0" dirty="0">
                <a:solidFill>
                  <a:schemeClr val="tx1"/>
                </a:solidFill>
                <a:effectLst/>
                <a:latin typeface="Söhne"/>
              </a:rPr>
              <a:t>This code provides insight into the ridge regression model by analyzing coefficients, feature importance, and other evaluation metrics including adjusted R-square These metrics help evaluate model performance and understand the importance of features importance in the case of ridge regression below.</a:t>
            </a:r>
            <a:endParaRPr lang="en-US" dirty="0">
              <a:solidFill>
                <a:srgbClr val="FFFFFF"/>
              </a:solidFill>
            </a:endParaRPr>
          </a:p>
        </p:txBody>
      </p:sp>
      <p:pic>
        <p:nvPicPr>
          <p:cNvPr id="5" name="Content Placeholder 4" descr="A screenshot of a computer program&#10;&#10;Description automatically generated">
            <a:extLst>
              <a:ext uri="{FF2B5EF4-FFF2-40B4-BE49-F238E27FC236}">
                <a16:creationId xmlns:a16="http://schemas.microsoft.com/office/drawing/2014/main" id="{6AEC4C1F-8094-9610-E322-B27A0F60F2AB}"/>
              </a:ext>
            </a:extLst>
          </p:cNvPr>
          <p:cNvPicPr>
            <a:picLocks noChangeAspect="1"/>
          </p:cNvPicPr>
          <p:nvPr/>
        </p:nvPicPr>
        <p:blipFill rotWithShape="1">
          <a:blip r:embed="rId2"/>
          <a:srcRect r="1530" b="2"/>
          <a:stretch/>
        </p:blipFill>
        <p:spPr>
          <a:xfrm>
            <a:off x="5137463" y="759599"/>
            <a:ext cx="6193767" cy="5330650"/>
          </a:xfrm>
          <a:prstGeom prst="rect">
            <a:avLst/>
          </a:prstGeom>
        </p:spPr>
      </p:pic>
    </p:spTree>
    <p:extLst>
      <p:ext uri="{BB962C8B-B14F-4D97-AF65-F5344CB8AC3E}">
        <p14:creationId xmlns:p14="http://schemas.microsoft.com/office/powerpoint/2010/main" val="109370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FADE-D3BC-104B-04C4-331D04834A11}"/>
              </a:ext>
            </a:extLst>
          </p:cNvPr>
          <p:cNvSpPr>
            <a:spLocks noGrp="1"/>
          </p:cNvSpPr>
          <p:nvPr>
            <p:ph type="title"/>
          </p:nvPr>
        </p:nvSpPr>
        <p:spPr>
          <a:xfrm>
            <a:off x="0" y="939823"/>
            <a:ext cx="3345309" cy="1290193"/>
          </a:xfrm>
        </p:spPr>
        <p:txBody>
          <a:bodyPr>
            <a:noAutofit/>
          </a:bodyPr>
          <a:lstStyle/>
          <a:p>
            <a:r>
              <a:rPr lang="en-SG" dirty="0"/>
              <a:t>After hyperparameter tuning</a:t>
            </a:r>
          </a:p>
        </p:txBody>
      </p:sp>
      <p:pic>
        <p:nvPicPr>
          <p:cNvPr id="4" name="Content Placeholder 3" descr="A screen shot of a computer program&#10;&#10;Description automatically generated">
            <a:extLst>
              <a:ext uri="{FF2B5EF4-FFF2-40B4-BE49-F238E27FC236}">
                <a16:creationId xmlns:a16="http://schemas.microsoft.com/office/drawing/2014/main" id="{64E1C287-09D3-8F5C-C4FE-6F325899D24F}"/>
              </a:ext>
            </a:extLst>
          </p:cNvPr>
          <p:cNvPicPr>
            <a:picLocks noGrp="1" noChangeAspect="1"/>
          </p:cNvPicPr>
          <p:nvPr>
            <p:ph idx="1"/>
          </p:nvPr>
        </p:nvPicPr>
        <p:blipFill rotWithShape="1">
          <a:blip r:embed="rId2"/>
          <a:srcRect r="263" b="3"/>
          <a:stretch/>
        </p:blipFill>
        <p:spPr>
          <a:xfrm>
            <a:off x="4512550" y="193376"/>
            <a:ext cx="5601834" cy="3805028"/>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EAA1EFD9-D35D-7C22-2425-C6474420191B}"/>
              </a:ext>
            </a:extLst>
          </p:cNvPr>
          <p:cNvPicPr>
            <a:picLocks noChangeAspect="1"/>
          </p:cNvPicPr>
          <p:nvPr/>
        </p:nvPicPr>
        <p:blipFill>
          <a:blip r:embed="rId3"/>
          <a:stretch>
            <a:fillRect/>
          </a:stretch>
        </p:blipFill>
        <p:spPr>
          <a:xfrm>
            <a:off x="4512550" y="3998404"/>
            <a:ext cx="5601834" cy="2351862"/>
          </a:xfrm>
          <a:prstGeom prst="rect">
            <a:avLst/>
          </a:prstGeom>
        </p:spPr>
      </p:pic>
      <p:sp>
        <p:nvSpPr>
          <p:cNvPr id="7" name="TextBox 6">
            <a:extLst>
              <a:ext uri="{FF2B5EF4-FFF2-40B4-BE49-F238E27FC236}">
                <a16:creationId xmlns:a16="http://schemas.microsoft.com/office/drawing/2014/main" id="{F77CCF69-E559-A4D0-D60F-A0EBF72E735B}"/>
              </a:ext>
            </a:extLst>
          </p:cNvPr>
          <p:cNvSpPr txBox="1"/>
          <p:nvPr/>
        </p:nvSpPr>
        <p:spPr>
          <a:xfrm>
            <a:off x="329045" y="2622441"/>
            <a:ext cx="2936669" cy="3139321"/>
          </a:xfrm>
          <a:prstGeom prst="rect">
            <a:avLst/>
          </a:prstGeom>
          <a:noFill/>
        </p:spPr>
        <p:txBody>
          <a:bodyPr wrap="square">
            <a:spAutoFit/>
          </a:bodyPr>
          <a:lstStyle/>
          <a:p>
            <a:r>
              <a:rPr lang="en-US" b="0" i="0" dirty="0">
                <a:effectLst/>
                <a:latin typeface="Söhne"/>
              </a:rPr>
              <a:t>this code employs grid search cross-validation to find the optimal alpha value for Ridge regression, trains a Ridge model with the best hyperparameters, and evaluates its performance using various metrics. This process helps fine-tune the model for better predictive accuracy.</a:t>
            </a:r>
            <a:endParaRPr lang="en-SG" dirty="0"/>
          </a:p>
        </p:txBody>
      </p:sp>
    </p:spTree>
    <p:extLst>
      <p:ext uri="{BB962C8B-B14F-4D97-AF65-F5344CB8AC3E}">
        <p14:creationId xmlns:p14="http://schemas.microsoft.com/office/powerpoint/2010/main" val="105669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CF41-2C52-57A7-B806-029A5AFC5681}"/>
              </a:ext>
            </a:extLst>
          </p:cNvPr>
          <p:cNvSpPr>
            <a:spLocks noGrp="1"/>
          </p:cNvSpPr>
          <p:nvPr>
            <p:ph type="title"/>
          </p:nvPr>
        </p:nvSpPr>
        <p:spPr/>
        <p:txBody>
          <a:bodyPr>
            <a:normAutofit/>
          </a:bodyPr>
          <a:lstStyle/>
          <a:p>
            <a:r>
              <a:rPr lang="en-US" sz="2000" b="0" i="0" dirty="0">
                <a:solidFill>
                  <a:schemeClr val="tx1"/>
                </a:solidFill>
                <a:effectLst/>
                <a:latin typeface="Söhne"/>
              </a:rPr>
              <a:t>the code visually assesses the performance of the tuned Ridge regression model by examining residual plots and feature importance. The residual plots help identify any patterns or trends in prediction errors, while the feature importance graph provides insights into the contribution of each feature to the Ridge regression model.</a:t>
            </a:r>
            <a:endParaRPr lang="en-SG" sz="2000" dirty="0">
              <a:solidFill>
                <a:schemeClr val="tx1"/>
              </a:solidFill>
            </a:endParaRPr>
          </a:p>
        </p:txBody>
      </p:sp>
      <p:pic>
        <p:nvPicPr>
          <p:cNvPr id="5" name="Content Placeholder 4">
            <a:extLst>
              <a:ext uri="{FF2B5EF4-FFF2-40B4-BE49-F238E27FC236}">
                <a16:creationId xmlns:a16="http://schemas.microsoft.com/office/drawing/2014/main" id="{BA9F639D-F6FB-AE69-E54B-1D7D367C8B00}"/>
              </a:ext>
            </a:extLst>
          </p:cNvPr>
          <p:cNvPicPr>
            <a:picLocks noGrp="1" noChangeAspect="1"/>
          </p:cNvPicPr>
          <p:nvPr>
            <p:ph idx="1"/>
          </p:nvPr>
        </p:nvPicPr>
        <p:blipFill>
          <a:blip r:embed="rId2"/>
          <a:stretch>
            <a:fillRect/>
          </a:stretch>
        </p:blipFill>
        <p:spPr>
          <a:xfrm>
            <a:off x="4624070" y="863600"/>
            <a:ext cx="5804536" cy="5121275"/>
          </a:xfrm>
        </p:spPr>
      </p:pic>
    </p:spTree>
    <p:extLst>
      <p:ext uri="{BB962C8B-B14F-4D97-AF65-F5344CB8AC3E}">
        <p14:creationId xmlns:p14="http://schemas.microsoft.com/office/powerpoint/2010/main" val="91215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pic>
        <p:nvPicPr>
          <p:cNvPr id="5" name="Picture 4">
            <a:extLst>
              <a:ext uri="{FF2B5EF4-FFF2-40B4-BE49-F238E27FC236}">
                <a16:creationId xmlns:a16="http://schemas.microsoft.com/office/drawing/2014/main" id="{E7AB9D00-7612-1239-AF43-E69590E7AA9C}"/>
              </a:ext>
            </a:extLst>
          </p:cNvPr>
          <p:cNvPicPr>
            <a:picLocks noChangeAspect="1"/>
          </p:cNvPicPr>
          <p:nvPr/>
        </p:nvPicPr>
        <p:blipFill>
          <a:blip r:embed="rId2"/>
          <a:stretch>
            <a:fillRect/>
          </a:stretch>
        </p:blipFill>
        <p:spPr>
          <a:xfrm>
            <a:off x="238064" y="409377"/>
            <a:ext cx="6100252" cy="3019623"/>
          </a:xfrm>
          <a:prstGeom prst="rect">
            <a:avLst/>
          </a:prstGeom>
        </p:spPr>
      </p:pic>
      <p:pic>
        <p:nvPicPr>
          <p:cNvPr id="7" name="Picture 6">
            <a:extLst>
              <a:ext uri="{FF2B5EF4-FFF2-40B4-BE49-F238E27FC236}">
                <a16:creationId xmlns:a16="http://schemas.microsoft.com/office/drawing/2014/main" id="{FCC3FA84-8C87-0DD3-6858-13E0391C467C}"/>
              </a:ext>
            </a:extLst>
          </p:cNvPr>
          <p:cNvPicPr>
            <a:picLocks noChangeAspect="1"/>
          </p:cNvPicPr>
          <p:nvPr/>
        </p:nvPicPr>
        <p:blipFill>
          <a:blip r:embed="rId3"/>
          <a:stretch>
            <a:fillRect/>
          </a:stretch>
        </p:blipFill>
        <p:spPr>
          <a:xfrm>
            <a:off x="6338316" y="340469"/>
            <a:ext cx="5241113" cy="3019624"/>
          </a:xfrm>
          <a:prstGeom prst="rect">
            <a:avLst/>
          </a:prstGeom>
        </p:spPr>
      </p:pic>
      <p:sp>
        <p:nvSpPr>
          <p:cNvPr id="8" name="TextBox 7">
            <a:extLst>
              <a:ext uri="{FF2B5EF4-FFF2-40B4-BE49-F238E27FC236}">
                <a16:creationId xmlns:a16="http://schemas.microsoft.com/office/drawing/2014/main" id="{FF9CC244-F5F2-61FF-385D-C8745F32B1C6}"/>
              </a:ext>
            </a:extLst>
          </p:cNvPr>
          <p:cNvSpPr txBox="1"/>
          <p:nvPr/>
        </p:nvSpPr>
        <p:spPr>
          <a:xfrm>
            <a:off x="6338315" y="3646137"/>
            <a:ext cx="5439265" cy="2954655"/>
          </a:xfrm>
          <a:prstGeom prst="rect">
            <a:avLst/>
          </a:prstGeom>
          <a:noFill/>
        </p:spPr>
        <p:txBody>
          <a:bodyPr wrap="square" rtlCol="0">
            <a:spAutoFit/>
          </a:bodyPr>
          <a:lstStyle/>
          <a:p>
            <a:r>
              <a:rPr lang="en-US" sz="1400" b="0" i="0" dirty="0">
                <a:solidFill>
                  <a:schemeClr val="tx1"/>
                </a:solidFill>
                <a:effectLst/>
                <a:latin typeface="Google Sans"/>
              </a:rPr>
              <a:t>The image depicts a graph illustrating the relative importance of various features in a ridge regression model. The features are categorized along the x-axis, while their corresponding coefficient magnitudes are represented on the y-axis. The higher the coefficient magnitude, the greater the impact the feature has on the model's predictions.</a:t>
            </a:r>
            <a:br>
              <a:rPr lang="en-US" sz="1400" b="0" i="0" dirty="0">
                <a:solidFill>
                  <a:schemeClr val="tx1"/>
                </a:solidFill>
                <a:effectLst/>
                <a:latin typeface="Google Sans"/>
              </a:rPr>
            </a:br>
            <a:r>
              <a:rPr lang="en-US" sz="1400" b="0" i="0" dirty="0">
                <a:solidFill>
                  <a:schemeClr val="tx1"/>
                </a:solidFill>
                <a:effectLst/>
                <a:latin typeface="Google Sans"/>
              </a:rPr>
              <a:t>In this particular instance, "</a:t>
            </a:r>
            <a:r>
              <a:rPr lang="en-US" sz="1400" b="0" i="0" dirty="0" err="1">
                <a:solidFill>
                  <a:schemeClr val="tx1"/>
                </a:solidFill>
                <a:effectLst/>
                <a:latin typeface="Google Sans"/>
              </a:rPr>
              <a:t>Smoker_yes</a:t>
            </a:r>
            <a:r>
              <a:rPr lang="en-US" sz="1400" b="0" i="0" dirty="0">
                <a:solidFill>
                  <a:schemeClr val="tx1"/>
                </a:solidFill>
                <a:effectLst/>
                <a:latin typeface="Google Sans"/>
              </a:rPr>
              <a:t>" holds the highest coefficient magnitude, implying that being a smoker significantly influences the model's predictions. Next are “</a:t>
            </a:r>
            <a:r>
              <a:rPr lang="en-US" sz="1400" b="0" i="0" dirty="0" err="1">
                <a:solidFill>
                  <a:schemeClr val="tx1"/>
                </a:solidFill>
                <a:effectLst/>
                <a:latin typeface="Google Sans"/>
              </a:rPr>
              <a:t>Smoker_no</a:t>
            </a:r>
            <a:r>
              <a:rPr lang="en-US" sz="1400" b="0" i="0" dirty="0">
                <a:solidFill>
                  <a:schemeClr val="tx1"/>
                </a:solidFill>
                <a:effectLst/>
                <a:latin typeface="Google Sans"/>
              </a:rPr>
              <a:t>", “Age", “BMI", and “</a:t>
            </a:r>
            <a:r>
              <a:rPr lang="en-US" sz="1400" b="0" i="0" dirty="0" err="1">
                <a:solidFill>
                  <a:schemeClr val="tx1"/>
                </a:solidFill>
                <a:effectLst/>
                <a:latin typeface="Google Sans"/>
              </a:rPr>
              <a:t>region_northwest</a:t>
            </a:r>
            <a:r>
              <a:rPr lang="en-US" sz="1400" b="0" i="0" dirty="0">
                <a:solidFill>
                  <a:schemeClr val="tx1"/>
                </a:solidFill>
                <a:effectLst/>
                <a:latin typeface="Google Sans"/>
              </a:rPr>
              <a:t>", indicating their considerable impact as well. These features collectively contribute to the model's ability to </a:t>
            </a:r>
            <a:r>
              <a:rPr lang="en-US" sz="1400" dirty="0">
                <a:solidFill>
                  <a:schemeClr val="tx1"/>
                </a:solidFill>
                <a:latin typeface="Google Sans"/>
              </a:rPr>
              <a:t>predict</a:t>
            </a:r>
            <a:r>
              <a:rPr lang="en-US" sz="1400" b="0" i="0" dirty="0">
                <a:solidFill>
                  <a:schemeClr val="tx1"/>
                </a:solidFill>
                <a:effectLst/>
                <a:latin typeface="Google Sans"/>
              </a:rPr>
              <a:t> the target variable.</a:t>
            </a:r>
            <a:br>
              <a:rPr lang="en-US" sz="1600" b="0" i="0" dirty="0">
                <a:solidFill>
                  <a:schemeClr val="tx1"/>
                </a:solidFill>
                <a:effectLst/>
                <a:latin typeface="Google Sans"/>
              </a:rPr>
            </a:br>
            <a:endParaRPr lang="en-SG" sz="1600" dirty="0">
              <a:solidFill>
                <a:schemeClr val="tx1"/>
              </a:solidFill>
            </a:endParaRPr>
          </a:p>
          <a:p>
            <a:endParaRPr lang="en-SG" sz="1600" dirty="0">
              <a:solidFill>
                <a:schemeClr val="tx1"/>
              </a:solidFill>
            </a:endParaRPr>
          </a:p>
        </p:txBody>
      </p:sp>
      <p:sp>
        <p:nvSpPr>
          <p:cNvPr id="10" name="TextBox 9">
            <a:extLst>
              <a:ext uri="{FF2B5EF4-FFF2-40B4-BE49-F238E27FC236}">
                <a16:creationId xmlns:a16="http://schemas.microsoft.com/office/drawing/2014/main" id="{22E7027B-6D1D-482E-B711-FC3AF1EE6CF5}"/>
              </a:ext>
            </a:extLst>
          </p:cNvPr>
          <p:cNvSpPr txBox="1"/>
          <p:nvPr/>
        </p:nvSpPr>
        <p:spPr>
          <a:xfrm>
            <a:off x="165882" y="3686486"/>
            <a:ext cx="6102220" cy="1815882"/>
          </a:xfrm>
          <a:prstGeom prst="rect">
            <a:avLst/>
          </a:prstGeom>
          <a:noFill/>
        </p:spPr>
        <p:txBody>
          <a:bodyPr wrap="square">
            <a:spAutoFit/>
          </a:bodyPr>
          <a:lstStyle/>
          <a:p>
            <a:r>
              <a:rPr lang="en-US" sz="1600" b="0" i="0" dirty="0">
                <a:effectLst/>
                <a:latin typeface="Google Sans"/>
              </a:rPr>
              <a:t>the scatter plot and histogram suggest that the regression model is performing relatively well. The actual values tend to be slightly higher than the predicted values, but the residuals are fairly evenly distributed around zero. This indicates that the model is capturing the underlying relationship between the input features and the target variable reasonably well, but there may be some factors that are not being fully captured by the model.</a:t>
            </a:r>
            <a:endParaRPr lang="en-SG" sz="1600" dirty="0"/>
          </a:p>
        </p:txBody>
      </p:sp>
    </p:spTree>
    <p:extLst>
      <p:ext uri="{BB962C8B-B14F-4D97-AF65-F5344CB8AC3E}">
        <p14:creationId xmlns:p14="http://schemas.microsoft.com/office/powerpoint/2010/main" val="76337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FD1C-5C7D-08C1-3743-41D8745A3EDA}"/>
              </a:ext>
            </a:extLst>
          </p:cNvPr>
          <p:cNvSpPr>
            <a:spLocks noGrp="1"/>
          </p:cNvSpPr>
          <p:nvPr>
            <p:ph type="title"/>
          </p:nvPr>
        </p:nvSpPr>
        <p:spPr/>
        <p:txBody>
          <a:bodyPr/>
          <a:lstStyle/>
          <a:p>
            <a:r>
              <a:rPr lang="en-SG"/>
              <a:t>#3 Random Forest Regression Model</a:t>
            </a:r>
            <a:endParaRPr lang="en-SG" dirty="0"/>
          </a:p>
        </p:txBody>
      </p:sp>
      <p:pic>
        <p:nvPicPr>
          <p:cNvPr id="5" name="Content Placeholder 4">
            <a:extLst>
              <a:ext uri="{FF2B5EF4-FFF2-40B4-BE49-F238E27FC236}">
                <a16:creationId xmlns:a16="http://schemas.microsoft.com/office/drawing/2014/main" id="{EB97035F-90B8-B022-77AA-9ECFAF6DEA5E}"/>
              </a:ext>
            </a:extLst>
          </p:cNvPr>
          <p:cNvPicPr>
            <a:picLocks noGrp="1" noChangeAspect="1"/>
          </p:cNvPicPr>
          <p:nvPr>
            <p:ph idx="1"/>
          </p:nvPr>
        </p:nvPicPr>
        <p:blipFill>
          <a:blip r:embed="rId2"/>
          <a:stretch>
            <a:fillRect/>
          </a:stretch>
        </p:blipFill>
        <p:spPr>
          <a:xfrm>
            <a:off x="3607043" y="3823055"/>
            <a:ext cx="5222428" cy="2562506"/>
          </a:xfrm>
        </p:spPr>
      </p:pic>
      <p:pic>
        <p:nvPicPr>
          <p:cNvPr id="7" name="Picture 6" descr="A screenshot of a computer program&#10;&#10;Description automatically generated">
            <a:extLst>
              <a:ext uri="{FF2B5EF4-FFF2-40B4-BE49-F238E27FC236}">
                <a16:creationId xmlns:a16="http://schemas.microsoft.com/office/drawing/2014/main" id="{F21F72AD-87E2-82E6-7AFE-84E5ABA8FC5F}"/>
              </a:ext>
            </a:extLst>
          </p:cNvPr>
          <p:cNvPicPr>
            <a:picLocks noChangeAspect="1"/>
          </p:cNvPicPr>
          <p:nvPr/>
        </p:nvPicPr>
        <p:blipFill>
          <a:blip r:embed="rId3"/>
          <a:stretch>
            <a:fillRect/>
          </a:stretch>
        </p:blipFill>
        <p:spPr>
          <a:xfrm>
            <a:off x="3607043" y="237509"/>
            <a:ext cx="5222428" cy="3585546"/>
          </a:xfrm>
          <a:prstGeom prst="rect">
            <a:avLst/>
          </a:prstGeom>
        </p:spPr>
      </p:pic>
      <p:sp>
        <p:nvSpPr>
          <p:cNvPr id="9" name="TextBox 8">
            <a:extLst>
              <a:ext uri="{FF2B5EF4-FFF2-40B4-BE49-F238E27FC236}">
                <a16:creationId xmlns:a16="http://schemas.microsoft.com/office/drawing/2014/main" id="{6F7D2104-A42B-F4D2-6137-9B6D21BFE970}"/>
              </a:ext>
            </a:extLst>
          </p:cNvPr>
          <p:cNvSpPr txBox="1"/>
          <p:nvPr/>
        </p:nvSpPr>
        <p:spPr>
          <a:xfrm>
            <a:off x="9086823" y="1884985"/>
            <a:ext cx="2273394" cy="2862322"/>
          </a:xfrm>
          <a:prstGeom prst="rect">
            <a:avLst/>
          </a:prstGeom>
          <a:noFill/>
        </p:spPr>
        <p:txBody>
          <a:bodyPr wrap="square">
            <a:spAutoFit/>
          </a:bodyPr>
          <a:lstStyle/>
          <a:p>
            <a:r>
              <a:rPr lang="en-US" b="0" i="0" dirty="0">
                <a:effectLst/>
                <a:latin typeface="Söhne"/>
              </a:rPr>
              <a:t>this code trains a Random Forest regression model, evaluates its performance using various metrics, and provides insights into the importance of different features in making predictions.</a:t>
            </a:r>
          </a:p>
        </p:txBody>
      </p:sp>
      <p:sp>
        <p:nvSpPr>
          <p:cNvPr id="10" name="TextBox 9">
            <a:extLst>
              <a:ext uri="{FF2B5EF4-FFF2-40B4-BE49-F238E27FC236}">
                <a16:creationId xmlns:a16="http://schemas.microsoft.com/office/drawing/2014/main" id="{CA99B8AB-00C5-CACA-7392-2A33249D7BFD}"/>
              </a:ext>
            </a:extLst>
          </p:cNvPr>
          <p:cNvSpPr txBox="1"/>
          <p:nvPr/>
        </p:nvSpPr>
        <p:spPr>
          <a:xfrm>
            <a:off x="17698" y="932925"/>
            <a:ext cx="3472297" cy="400110"/>
          </a:xfrm>
          <a:prstGeom prst="rect">
            <a:avLst/>
          </a:prstGeom>
          <a:noFill/>
        </p:spPr>
        <p:txBody>
          <a:bodyPr wrap="none" rtlCol="0">
            <a:spAutoFit/>
          </a:bodyPr>
          <a:lstStyle/>
          <a:p>
            <a:r>
              <a:rPr lang="en-SG" sz="2000" dirty="0"/>
              <a:t>Before Hyperparameter Tuning</a:t>
            </a:r>
          </a:p>
        </p:txBody>
      </p:sp>
    </p:spTree>
    <p:extLst>
      <p:ext uri="{BB962C8B-B14F-4D97-AF65-F5344CB8AC3E}">
        <p14:creationId xmlns:p14="http://schemas.microsoft.com/office/powerpoint/2010/main" val="3583282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987A-DC16-9FFA-5C13-2E6426BD0172}"/>
              </a:ext>
            </a:extLst>
          </p:cNvPr>
          <p:cNvSpPr>
            <a:spLocks noGrp="1"/>
          </p:cNvSpPr>
          <p:nvPr>
            <p:ph type="title"/>
          </p:nvPr>
        </p:nvSpPr>
        <p:spPr>
          <a:xfrm>
            <a:off x="140951" y="1604269"/>
            <a:ext cx="2947482" cy="4601183"/>
          </a:xfrm>
        </p:spPr>
        <p:txBody>
          <a:bodyPr>
            <a:noAutofit/>
          </a:bodyPr>
          <a:lstStyle/>
          <a:p>
            <a:r>
              <a:rPr lang="en-US" sz="2000" b="0" i="0" dirty="0">
                <a:solidFill>
                  <a:schemeClr val="tx1"/>
                </a:solidFill>
                <a:effectLst/>
                <a:latin typeface="Söhne"/>
              </a:rPr>
              <a:t>This code optimizes the hyperparameters of a Random Forest regression model through randomized search cross-validation, trains the model with the best hyperparameters, and evaluates its performance using various metrics. The goal is to enhance the model's predictive capabilities by finding the most suitable hyperparameter configuration.</a:t>
            </a:r>
            <a:endParaRPr lang="en-SG" sz="2000" dirty="0">
              <a:solidFill>
                <a:schemeClr val="tx1"/>
              </a:solidFill>
            </a:endParaRPr>
          </a:p>
        </p:txBody>
      </p:sp>
      <p:pic>
        <p:nvPicPr>
          <p:cNvPr id="5" name="Content Placeholder 4">
            <a:extLst>
              <a:ext uri="{FF2B5EF4-FFF2-40B4-BE49-F238E27FC236}">
                <a16:creationId xmlns:a16="http://schemas.microsoft.com/office/drawing/2014/main" id="{F605B2EB-18DC-A028-9E83-C12521653D56}"/>
              </a:ext>
            </a:extLst>
          </p:cNvPr>
          <p:cNvPicPr>
            <a:picLocks noGrp="1" noChangeAspect="1"/>
          </p:cNvPicPr>
          <p:nvPr>
            <p:ph idx="1"/>
          </p:nvPr>
        </p:nvPicPr>
        <p:blipFill>
          <a:blip r:embed="rId2"/>
          <a:stretch>
            <a:fillRect/>
          </a:stretch>
        </p:blipFill>
        <p:spPr>
          <a:xfrm>
            <a:off x="5639171" y="4289237"/>
            <a:ext cx="5890625" cy="2385322"/>
          </a:xfrm>
        </p:spPr>
      </p:pic>
      <p:pic>
        <p:nvPicPr>
          <p:cNvPr id="7" name="Picture 6" descr="A screenshot of a computer program&#10;&#10;Description automatically generated">
            <a:extLst>
              <a:ext uri="{FF2B5EF4-FFF2-40B4-BE49-F238E27FC236}">
                <a16:creationId xmlns:a16="http://schemas.microsoft.com/office/drawing/2014/main" id="{86F485FC-7A07-DF62-0853-28F4FF95FA12}"/>
              </a:ext>
            </a:extLst>
          </p:cNvPr>
          <p:cNvPicPr>
            <a:picLocks noChangeAspect="1"/>
          </p:cNvPicPr>
          <p:nvPr/>
        </p:nvPicPr>
        <p:blipFill>
          <a:blip r:embed="rId3"/>
          <a:stretch>
            <a:fillRect/>
          </a:stretch>
        </p:blipFill>
        <p:spPr>
          <a:xfrm>
            <a:off x="5639172" y="92300"/>
            <a:ext cx="5890625" cy="4196937"/>
          </a:xfrm>
          <a:prstGeom prst="rect">
            <a:avLst/>
          </a:prstGeom>
        </p:spPr>
      </p:pic>
      <p:sp>
        <p:nvSpPr>
          <p:cNvPr id="8" name="TextBox 7">
            <a:extLst>
              <a:ext uri="{FF2B5EF4-FFF2-40B4-BE49-F238E27FC236}">
                <a16:creationId xmlns:a16="http://schemas.microsoft.com/office/drawing/2014/main" id="{458D44E2-5102-AA93-BD6C-15D371CDBDE3}"/>
              </a:ext>
            </a:extLst>
          </p:cNvPr>
          <p:cNvSpPr txBox="1"/>
          <p:nvPr/>
        </p:nvSpPr>
        <p:spPr>
          <a:xfrm>
            <a:off x="177282" y="877078"/>
            <a:ext cx="184731" cy="461665"/>
          </a:xfrm>
          <a:prstGeom prst="rect">
            <a:avLst/>
          </a:prstGeom>
          <a:noFill/>
        </p:spPr>
        <p:txBody>
          <a:bodyPr wrap="none" rtlCol="0">
            <a:spAutoFit/>
          </a:bodyPr>
          <a:lstStyle/>
          <a:p>
            <a:endParaRPr lang="en-SG" sz="2400" dirty="0"/>
          </a:p>
        </p:txBody>
      </p:sp>
      <p:sp>
        <p:nvSpPr>
          <p:cNvPr id="10" name="TextBox 9">
            <a:extLst>
              <a:ext uri="{FF2B5EF4-FFF2-40B4-BE49-F238E27FC236}">
                <a16:creationId xmlns:a16="http://schemas.microsoft.com/office/drawing/2014/main" id="{DA60CD06-2813-6C88-4EC1-75CC6E41F7DF}"/>
              </a:ext>
            </a:extLst>
          </p:cNvPr>
          <p:cNvSpPr txBox="1"/>
          <p:nvPr/>
        </p:nvSpPr>
        <p:spPr>
          <a:xfrm>
            <a:off x="177282" y="877078"/>
            <a:ext cx="3265714" cy="830997"/>
          </a:xfrm>
          <a:prstGeom prst="rect">
            <a:avLst/>
          </a:prstGeom>
          <a:noFill/>
        </p:spPr>
        <p:txBody>
          <a:bodyPr wrap="square">
            <a:spAutoFit/>
          </a:bodyPr>
          <a:lstStyle/>
          <a:p>
            <a:r>
              <a:rPr lang="en-US" sz="2400" spc="-100" dirty="0"/>
              <a:t>After Hyperparameter tuning</a:t>
            </a:r>
            <a:endParaRPr lang="en-SG" sz="2400" dirty="0"/>
          </a:p>
        </p:txBody>
      </p:sp>
    </p:spTree>
    <p:extLst>
      <p:ext uri="{BB962C8B-B14F-4D97-AF65-F5344CB8AC3E}">
        <p14:creationId xmlns:p14="http://schemas.microsoft.com/office/powerpoint/2010/main" val="29459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470C-958D-6644-FBF2-ACA346205478}"/>
              </a:ext>
            </a:extLst>
          </p:cNvPr>
          <p:cNvSpPr>
            <a:spLocks noGrp="1"/>
          </p:cNvSpPr>
          <p:nvPr>
            <p:ph type="title"/>
          </p:nvPr>
        </p:nvSpPr>
        <p:spPr/>
        <p:txBody>
          <a:bodyPr>
            <a:normAutofit/>
          </a:bodyPr>
          <a:lstStyle/>
          <a:p>
            <a:r>
              <a:rPr lang="en-US" sz="2000" dirty="0">
                <a:solidFill>
                  <a:schemeClr val="tx1"/>
                </a:solidFill>
              </a:rPr>
              <a:t>This code visually checks the performance of the random forest regression model by analyzing residual plots and feature importance. The residual plot helps to identify any patterns or trends in the prediction error, while the feature importance plot provides insight into the contribution of each feature to the random forest regression model</a:t>
            </a:r>
            <a:endParaRPr lang="en-SG" sz="2000" dirty="0">
              <a:solidFill>
                <a:schemeClr val="tx1"/>
              </a:solidFill>
            </a:endParaRPr>
          </a:p>
        </p:txBody>
      </p:sp>
      <p:pic>
        <p:nvPicPr>
          <p:cNvPr id="5" name="Content Placeholder 4">
            <a:extLst>
              <a:ext uri="{FF2B5EF4-FFF2-40B4-BE49-F238E27FC236}">
                <a16:creationId xmlns:a16="http://schemas.microsoft.com/office/drawing/2014/main" id="{64050E74-7AD3-BC22-F508-C08099F1AFD0}"/>
              </a:ext>
            </a:extLst>
          </p:cNvPr>
          <p:cNvPicPr>
            <a:picLocks noGrp="1" noChangeAspect="1"/>
          </p:cNvPicPr>
          <p:nvPr>
            <p:ph idx="1"/>
          </p:nvPr>
        </p:nvPicPr>
        <p:blipFill>
          <a:blip r:embed="rId2"/>
          <a:stretch>
            <a:fillRect/>
          </a:stretch>
        </p:blipFill>
        <p:spPr>
          <a:xfrm>
            <a:off x="4745646" y="863600"/>
            <a:ext cx="5561384" cy="5121275"/>
          </a:xfrm>
        </p:spPr>
      </p:pic>
    </p:spTree>
    <p:extLst>
      <p:ext uri="{BB962C8B-B14F-4D97-AF65-F5344CB8AC3E}">
        <p14:creationId xmlns:p14="http://schemas.microsoft.com/office/powerpoint/2010/main" val="419942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pic>
        <p:nvPicPr>
          <p:cNvPr id="5" name="Picture 4">
            <a:extLst>
              <a:ext uri="{FF2B5EF4-FFF2-40B4-BE49-F238E27FC236}">
                <a16:creationId xmlns:a16="http://schemas.microsoft.com/office/drawing/2014/main" id="{876A0949-492F-7351-EA40-CBEEB630A371}"/>
              </a:ext>
            </a:extLst>
          </p:cNvPr>
          <p:cNvPicPr>
            <a:picLocks noChangeAspect="1"/>
          </p:cNvPicPr>
          <p:nvPr/>
        </p:nvPicPr>
        <p:blipFill>
          <a:blip r:embed="rId2"/>
          <a:stretch>
            <a:fillRect/>
          </a:stretch>
        </p:blipFill>
        <p:spPr>
          <a:xfrm>
            <a:off x="172201" y="633730"/>
            <a:ext cx="5681482" cy="2812332"/>
          </a:xfrm>
          <a:prstGeom prst="rect">
            <a:avLst/>
          </a:prstGeom>
        </p:spPr>
      </p:pic>
      <p:pic>
        <p:nvPicPr>
          <p:cNvPr id="4" name="Picture 3">
            <a:extLst>
              <a:ext uri="{FF2B5EF4-FFF2-40B4-BE49-F238E27FC236}">
                <a16:creationId xmlns:a16="http://schemas.microsoft.com/office/drawing/2014/main" id="{5C360567-3FAA-2676-6E24-C5E54A9B5878}"/>
              </a:ext>
            </a:extLst>
          </p:cNvPr>
          <p:cNvPicPr>
            <a:picLocks noChangeAspect="1"/>
          </p:cNvPicPr>
          <p:nvPr/>
        </p:nvPicPr>
        <p:blipFill>
          <a:blip r:embed="rId3"/>
          <a:stretch>
            <a:fillRect/>
          </a:stretch>
        </p:blipFill>
        <p:spPr>
          <a:xfrm>
            <a:off x="6270221" y="398465"/>
            <a:ext cx="5356532" cy="3013276"/>
          </a:xfrm>
          <a:prstGeom prst="rect">
            <a:avLst/>
          </a:prstGeom>
        </p:spPr>
      </p:pic>
      <p:sp>
        <p:nvSpPr>
          <p:cNvPr id="3" name="Content Placeholder 2">
            <a:extLst>
              <a:ext uri="{FF2B5EF4-FFF2-40B4-BE49-F238E27FC236}">
                <a16:creationId xmlns:a16="http://schemas.microsoft.com/office/drawing/2014/main" id="{E9571F57-65E6-7FB6-0EE3-A6A7FB39CB15}"/>
              </a:ext>
            </a:extLst>
          </p:cNvPr>
          <p:cNvSpPr>
            <a:spLocks noGrp="1"/>
          </p:cNvSpPr>
          <p:nvPr>
            <p:ph idx="1"/>
          </p:nvPr>
        </p:nvSpPr>
        <p:spPr>
          <a:xfrm>
            <a:off x="6338316" y="4049485"/>
            <a:ext cx="4846151" cy="1883229"/>
          </a:xfrm>
        </p:spPr>
        <p:txBody>
          <a:bodyPr>
            <a:normAutofit fontScale="92500" lnSpcReduction="20000"/>
          </a:bodyPr>
          <a:lstStyle/>
          <a:p>
            <a:pPr algn="l"/>
            <a:r>
              <a:rPr lang="en-US" sz="1600" b="0" i="0" dirty="0">
                <a:solidFill>
                  <a:schemeClr val="tx1"/>
                </a:solidFill>
                <a:effectLst/>
                <a:latin typeface="Google Sans"/>
              </a:rPr>
              <a:t>This shows a bar graph that compares the importance of different features in a random forest model. The features are listed on the x-axis, and their corresponding importance scores are shown on the y-axis. The higher the importance score, the more important the feature is to the model.</a:t>
            </a:r>
          </a:p>
          <a:p>
            <a:pPr algn="l"/>
            <a:r>
              <a:rPr lang="en-US" sz="1600" b="0" i="0" dirty="0">
                <a:solidFill>
                  <a:schemeClr val="tx1"/>
                </a:solidFill>
                <a:effectLst/>
                <a:latin typeface="Google Sans"/>
              </a:rPr>
              <a:t>In this case, the most important features are "</a:t>
            </a:r>
            <a:r>
              <a:rPr lang="en-US" sz="1600" b="0" i="0" dirty="0" err="1">
                <a:solidFill>
                  <a:schemeClr val="tx1"/>
                </a:solidFill>
                <a:effectLst/>
                <a:latin typeface="Google Sans"/>
              </a:rPr>
              <a:t>Smoker_yes</a:t>
            </a:r>
            <a:r>
              <a:rPr lang="en-US" sz="1600" b="0" i="0" dirty="0">
                <a:solidFill>
                  <a:schemeClr val="tx1"/>
                </a:solidFill>
                <a:effectLst/>
                <a:latin typeface="Google Sans"/>
              </a:rPr>
              <a:t>“ and “</a:t>
            </a:r>
            <a:r>
              <a:rPr lang="en-US" sz="1600" b="0" i="0" dirty="0" err="1">
                <a:solidFill>
                  <a:schemeClr val="tx1"/>
                </a:solidFill>
                <a:effectLst/>
                <a:latin typeface="Google Sans"/>
              </a:rPr>
              <a:t>Smoker_no</a:t>
            </a:r>
            <a:r>
              <a:rPr lang="en-US" sz="1600" b="0" i="0" dirty="0">
                <a:solidFill>
                  <a:schemeClr val="tx1"/>
                </a:solidFill>
                <a:effectLst/>
                <a:latin typeface="Google Sans"/>
              </a:rPr>
              <a:t>”, "BMI", “Age“. This suggests that these features are the most influential in predicting the target variable.</a:t>
            </a:r>
          </a:p>
          <a:p>
            <a:endParaRPr lang="en-SG" sz="1800" dirty="0">
              <a:solidFill>
                <a:schemeClr val="tx1"/>
              </a:solidFill>
            </a:endParaRPr>
          </a:p>
        </p:txBody>
      </p:sp>
      <p:sp>
        <p:nvSpPr>
          <p:cNvPr id="6" name="TextBox 5">
            <a:extLst>
              <a:ext uri="{FF2B5EF4-FFF2-40B4-BE49-F238E27FC236}">
                <a16:creationId xmlns:a16="http://schemas.microsoft.com/office/drawing/2014/main" id="{3EF454F1-5323-9F62-F19F-669EAA0FDEF6}"/>
              </a:ext>
            </a:extLst>
          </p:cNvPr>
          <p:cNvSpPr txBox="1"/>
          <p:nvPr/>
        </p:nvSpPr>
        <p:spPr>
          <a:xfrm>
            <a:off x="372743" y="3681524"/>
            <a:ext cx="5721733" cy="2462213"/>
          </a:xfrm>
          <a:prstGeom prst="rect">
            <a:avLst/>
          </a:prstGeom>
          <a:noFill/>
        </p:spPr>
        <p:txBody>
          <a:bodyPr wrap="square" rtlCol="0">
            <a:spAutoFit/>
          </a:bodyPr>
          <a:lstStyle/>
          <a:p>
            <a:pPr algn="l"/>
            <a:r>
              <a:rPr lang="en-US" sz="1400" b="0" i="0" dirty="0">
                <a:effectLst/>
                <a:latin typeface="Google Sans"/>
              </a:rPr>
              <a:t>Most points cluster near the diagonal, indicating a good overall fit. However, there is a tendency for the data to fall on the diagonal line. This means that the model generally underestimates the true values. Some points diverge more significantly, indicating larger forecast errors for particular data points. </a:t>
            </a:r>
          </a:p>
          <a:p>
            <a:pPr algn="l"/>
            <a:r>
              <a:rPr lang="en-US" sz="1400" b="0" i="0" dirty="0">
                <a:effectLst/>
                <a:latin typeface="Google Sans"/>
              </a:rPr>
              <a:t>The distribution of predicted values ​​appears to be normal, involving values ​​slightly lower than actual values. This is consistent with the scatter plot observation of bias.</a:t>
            </a:r>
          </a:p>
          <a:p>
            <a:pPr algn="l"/>
            <a:r>
              <a:rPr lang="en-US" sz="1400" b="0" i="0" dirty="0">
                <a:effectLst/>
                <a:latin typeface="Google Sans"/>
              </a:rPr>
              <a:t>However, the distribution of residuals is not optimal. While most residuals cluster around zero, there is a notable skew toward positive values. This confirms that the underestimation of the sample is not random, but systematic bias.</a:t>
            </a:r>
            <a:endParaRPr lang="en-SG" sz="1400" dirty="0"/>
          </a:p>
        </p:txBody>
      </p:sp>
    </p:spTree>
    <p:extLst>
      <p:ext uri="{BB962C8B-B14F-4D97-AF65-F5344CB8AC3E}">
        <p14:creationId xmlns:p14="http://schemas.microsoft.com/office/powerpoint/2010/main" val="344208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D48B1C5D-42D7-937C-F2CE-E36ACC22DDE4}"/>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a:t>#4 Dummy Model</a:t>
            </a:r>
          </a:p>
        </p:txBody>
      </p:sp>
      <p:sp>
        <p:nvSpPr>
          <p:cNvPr id="7" name="TextBox 6">
            <a:extLst>
              <a:ext uri="{FF2B5EF4-FFF2-40B4-BE49-F238E27FC236}">
                <a16:creationId xmlns:a16="http://schemas.microsoft.com/office/drawing/2014/main" id="{770D7E7D-7C43-9331-14C6-860063F0475E}"/>
              </a:ext>
            </a:extLst>
          </p:cNvPr>
          <p:cNvSpPr txBox="1"/>
          <p:nvPr/>
        </p:nvSpPr>
        <p:spPr>
          <a:xfrm>
            <a:off x="289249" y="2510395"/>
            <a:ext cx="4016116" cy="3274586"/>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r>
              <a:rPr lang="en-US" dirty="0"/>
              <a:t>This code trains a simple Dummy Regressor that predicts the behavior of the target variable and evaluates its performance using basic regression metrics. The matrix of the dummy model provides a baseline for comparison with more advanced regression models, which helps to assess the predictive effectiveness of more complex models.</a:t>
            </a:r>
          </a:p>
        </p:txBody>
      </p:sp>
      <p:pic>
        <p:nvPicPr>
          <p:cNvPr id="5" name="Content Placeholder 4" descr="A computer screen shot of a program&#10;&#10;Description automatically generated">
            <a:extLst>
              <a:ext uri="{FF2B5EF4-FFF2-40B4-BE49-F238E27FC236}">
                <a16:creationId xmlns:a16="http://schemas.microsoft.com/office/drawing/2014/main" id="{5F61D5F1-8DC9-FFAD-B8A7-3B7F35A81FEF}"/>
              </a:ext>
            </a:extLst>
          </p:cNvPr>
          <p:cNvPicPr>
            <a:picLocks noGrp="1" noChangeAspect="1"/>
          </p:cNvPicPr>
          <p:nvPr>
            <p:ph idx="1"/>
          </p:nvPr>
        </p:nvPicPr>
        <p:blipFill>
          <a:blip r:embed="rId2"/>
          <a:stretch>
            <a:fillRect/>
          </a:stretch>
        </p:blipFill>
        <p:spPr>
          <a:xfrm>
            <a:off x="6055443" y="759599"/>
            <a:ext cx="4357806" cy="5330650"/>
          </a:xfrm>
          <a:prstGeom prst="rect">
            <a:avLst/>
          </a:prstGeom>
        </p:spPr>
      </p:pic>
    </p:spTree>
    <p:extLst>
      <p:ext uri="{BB962C8B-B14F-4D97-AF65-F5344CB8AC3E}">
        <p14:creationId xmlns:p14="http://schemas.microsoft.com/office/powerpoint/2010/main" val="67751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E8E5-0251-41FA-AE44-29972253B380}"/>
              </a:ext>
            </a:extLst>
          </p:cNvPr>
          <p:cNvSpPr>
            <a:spLocks noGrp="1"/>
          </p:cNvSpPr>
          <p:nvPr>
            <p:ph type="title"/>
          </p:nvPr>
        </p:nvSpPr>
        <p:spPr/>
        <p:txBody>
          <a:bodyPr>
            <a:normAutofit/>
          </a:bodyPr>
          <a:lstStyle/>
          <a:p>
            <a:r>
              <a:rPr lang="en-SG" sz="4000" dirty="0"/>
              <a:t>Table of contents</a:t>
            </a:r>
          </a:p>
        </p:txBody>
      </p:sp>
      <p:graphicFrame>
        <p:nvGraphicFramePr>
          <p:cNvPr id="5" name="Content Placeholder 2">
            <a:extLst>
              <a:ext uri="{FF2B5EF4-FFF2-40B4-BE49-F238E27FC236}">
                <a16:creationId xmlns:a16="http://schemas.microsoft.com/office/drawing/2014/main" id="{A4545A2F-2D0B-DA23-2E15-5AB3685DB392}"/>
              </a:ext>
            </a:extLst>
          </p:cNvPr>
          <p:cNvGraphicFramePr>
            <a:graphicFrameLocks noGrp="1"/>
          </p:cNvGraphicFramePr>
          <p:nvPr>
            <p:ph idx="1"/>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839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FE35-8028-993F-D107-7FAFBF13A910}"/>
              </a:ext>
            </a:extLst>
          </p:cNvPr>
          <p:cNvSpPr>
            <a:spLocks noGrp="1"/>
          </p:cNvSpPr>
          <p:nvPr>
            <p:ph type="title"/>
          </p:nvPr>
        </p:nvSpPr>
        <p:spPr>
          <a:xfrm>
            <a:off x="252919" y="1123838"/>
            <a:ext cx="2947482" cy="1447322"/>
          </a:xfrm>
        </p:spPr>
        <p:txBody>
          <a:bodyPr>
            <a:normAutofit/>
          </a:bodyPr>
          <a:lstStyle/>
          <a:p>
            <a:r>
              <a:rPr lang="en-SG" dirty="0"/>
              <a:t>CONCLUSION</a:t>
            </a:r>
          </a:p>
        </p:txBody>
      </p:sp>
      <p:pic>
        <p:nvPicPr>
          <p:cNvPr id="5" name="Content Placeholder 4">
            <a:extLst>
              <a:ext uri="{FF2B5EF4-FFF2-40B4-BE49-F238E27FC236}">
                <a16:creationId xmlns:a16="http://schemas.microsoft.com/office/drawing/2014/main" id="{58EEEF2A-DA5E-09F0-8EF4-5C2DD1375B70}"/>
              </a:ext>
            </a:extLst>
          </p:cNvPr>
          <p:cNvPicPr>
            <a:picLocks noGrp="1" noChangeAspect="1"/>
          </p:cNvPicPr>
          <p:nvPr>
            <p:ph idx="1"/>
          </p:nvPr>
        </p:nvPicPr>
        <p:blipFill>
          <a:blip r:embed="rId2"/>
          <a:stretch>
            <a:fillRect/>
          </a:stretch>
        </p:blipFill>
        <p:spPr>
          <a:xfrm>
            <a:off x="3981500" y="214008"/>
            <a:ext cx="7315200" cy="2115075"/>
          </a:xfrm>
        </p:spPr>
      </p:pic>
      <p:pic>
        <p:nvPicPr>
          <p:cNvPr id="7" name="Picture 6">
            <a:extLst>
              <a:ext uri="{FF2B5EF4-FFF2-40B4-BE49-F238E27FC236}">
                <a16:creationId xmlns:a16="http://schemas.microsoft.com/office/drawing/2014/main" id="{46100F8B-663B-6A91-0F4B-592E880DCC20}"/>
              </a:ext>
            </a:extLst>
          </p:cNvPr>
          <p:cNvPicPr>
            <a:picLocks noChangeAspect="1"/>
          </p:cNvPicPr>
          <p:nvPr/>
        </p:nvPicPr>
        <p:blipFill>
          <a:blip r:embed="rId3"/>
          <a:stretch>
            <a:fillRect/>
          </a:stretch>
        </p:blipFill>
        <p:spPr>
          <a:xfrm>
            <a:off x="3585555" y="2571159"/>
            <a:ext cx="7873629" cy="4286841"/>
          </a:xfrm>
          <a:prstGeom prst="rect">
            <a:avLst/>
          </a:prstGeom>
        </p:spPr>
      </p:pic>
      <p:sp>
        <p:nvSpPr>
          <p:cNvPr id="9" name="TextBox 8">
            <a:extLst>
              <a:ext uri="{FF2B5EF4-FFF2-40B4-BE49-F238E27FC236}">
                <a16:creationId xmlns:a16="http://schemas.microsoft.com/office/drawing/2014/main" id="{CF462DD2-0D31-187A-3168-AA6E583F10B4}"/>
              </a:ext>
            </a:extLst>
          </p:cNvPr>
          <p:cNvSpPr txBox="1"/>
          <p:nvPr/>
        </p:nvSpPr>
        <p:spPr>
          <a:xfrm>
            <a:off x="32409" y="3566828"/>
            <a:ext cx="3388501" cy="1754326"/>
          </a:xfrm>
          <a:prstGeom prst="rect">
            <a:avLst/>
          </a:prstGeom>
          <a:noFill/>
        </p:spPr>
        <p:txBody>
          <a:bodyPr wrap="square">
            <a:spAutoFit/>
          </a:bodyPr>
          <a:lstStyle/>
          <a:p>
            <a:r>
              <a:rPr lang="en-US" b="0" i="0" dirty="0">
                <a:effectLst/>
                <a:latin typeface="Google Sans"/>
              </a:rPr>
              <a:t>Overall, the Tuned Random Forest Regression model performed the best, followed by the Tuned Ridge Regression model, the Linear Regression model, and the Dummy Model.</a:t>
            </a:r>
            <a:endParaRPr lang="en-SG" dirty="0"/>
          </a:p>
        </p:txBody>
      </p:sp>
    </p:spTree>
    <p:extLst>
      <p:ext uri="{BB962C8B-B14F-4D97-AF65-F5344CB8AC3E}">
        <p14:creationId xmlns:p14="http://schemas.microsoft.com/office/powerpoint/2010/main" val="85182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57DA-F2B3-B997-236A-A3ADCC0F33C0}"/>
              </a:ext>
            </a:extLst>
          </p:cNvPr>
          <p:cNvSpPr>
            <a:spLocks noGrp="1"/>
          </p:cNvSpPr>
          <p:nvPr>
            <p:ph type="title"/>
          </p:nvPr>
        </p:nvSpPr>
        <p:spPr>
          <a:xfrm>
            <a:off x="252919" y="1123837"/>
            <a:ext cx="2947482" cy="4601183"/>
          </a:xfrm>
        </p:spPr>
        <p:txBody>
          <a:bodyPr>
            <a:normAutofit/>
          </a:bodyPr>
          <a:lstStyle/>
          <a:p>
            <a:r>
              <a:rPr lang="en-SG"/>
              <a:t>Background </a:t>
            </a:r>
            <a:br>
              <a:rPr lang="en-SG"/>
            </a:br>
            <a:r>
              <a:rPr lang="en-SG"/>
              <a:t>research and data exploration</a:t>
            </a:r>
            <a:endParaRPr lang="en-SG" dirty="0"/>
          </a:p>
        </p:txBody>
      </p:sp>
      <p:sp>
        <p:nvSpPr>
          <p:cNvPr id="3" name="Content Placeholder 2">
            <a:extLst>
              <a:ext uri="{FF2B5EF4-FFF2-40B4-BE49-F238E27FC236}">
                <a16:creationId xmlns:a16="http://schemas.microsoft.com/office/drawing/2014/main" id="{849AA15C-AE1F-E84A-5A66-7EB101DC7E80}"/>
              </a:ext>
            </a:extLst>
          </p:cNvPr>
          <p:cNvSpPr>
            <a:spLocks noGrp="1"/>
          </p:cNvSpPr>
          <p:nvPr>
            <p:ph idx="1"/>
          </p:nvPr>
        </p:nvSpPr>
        <p:spPr>
          <a:xfrm>
            <a:off x="3477827" y="31096"/>
            <a:ext cx="8107816" cy="1706651"/>
          </a:xfrm>
        </p:spPr>
        <p:txBody>
          <a:bodyPr>
            <a:normAutofit/>
          </a:bodyPr>
          <a:lstStyle/>
          <a:p>
            <a:pPr marL="0" indent="0">
              <a:buNone/>
            </a:pPr>
            <a:r>
              <a:rPr lang="en-SG" sz="1800" dirty="0"/>
              <a:t>The objective of the assignment is to predict the </a:t>
            </a:r>
            <a:r>
              <a:rPr lang="en-US" sz="1800" dirty="0"/>
              <a:t> hospital Cost in US hospitals based on various patient information, such as ID, Age, Gender, BMI, Smoker and Region.</a:t>
            </a:r>
            <a:endParaRPr lang="en-SG" sz="1800" dirty="0"/>
          </a:p>
        </p:txBody>
      </p:sp>
      <p:pic>
        <p:nvPicPr>
          <p:cNvPr id="11" name="Picture 10" descr="A screenshot of a computer&#10;&#10;Description automatically generated">
            <a:extLst>
              <a:ext uri="{FF2B5EF4-FFF2-40B4-BE49-F238E27FC236}">
                <a16:creationId xmlns:a16="http://schemas.microsoft.com/office/drawing/2014/main" id="{B605B9EA-BB17-FCC1-0A0C-AC2C75E4CD67}"/>
              </a:ext>
            </a:extLst>
          </p:cNvPr>
          <p:cNvPicPr>
            <a:picLocks noChangeAspect="1"/>
          </p:cNvPicPr>
          <p:nvPr/>
        </p:nvPicPr>
        <p:blipFill>
          <a:blip r:embed="rId2"/>
          <a:stretch>
            <a:fillRect/>
          </a:stretch>
        </p:blipFill>
        <p:spPr>
          <a:xfrm>
            <a:off x="3871609" y="1893390"/>
            <a:ext cx="5119990" cy="3751764"/>
          </a:xfrm>
          <a:prstGeom prst="rect">
            <a:avLst/>
          </a:prstGeom>
        </p:spPr>
      </p:pic>
      <p:sp>
        <p:nvSpPr>
          <p:cNvPr id="21" name="TextBox 20">
            <a:extLst>
              <a:ext uri="{FF2B5EF4-FFF2-40B4-BE49-F238E27FC236}">
                <a16:creationId xmlns:a16="http://schemas.microsoft.com/office/drawing/2014/main" id="{936C6E8C-7FAA-6C59-0D73-D389ADD3BF9A}"/>
              </a:ext>
            </a:extLst>
          </p:cNvPr>
          <p:cNvSpPr txBox="1"/>
          <p:nvPr/>
        </p:nvSpPr>
        <p:spPr>
          <a:xfrm>
            <a:off x="8991599" y="2890045"/>
            <a:ext cx="2947482" cy="1477328"/>
          </a:xfrm>
          <a:prstGeom prst="rect">
            <a:avLst/>
          </a:prstGeom>
          <a:noFill/>
        </p:spPr>
        <p:txBody>
          <a:bodyPr wrap="square" rtlCol="0">
            <a:spAutoFit/>
          </a:bodyPr>
          <a:lstStyle/>
          <a:p>
            <a:r>
              <a:rPr lang="en-SG" dirty="0"/>
              <a:t>Information about  the dataset which shows different columns and various information about the patients in the hospital</a:t>
            </a:r>
          </a:p>
        </p:txBody>
      </p:sp>
    </p:spTree>
    <p:extLst>
      <p:ext uri="{BB962C8B-B14F-4D97-AF65-F5344CB8AC3E}">
        <p14:creationId xmlns:p14="http://schemas.microsoft.com/office/powerpoint/2010/main" val="42011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0018-6801-4074-DBD8-6F4041B1B9AC}"/>
              </a:ext>
            </a:extLst>
          </p:cNvPr>
          <p:cNvSpPr>
            <a:spLocks noGrp="1"/>
          </p:cNvSpPr>
          <p:nvPr>
            <p:ph type="title"/>
          </p:nvPr>
        </p:nvSpPr>
        <p:spPr/>
        <p:txBody>
          <a:bodyPr/>
          <a:lstStyle/>
          <a:p>
            <a:r>
              <a:rPr lang="en-SG" dirty="0"/>
              <a:t>Feature engineering</a:t>
            </a:r>
          </a:p>
        </p:txBody>
      </p:sp>
      <p:pic>
        <p:nvPicPr>
          <p:cNvPr id="5" name="Content Placeholder 4">
            <a:extLst>
              <a:ext uri="{FF2B5EF4-FFF2-40B4-BE49-F238E27FC236}">
                <a16:creationId xmlns:a16="http://schemas.microsoft.com/office/drawing/2014/main" id="{82B75565-B3B4-7DD6-63ED-2CF3905F313E}"/>
              </a:ext>
            </a:extLst>
          </p:cNvPr>
          <p:cNvPicPr>
            <a:picLocks noGrp="1" noChangeAspect="1"/>
          </p:cNvPicPr>
          <p:nvPr>
            <p:ph idx="1"/>
          </p:nvPr>
        </p:nvPicPr>
        <p:blipFill>
          <a:blip r:embed="rId2"/>
          <a:stretch>
            <a:fillRect/>
          </a:stretch>
        </p:blipFill>
        <p:spPr>
          <a:xfrm>
            <a:off x="4217672" y="807605"/>
            <a:ext cx="6675698" cy="3132091"/>
          </a:xfrm>
        </p:spPr>
      </p:pic>
      <p:sp>
        <p:nvSpPr>
          <p:cNvPr id="7" name="TextBox 6">
            <a:extLst>
              <a:ext uri="{FF2B5EF4-FFF2-40B4-BE49-F238E27FC236}">
                <a16:creationId xmlns:a16="http://schemas.microsoft.com/office/drawing/2014/main" id="{7E991AEE-8FA4-B60B-FFEB-6BFDCFDB3838}"/>
              </a:ext>
            </a:extLst>
          </p:cNvPr>
          <p:cNvSpPr txBox="1"/>
          <p:nvPr/>
        </p:nvSpPr>
        <p:spPr>
          <a:xfrm>
            <a:off x="4217671" y="4296069"/>
            <a:ext cx="6773789" cy="1200329"/>
          </a:xfrm>
          <a:prstGeom prst="rect">
            <a:avLst/>
          </a:prstGeom>
          <a:noFill/>
        </p:spPr>
        <p:txBody>
          <a:bodyPr wrap="square">
            <a:spAutoFit/>
          </a:bodyPr>
          <a:lstStyle/>
          <a:p>
            <a:r>
              <a:rPr lang="en-US" b="0" i="0" dirty="0">
                <a:effectLst/>
                <a:latin typeface="Google Sans"/>
              </a:rPr>
              <a:t> the code prepares the data for a machine learning model by separating features and target variable, one-hot encoding categorical variables, and standardizing the feature values. The data is then split into training and testing sets for model training and evaluation.</a:t>
            </a:r>
            <a:endParaRPr lang="en-SG" dirty="0"/>
          </a:p>
        </p:txBody>
      </p:sp>
    </p:spTree>
    <p:extLst>
      <p:ext uri="{BB962C8B-B14F-4D97-AF65-F5344CB8AC3E}">
        <p14:creationId xmlns:p14="http://schemas.microsoft.com/office/powerpoint/2010/main" val="289024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useBgFill="1">
        <p:nvSpPr>
          <p:cNvPr id="13" name="Rectangle 12">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yellow figures and a red figure on the other side">
            <a:extLst>
              <a:ext uri="{FF2B5EF4-FFF2-40B4-BE49-F238E27FC236}">
                <a16:creationId xmlns:a16="http://schemas.microsoft.com/office/drawing/2014/main" id="{03ACF751-69C8-FDCA-C6F6-044161811809}"/>
              </a:ext>
            </a:extLst>
          </p:cNvPr>
          <p:cNvPicPr>
            <a:picLocks noChangeAspect="1"/>
          </p:cNvPicPr>
          <p:nvPr/>
        </p:nvPicPr>
        <p:blipFill rotWithShape="1">
          <a:blip r:embed="rId2">
            <a:duotone>
              <a:schemeClr val="accent1">
                <a:shade val="45000"/>
                <a:satMod val="135000"/>
              </a:schemeClr>
              <a:prstClr val="white"/>
            </a:duotone>
          </a:blip>
          <a:srcRect t="15709" r="-1" b="-1"/>
          <a:stretch/>
        </p:blipFill>
        <p:spPr>
          <a:xfrm>
            <a:off x="20" y="-1"/>
            <a:ext cx="12188932" cy="6858000"/>
          </a:xfrm>
          <a:prstGeom prst="rect">
            <a:avLst/>
          </a:prstGeom>
        </p:spPr>
      </p:pic>
      <p:sp>
        <p:nvSpPr>
          <p:cNvPr id="15" name="Rectangle 14">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F46157DA-F2B3-B997-236A-A3ADCC0F33C0}"/>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4600" spc="-100"/>
              <a:t>REGRESSION MODELS</a:t>
            </a:r>
          </a:p>
        </p:txBody>
      </p:sp>
      <p:sp>
        <p:nvSpPr>
          <p:cNvPr id="17" name="Rectangle 16">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99608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1E38-A11D-EC4D-4FD1-D6DB1C9E9804}"/>
              </a:ext>
            </a:extLst>
          </p:cNvPr>
          <p:cNvSpPr>
            <a:spLocks noGrp="1"/>
          </p:cNvSpPr>
          <p:nvPr>
            <p:ph type="title"/>
          </p:nvPr>
        </p:nvSpPr>
        <p:spPr/>
        <p:txBody>
          <a:bodyPr/>
          <a:lstStyle/>
          <a:p>
            <a:r>
              <a:rPr lang="en-SG" dirty="0"/>
              <a:t>#1 Linear Regression Model</a:t>
            </a:r>
          </a:p>
        </p:txBody>
      </p:sp>
      <p:pic>
        <p:nvPicPr>
          <p:cNvPr id="5" name="Content Placeholder 4" descr="A screenshot of a computer program&#10;&#10;Description automatically generated">
            <a:extLst>
              <a:ext uri="{FF2B5EF4-FFF2-40B4-BE49-F238E27FC236}">
                <a16:creationId xmlns:a16="http://schemas.microsoft.com/office/drawing/2014/main" id="{3224ADF1-9969-6BE8-38E7-76BC2B870C14}"/>
              </a:ext>
            </a:extLst>
          </p:cNvPr>
          <p:cNvPicPr>
            <a:picLocks noGrp="1" noChangeAspect="1"/>
          </p:cNvPicPr>
          <p:nvPr>
            <p:ph idx="1"/>
          </p:nvPr>
        </p:nvPicPr>
        <p:blipFill>
          <a:blip r:embed="rId2"/>
          <a:stretch>
            <a:fillRect/>
          </a:stretch>
        </p:blipFill>
        <p:spPr>
          <a:xfrm>
            <a:off x="3852659" y="757882"/>
            <a:ext cx="5883150" cy="4930567"/>
          </a:xfrm>
        </p:spPr>
      </p:pic>
      <p:sp>
        <p:nvSpPr>
          <p:cNvPr id="11" name="TextBox 10">
            <a:extLst>
              <a:ext uri="{FF2B5EF4-FFF2-40B4-BE49-F238E27FC236}">
                <a16:creationId xmlns:a16="http://schemas.microsoft.com/office/drawing/2014/main" id="{22E17A36-C7F3-3ED4-96F3-6881853D4E61}"/>
              </a:ext>
            </a:extLst>
          </p:cNvPr>
          <p:cNvSpPr txBox="1"/>
          <p:nvPr/>
        </p:nvSpPr>
        <p:spPr>
          <a:xfrm>
            <a:off x="3619393" y="5749787"/>
            <a:ext cx="6765578" cy="954107"/>
          </a:xfrm>
          <a:prstGeom prst="rect">
            <a:avLst/>
          </a:prstGeom>
          <a:noFill/>
        </p:spPr>
        <p:txBody>
          <a:bodyPr wrap="square">
            <a:spAutoFit/>
          </a:bodyPr>
          <a:lstStyle/>
          <a:p>
            <a:r>
              <a:rPr lang="en-US" sz="1400" b="0" i="0" dirty="0">
                <a:effectLst/>
                <a:latin typeface="Söhne"/>
              </a:rPr>
              <a:t>In summary, in addition to training and predicting a linear regression model, the code examines the importance of various predictors of the target variables by examining the absolute values ​​of the model parameters and then the top features and their importance scores are identified and stored for further analysis and visualization.</a:t>
            </a:r>
            <a:endParaRPr lang="en-SG" sz="1400" dirty="0"/>
          </a:p>
        </p:txBody>
      </p:sp>
    </p:spTree>
    <p:extLst>
      <p:ext uri="{BB962C8B-B14F-4D97-AF65-F5344CB8AC3E}">
        <p14:creationId xmlns:p14="http://schemas.microsoft.com/office/powerpoint/2010/main" val="207797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6" name="TextBox 5">
            <a:extLst>
              <a:ext uri="{FF2B5EF4-FFF2-40B4-BE49-F238E27FC236}">
                <a16:creationId xmlns:a16="http://schemas.microsoft.com/office/drawing/2014/main" id="{AE14EA3F-28AA-78D3-266F-6A8A09F8CE3E}"/>
              </a:ext>
            </a:extLst>
          </p:cNvPr>
          <p:cNvSpPr txBox="1"/>
          <p:nvPr/>
        </p:nvSpPr>
        <p:spPr>
          <a:xfrm>
            <a:off x="313057" y="1120133"/>
            <a:ext cx="4016116" cy="3274586"/>
          </a:xfrm>
          <a:prstGeom prst="rect">
            <a:avLst/>
          </a:prstGeom>
        </p:spPr>
        <p:txBody>
          <a:bodyPr vert="horz" lIns="91440" tIns="45720" rIns="91440" bIns="45720" rtlCol="0" anchor="t">
            <a:noAutofit/>
          </a:bodyPr>
          <a:lstStyle/>
          <a:p>
            <a:pPr indent="-182880" defTabSz="914400">
              <a:lnSpc>
                <a:spcPct val="90000"/>
              </a:lnSpc>
              <a:spcAft>
                <a:spcPts val="600"/>
              </a:spcAft>
              <a:buClr>
                <a:schemeClr val="accent1"/>
              </a:buClr>
              <a:buFont typeface="Wingdings 2" pitchFamily="18" charset="2"/>
              <a:buChar char=""/>
            </a:pPr>
            <a:r>
              <a:rPr lang="en-US" sz="1600" b="0" i="0" dirty="0">
                <a:solidFill>
                  <a:srgbClr val="FFFFFF"/>
                </a:solidFill>
                <a:effectLst/>
              </a:rPr>
              <a:t>The code first </a:t>
            </a:r>
            <a:r>
              <a:rPr lang="en-US" sz="1600" dirty="0">
                <a:solidFill>
                  <a:srgbClr val="FFFFFF"/>
                </a:solidFill>
              </a:rPr>
              <a:t>c</a:t>
            </a:r>
            <a:r>
              <a:rPr lang="en-US" sz="1600" b="0" i="0" dirty="0">
                <a:solidFill>
                  <a:srgbClr val="FFFFFF"/>
                </a:solidFill>
                <a:effectLst/>
              </a:rPr>
              <a:t>alculates the mean squared error (MSE): This metric measures the average squared difference between the predicted and actual values of the target variable.</a:t>
            </a:r>
          </a:p>
          <a:p>
            <a:pPr indent="-182880" defTabSz="914400">
              <a:lnSpc>
                <a:spcPct val="90000"/>
              </a:lnSpc>
              <a:spcAft>
                <a:spcPts val="600"/>
              </a:spcAft>
              <a:buClr>
                <a:schemeClr val="accent1"/>
              </a:buClr>
              <a:buFont typeface="Wingdings 2" pitchFamily="18" charset="2"/>
              <a:buChar char=""/>
            </a:pPr>
            <a:r>
              <a:rPr lang="en-US" sz="1600" b="0" i="0" dirty="0">
                <a:solidFill>
                  <a:srgbClr val="FFFFFF"/>
                </a:solidFill>
                <a:effectLst/>
              </a:rPr>
              <a:t>It then </a:t>
            </a:r>
            <a:r>
              <a:rPr lang="en-US" sz="1600" dirty="0">
                <a:solidFill>
                  <a:srgbClr val="FFFFFF"/>
                </a:solidFill>
              </a:rPr>
              <a:t>p</a:t>
            </a:r>
            <a:r>
              <a:rPr lang="en-US" sz="1600" b="0" i="0" dirty="0">
                <a:solidFill>
                  <a:srgbClr val="FFFFFF"/>
                </a:solidFill>
                <a:effectLst/>
              </a:rPr>
              <a:t>rints the MSE: The code prints the calculated MSE to the console.</a:t>
            </a:r>
          </a:p>
          <a:p>
            <a:pPr indent="-182880" defTabSz="914400">
              <a:lnSpc>
                <a:spcPct val="90000"/>
              </a:lnSpc>
              <a:spcAft>
                <a:spcPts val="600"/>
              </a:spcAft>
              <a:buClr>
                <a:schemeClr val="accent1"/>
              </a:buClr>
              <a:buFont typeface="Wingdings 2" pitchFamily="18" charset="2"/>
              <a:buChar char=""/>
            </a:pPr>
            <a:r>
              <a:rPr lang="en-US" sz="1600" dirty="0">
                <a:solidFill>
                  <a:srgbClr val="FFFFFF"/>
                </a:solidFill>
              </a:rPr>
              <a:t>Then, it ca</a:t>
            </a:r>
            <a:r>
              <a:rPr lang="en-US" sz="1600" b="0" i="0" dirty="0">
                <a:solidFill>
                  <a:srgbClr val="FFFFFF"/>
                </a:solidFill>
                <a:effectLst/>
              </a:rPr>
              <a:t>lculates the R-squared: This metric represents the proportion of variance in the target variable that can be explained by the model.</a:t>
            </a:r>
          </a:p>
          <a:p>
            <a:pPr indent="-182880" defTabSz="914400">
              <a:lnSpc>
                <a:spcPct val="90000"/>
              </a:lnSpc>
              <a:spcAft>
                <a:spcPts val="600"/>
              </a:spcAft>
              <a:buClr>
                <a:schemeClr val="accent1"/>
              </a:buClr>
              <a:buFont typeface="Wingdings 2" pitchFamily="18" charset="2"/>
              <a:buChar char=""/>
            </a:pPr>
            <a:r>
              <a:rPr lang="en-US" sz="1600" b="0" i="0" dirty="0">
                <a:solidFill>
                  <a:srgbClr val="FFFFFF"/>
                </a:solidFill>
                <a:effectLst/>
              </a:rPr>
              <a:t>Prints the R-squared: The code prints the calculated R-squared to the console.</a:t>
            </a:r>
          </a:p>
          <a:p>
            <a:pPr indent="-182880" defTabSz="914400">
              <a:lnSpc>
                <a:spcPct val="90000"/>
              </a:lnSpc>
              <a:spcAft>
                <a:spcPts val="600"/>
              </a:spcAft>
              <a:buClr>
                <a:schemeClr val="accent1"/>
              </a:buClr>
              <a:buFont typeface="Wingdings 2" pitchFamily="18" charset="2"/>
              <a:buChar char=""/>
            </a:pPr>
            <a:r>
              <a:rPr lang="en-US" sz="1600" b="0" i="0" dirty="0">
                <a:solidFill>
                  <a:srgbClr val="FFFFFF"/>
                </a:solidFill>
                <a:effectLst/>
              </a:rPr>
              <a:t>Calculates the adjusted R-squared: This metric is similar to R-squared but adjusts for the number of features in the model, making it a more accurate measure of model fit.</a:t>
            </a:r>
          </a:p>
          <a:p>
            <a:pPr indent="-182880" defTabSz="914400">
              <a:lnSpc>
                <a:spcPct val="90000"/>
              </a:lnSpc>
              <a:spcAft>
                <a:spcPts val="600"/>
              </a:spcAft>
              <a:buClr>
                <a:schemeClr val="accent1"/>
              </a:buClr>
              <a:buFont typeface="Wingdings 2" pitchFamily="18" charset="2"/>
              <a:buChar char=""/>
            </a:pPr>
            <a:r>
              <a:rPr lang="en-US" sz="1600" b="0" i="0" dirty="0">
                <a:solidFill>
                  <a:srgbClr val="FFFFFF"/>
                </a:solidFill>
                <a:effectLst/>
              </a:rPr>
              <a:t>Prints the adjusted R-squared: The code prints the calculated adjusted R-squared to the console.</a:t>
            </a:r>
          </a:p>
        </p:txBody>
      </p:sp>
      <p:pic>
        <p:nvPicPr>
          <p:cNvPr id="4" name="Content Placeholder 3" descr="A screenshot of a computer program&#10;&#10;Description automatically generated">
            <a:extLst>
              <a:ext uri="{FF2B5EF4-FFF2-40B4-BE49-F238E27FC236}">
                <a16:creationId xmlns:a16="http://schemas.microsoft.com/office/drawing/2014/main" id="{0737580A-D7FC-2F8D-3A11-9B7556288300}"/>
              </a:ext>
            </a:extLst>
          </p:cNvPr>
          <p:cNvPicPr>
            <a:picLocks noGrp="1" noChangeAspect="1"/>
          </p:cNvPicPr>
          <p:nvPr>
            <p:ph idx="1"/>
          </p:nvPr>
        </p:nvPicPr>
        <p:blipFill>
          <a:blip r:embed="rId2"/>
          <a:stretch>
            <a:fillRect/>
          </a:stretch>
        </p:blipFill>
        <p:spPr>
          <a:xfrm>
            <a:off x="5542100" y="759599"/>
            <a:ext cx="5384493" cy="5330650"/>
          </a:xfrm>
          <a:prstGeom prst="rect">
            <a:avLst/>
          </a:prstGeom>
        </p:spPr>
      </p:pic>
    </p:spTree>
    <p:extLst>
      <p:ext uri="{BB962C8B-B14F-4D97-AF65-F5344CB8AC3E}">
        <p14:creationId xmlns:p14="http://schemas.microsoft.com/office/powerpoint/2010/main" val="128614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16" name="Rectangle 15">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useBgFill="1">
        <p:nvSpPr>
          <p:cNvPr id="18" name="Rectangle 17">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AFF83AF2-8874-99AA-FAB4-893871CB46D9}"/>
              </a:ext>
            </a:extLst>
          </p:cNvPr>
          <p:cNvSpPr>
            <a:spLocks noGrp="1"/>
          </p:cNvSpPr>
          <p:nvPr>
            <p:ph type="title"/>
          </p:nvPr>
        </p:nvSpPr>
        <p:spPr>
          <a:xfrm>
            <a:off x="466530" y="2485116"/>
            <a:ext cx="3572380" cy="3322071"/>
          </a:xfrm>
        </p:spPr>
        <p:txBody>
          <a:bodyPr vert="horz" lIns="91440" tIns="45720" rIns="91440" bIns="45720" rtlCol="0" anchor="b">
            <a:noAutofit/>
          </a:bodyPr>
          <a:lstStyle/>
          <a:p>
            <a:r>
              <a:rPr lang="en-US" sz="2400" b="0" i="0" dirty="0">
                <a:solidFill>
                  <a:schemeClr val="tx1"/>
                </a:solidFill>
                <a:effectLst/>
                <a:latin typeface="Söhne"/>
              </a:rPr>
              <a:t>The code visually assesses the performance of the linear regression model through a residual plot, which helps identify any patterns or trends in prediction errors</a:t>
            </a:r>
            <a:r>
              <a:rPr lang="en-US" sz="2400" dirty="0">
                <a:solidFill>
                  <a:schemeClr val="tx1"/>
                </a:solidFill>
                <a:latin typeface="Söhne"/>
              </a:rPr>
              <a:t>.</a:t>
            </a:r>
            <a:r>
              <a:rPr lang="en-US" sz="2400" b="0" i="0" dirty="0">
                <a:solidFill>
                  <a:schemeClr val="tx1"/>
                </a:solidFill>
                <a:effectLst/>
                <a:latin typeface="Söhne"/>
              </a:rPr>
              <a:t> Additionally, it visualizes the importance of different features in the model through a bar plot, providing insights into the contribution of each feature to the prediction.</a:t>
            </a:r>
            <a:endParaRPr lang="en-US" sz="2400" spc="-100" dirty="0">
              <a:solidFill>
                <a:schemeClr val="tx1"/>
              </a:solidFill>
            </a:endParaRPr>
          </a:p>
        </p:txBody>
      </p:sp>
      <p:pic>
        <p:nvPicPr>
          <p:cNvPr id="5" name="Content Placeholder 4">
            <a:extLst>
              <a:ext uri="{FF2B5EF4-FFF2-40B4-BE49-F238E27FC236}">
                <a16:creationId xmlns:a16="http://schemas.microsoft.com/office/drawing/2014/main" id="{21C86C12-3731-3261-FAE4-4C4E28C44072}"/>
              </a:ext>
            </a:extLst>
          </p:cNvPr>
          <p:cNvPicPr>
            <a:picLocks noGrp="1" noChangeAspect="1"/>
          </p:cNvPicPr>
          <p:nvPr>
            <p:ph idx="1"/>
          </p:nvPr>
        </p:nvPicPr>
        <p:blipFill>
          <a:blip r:embed="rId2"/>
          <a:stretch>
            <a:fillRect/>
          </a:stretch>
        </p:blipFill>
        <p:spPr>
          <a:xfrm>
            <a:off x="5120640" y="782507"/>
            <a:ext cx="6367271" cy="5284834"/>
          </a:xfrm>
          <a:prstGeom prst="rect">
            <a:avLst/>
          </a:prstGeom>
        </p:spPr>
      </p:pic>
      <p:sp>
        <p:nvSpPr>
          <p:cNvPr id="22" name="Rectangle 21">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18715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pic>
        <p:nvPicPr>
          <p:cNvPr id="6" name="Content Placeholder 6">
            <a:extLst>
              <a:ext uri="{FF2B5EF4-FFF2-40B4-BE49-F238E27FC236}">
                <a16:creationId xmlns:a16="http://schemas.microsoft.com/office/drawing/2014/main" id="{6D1591CC-4ED3-95BE-9646-0E31C334D8CD}"/>
              </a:ext>
            </a:extLst>
          </p:cNvPr>
          <p:cNvPicPr>
            <a:picLocks noChangeAspect="1"/>
          </p:cNvPicPr>
          <p:nvPr/>
        </p:nvPicPr>
        <p:blipFill>
          <a:blip r:embed="rId2"/>
          <a:stretch>
            <a:fillRect/>
          </a:stretch>
        </p:blipFill>
        <p:spPr>
          <a:xfrm>
            <a:off x="0" y="104098"/>
            <a:ext cx="5678958" cy="3543105"/>
          </a:xfrm>
          <a:prstGeom prst="rect">
            <a:avLst/>
          </a:prstGeom>
        </p:spPr>
      </p:pic>
      <p:pic>
        <p:nvPicPr>
          <p:cNvPr id="5" name="Picture 4">
            <a:extLst>
              <a:ext uri="{FF2B5EF4-FFF2-40B4-BE49-F238E27FC236}">
                <a16:creationId xmlns:a16="http://schemas.microsoft.com/office/drawing/2014/main" id="{0CCB1D01-0DFB-A114-3FBF-347D8D940B0D}"/>
              </a:ext>
            </a:extLst>
          </p:cNvPr>
          <p:cNvPicPr>
            <a:picLocks noChangeAspect="1"/>
          </p:cNvPicPr>
          <p:nvPr/>
        </p:nvPicPr>
        <p:blipFill>
          <a:blip r:embed="rId3"/>
          <a:stretch>
            <a:fillRect/>
          </a:stretch>
        </p:blipFill>
        <p:spPr>
          <a:xfrm>
            <a:off x="5979145" y="227540"/>
            <a:ext cx="5428034" cy="3419663"/>
          </a:xfrm>
          <a:prstGeom prst="rect">
            <a:avLst/>
          </a:prstGeom>
        </p:spPr>
      </p:pic>
      <p:sp>
        <p:nvSpPr>
          <p:cNvPr id="7" name="TextBox 6">
            <a:extLst>
              <a:ext uri="{FF2B5EF4-FFF2-40B4-BE49-F238E27FC236}">
                <a16:creationId xmlns:a16="http://schemas.microsoft.com/office/drawing/2014/main" id="{52E7F057-A545-0AB4-E675-879296626D11}"/>
              </a:ext>
            </a:extLst>
          </p:cNvPr>
          <p:cNvSpPr txBox="1"/>
          <p:nvPr/>
        </p:nvSpPr>
        <p:spPr>
          <a:xfrm>
            <a:off x="250924" y="3901389"/>
            <a:ext cx="5428034" cy="2031325"/>
          </a:xfrm>
          <a:prstGeom prst="rect">
            <a:avLst/>
          </a:prstGeom>
          <a:noFill/>
        </p:spPr>
        <p:txBody>
          <a:bodyPr wrap="square" rtlCol="0">
            <a:spAutoFit/>
          </a:bodyPr>
          <a:lstStyle/>
          <a:p>
            <a:r>
              <a:rPr lang="en-US" sz="1800" b="0" i="0" dirty="0">
                <a:effectLst/>
                <a:latin typeface="Google Sans"/>
              </a:rPr>
              <a:t>The figure shows two plots: one for actual values ​​and one for predicted values. The scatter plot shows that there is a good correlation between the actual and predicted values, but the predicted values ​​are always lower than the actual values ​​This means that the model may not be as accurate as it could be, and there are some items that sample is not captured properly</a:t>
            </a:r>
            <a:endParaRPr lang="en-SG" dirty="0"/>
          </a:p>
        </p:txBody>
      </p:sp>
      <p:sp>
        <p:nvSpPr>
          <p:cNvPr id="8" name="TextBox 7">
            <a:extLst>
              <a:ext uri="{FF2B5EF4-FFF2-40B4-BE49-F238E27FC236}">
                <a16:creationId xmlns:a16="http://schemas.microsoft.com/office/drawing/2014/main" id="{D7D9F30F-CD73-A791-37BB-6D2DFF33DB1C}"/>
              </a:ext>
            </a:extLst>
          </p:cNvPr>
          <p:cNvSpPr txBox="1"/>
          <p:nvPr/>
        </p:nvSpPr>
        <p:spPr>
          <a:xfrm>
            <a:off x="5743386" y="3647203"/>
            <a:ext cx="6106389" cy="2308324"/>
          </a:xfrm>
          <a:prstGeom prst="rect">
            <a:avLst/>
          </a:prstGeom>
          <a:noFill/>
        </p:spPr>
        <p:txBody>
          <a:bodyPr wrap="square" rtlCol="0">
            <a:spAutoFit/>
          </a:bodyPr>
          <a:lstStyle/>
          <a:p>
            <a:r>
              <a:rPr lang="en-US" sz="1600" dirty="0">
                <a:solidFill>
                  <a:schemeClr val="tx1"/>
                </a:solidFill>
              </a:rPr>
              <a:t> The figure shows a line graph that compares the absolute coefficient values of different features in a linear regression model. The features are listed on the x-axis, and their corresponding absolute coefficient values are shown on the y-axis. The higher the absolute coefficient value, the more important the feature is to the model.</a:t>
            </a:r>
          </a:p>
          <a:p>
            <a:endParaRPr lang="en-US" sz="1600" dirty="0">
              <a:solidFill>
                <a:schemeClr val="tx1"/>
              </a:solidFill>
            </a:endParaRPr>
          </a:p>
          <a:p>
            <a:r>
              <a:rPr lang="en-US" sz="1600" dirty="0">
                <a:solidFill>
                  <a:schemeClr val="tx1"/>
                </a:solidFill>
              </a:rPr>
              <a:t>In this case, the most important feature is </a:t>
            </a:r>
            <a:r>
              <a:rPr lang="en-US" sz="1600" dirty="0" err="1">
                <a:solidFill>
                  <a:schemeClr val="tx1"/>
                </a:solidFill>
              </a:rPr>
              <a:t>Gender_female</a:t>
            </a:r>
            <a:r>
              <a:rPr lang="en-US" sz="1600" dirty="0">
                <a:solidFill>
                  <a:schemeClr val="tx1"/>
                </a:solidFill>
              </a:rPr>
              <a:t> followed by  "</a:t>
            </a:r>
            <a:r>
              <a:rPr lang="en-US" sz="1600" dirty="0" err="1">
                <a:solidFill>
                  <a:schemeClr val="tx1"/>
                </a:solidFill>
              </a:rPr>
              <a:t>Gender_male</a:t>
            </a:r>
            <a:r>
              <a:rPr lang="en-US" sz="1600" dirty="0">
                <a:solidFill>
                  <a:schemeClr val="tx1"/>
                </a:solidFill>
              </a:rPr>
              <a:t>", and “Smoker”. This suggests that these features are the most influential in predicting the target variable.</a:t>
            </a:r>
            <a:endParaRPr lang="en-SG" sz="1600" dirty="0"/>
          </a:p>
        </p:txBody>
      </p:sp>
    </p:spTree>
    <p:extLst>
      <p:ext uri="{BB962C8B-B14F-4D97-AF65-F5344CB8AC3E}">
        <p14:creationId xmlns:p14="http://schemas.microsoft.com/office/powerpoint/2010/main" val="20623789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477</TotalTime>
  <Words>1413</Words>
  <Application>Microsoft Office PowerPoint</Application>
  <PresentationFormat>Widescreen</PresentationFormat>
  <Paragraphs>50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Google Sans</vt:lpstr>
      <vt:lpstr>Söhne</vt:lpstr>
      <vt:lpstr>Aptos</vt:lpstr>
      <vt:lpstr>Arial</vt:lpstr>
      <vt:lpstr>Corbel</vt:lpstr>
      <vt:lpstr>Wingdings 2</vt:lpstr>
      <vt:lpstr>Frame</vt:lpstr>
      <vt:lpstr>AIML CA1  Predicting Water Quality</vt:lpstr>
      <vt:lpstr>Table of contents</vt:lpstr>
      <vt:lpstr>Background  research and data exploration</vt:lpstr>
      <vt:lpstr>Feature engineering</vt:lpstr>
      <vt:lpstr>REGRESSION MODELS</vt:lpstr>
      <vt:lpstr>#1 Linear Regression Model</vt:lpstr>
      <vt:lpstr>PowerPoint Presentation</vt:lpstr>
      <vt:lpstr>The code visually assesses the performance of the linear regression model through a residual plot, which helps identify any patterns or trends in prediction errors. Additionally, it visualizes the importance of different features in the model through a bar plot, providing insights into the contribution of each feature to the prediction.</vt:lpstr>
      <vt:lpstr>PowerPoint Presentation</vt:lpstr>
      <vt:lpstr>#2 Ridge Regression model</vt:lpstr>
      <vt:lpstr>Before Hyperparameter tuning</vt:lpstr>
      <vt:lpstr>After hyperparameter tuning</vt:lpstr>
      <vt:lpstr>the code visually assesses the performance of the tuned Ridge regression model by examining residual plots and feature importance. The residual plots help identify any patterns or trends in prediction errors, while the feature importance graph provides insights into the contribution of each feature to the Ridge regression model.</vt:lpstr>
      <vt:lpstr>PowerPoint Presentation</vt:lpstr>
      <vt:lpstr>#3 Random Forest Regression Model</vt:lpstr>
      <vt:lpstr>This code optimizes the hyperparameters of a Random Forest regression model through randomized search cross-validation, trains the model with the best hyperparameters, and evaluates its performance using various metrics. The goal is to enhance the model's predictive capabilities by finding the most suitable hyperparameter configuration.</vt:lpstr>
      <vt:lpstr>This code visually checks the performance of the random forest regression model by analyzing residual plots and feature importance. The residual plot helps to identify any patterns or trends in the prediction error, while the feature importance plot provides insight into the contribution of each feature to the random forest regression model</vt:lpstr>
      <vt:lpstr>PowerPoint Presentation</vt:lpstr>
      <vt:lpstr>#4 Dummy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CA1  Predicting Water Quality</dc:title>
  <dc:creator>Adam Ong</dc:creator>
  <cp:lastModifiedBy>Adam Ong</cp:lastModifiedBy>
  <cp:revision>3</cp:revision>
  <dcterms:created xsi:type="dcterms:W3CDTF">2023-12-04T09:21:12Z</dcterms:created>
  <dcterms:modified xsi:type="dcterms:W3CDTF">2023-12-04T17:19:05Z</dcterms:modified>
</cp:coreProperties>
</file>