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41048-C70D-4D6D-9D65-16B5F3E97736}"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2AE5010E-2B64-4E34-A9B5-9ECB862C007E}">
      <dgm:prSet/>
      <dgm:spPr/>
      <dgm:t>
        <a:bodyPr/>
        <a:lstStyle/>
        <a:p>
          <a:pPr>
            <a:lnSpc>
              <a:spcPct val="100000"/>
            </a:lnSpc>
            <a:defRPr cap="all"/>
          </a:pPr>
          <a:r>
            <a:rPr lang="en-US"/>
            <a:t>Background Research &amp; Data Exploration </a:t>
          </a:r>
        </a:p>
      </dgm:t>
    </dgm:pt>
    <dgm:pt modelId="{D9452711-16D4-4403-9791-2126DFC341DF}" type="parTrans" cxnId="{2FEE40CB-110B-4405-A719-5D12E69DEB38}">
      <dgm:prSet/>
      <dgm:spPr/>
      <dgm:t>
        <a:bodyPr/>
        <a:lstStyle/>
        <a:p>
          <a:endParaRPr lang="en-US"/>
        </a:p>
      </dgm:t>
    </dgm:pt>
    <dgm:pt modelId="{F21774E9-66A0-4A87-A75F-B4932EB1D584}" type="sibTrans" cxnId="{2FEE40CB-110B-4405-A719-5D12E69DEB38}">
      <dgm:prSet/>
      <dgm:spPr/>
      <dgm:t>
        <a:bodyPr/>
        <a:lstStyle/>
        <a:p>
          <a:endParaRPr lang="en-US"/>
        </a:p>
      </dgm:t>
    </dgm:pt>
    <dgm:pt modelId="{E45263C4-D80F-4797-87D1-3F230C16428F}">
      <dgm:prSet/>
      <dgm:spPr/>
      <dgm:t>
        <a:bodyPr/>
        <a:lstStyle/>
        <a:p>
          <a:pPr>
            <a:lnSpc>
              <a:spcPct val="100000"/>
            </a:lnSpc>
            <a:defRPr cap="all"/>
          </a:pPr>
          <a:r>
            <a:rPr lang="en-US" dirty="0"/>
            <a:t>Modelling and Evaluation (classification models) </a:t>
          </a:r>
        </a:p>
      </dgm:t>
    </dgm:pt>
    <dgm:pt modelId="{BAE0088F-12DF-465F-9412-0684A9388C6F}" type="parTrans" cxnId="{AA4E53A3-5D6A-42A3-90E7-440AB7375486}">
      <dgm:prSet/>
      <dgm:spPr/>
      <dgm:t>
        <a:bodyPr/>
        <a:lstStyle/>
        <a:p>
          <a:endParaRPr lang="en-US"/>
        </a:p>
      </dgm:t>
    </dgm:pt>
    <dgm:pt modelId="{770EE4CD-8C17-4C4D-AE96-239F8E6E6FB7}" type="sibTrans" cxnId="{AA4E53A3-5D6A-42A3-90E7-440AB7375486}">
      <dgm:prSet/>
      <dgm:spPr/>
      <dgm:t>
        <a:bodyPr/>
        <a:lstStyle/>
        <a:p>
          <a:endParaRPr lang="en-US"/>
        </a:p>
      </dgm:t>
    </dgm:pt>
    <dgm:pt modelId="{AAE82B0E-8CF5-4091-BAE0-C76A1365F308}">
      <dgm:prSet/>
      <dgm:spPr/>
      <dgm:t>
        <a:bodyPr/>
        <a:lstStyle/>
        <a:p>
          <a:pPr>
            <a:lnSpc>
              <a:spcPct val="100000"/>
            </a:lnSpc>
            <a:defRPr cap="all"/>
          </a:pPr>
          <a:r>
            <a:rPr lang="en-US" dirty="0"/>
            <a:t>Model Improvement</a:t>
          </a:r>
        </a:p>
      </dgm:t>
    </dgm:pt>
    <dgm:pt modelId="{39977DB1-2FA2-4C2D-923C-5154948ED576}" type="parTrans" cxnId="{6348B474-3457-49D2-B383-ABE17CE76914}">
      <dgm:prSet/>
      <dgm:spPr/>
      <dgm:t>
        <a:bodyPr/>
        <a:lstStyle/>
        <a:p>
          <a:endParaRPr lang="en-US"/>
        </a:p>
      </dgm:t>
    </dgm:pt>
    <dgm:pt modelId="{7B858BFE-6DCD-4495-84B8-966D7DE0C25A}" type="sibTrans" cxnId="{6348B474-3457-49D2-B383-ABE17CE76914}">
      <dgm:prSet/>
      <dgm:spPr/>
      <dgm:t>
        <a:bodyPr/>
        <a:lstStyle/>
        <a:p>
          <a:endParaRPr lang="en-US"/>
        </a:p>
      </dgm:t>
    </dgm:pt>
    <dgm:pt modelId="{B41B3C81-B87E-4FE2-9CB6-4CEFF4C0D41F}">
      <dgm:prSet/>
      <dgm:spPr/>
      <dgm:t>
        <a:bodyPr/>
        <a:lstStyle/>
        <a:p>
          <a:pPr>
            <a:lnSpc>
              <a:spcPct val="100000"/>
            </a:lnSpc>
            <a:defRPr cap="all"/>
          </a:pPr>
          <a:r>
            <a:rPr lang="en-US" dirty="0"/>
            <a:t>Data cleaning and imputation</a:t>
          </a:r>
        </a:p>
      </dgm:t>
    </dgm:pt>
    <dgm:pt modelId="{3F04E860-B90F-4310-BDDC-6AF80D97447D}" type="sibTrans" cxnId="{F12DD2B5-B461-4A0D-9E6A-21711D7A7258}">
      <dgm:prSet/>
      <dgm:spPr/>
      <dgm:t>
        <a:bodyPr/>
        <a:lstStyle/>
        <a:p>
          <a:endParaRPr lang="en-US"/>
        </a:p>
      </dgm:t>
    </dgm:pt>
    <dgm:pt modelId="{6D97B7FB-42E8-49FD-9F80-B5D69D07E25B}" type="parTrans" cxnId="{F12DD2B5-B461-4A0D-9E6A-21711D7A7258}">
      <dgm:prSet/>
      <dgm:spPr/>
      <dgm:t>
        <a:bodyPr/>
        <a:lstStyle/>
        <a:p>
          <a:endParaRPr lang="en-US"/>
        </a:p>
      </dgm:t>
    </dgm:pt>
    <dgm:pt modelId="{21BF8E1C-F5C6-45E2-97A9-5AB57B215EC8}" type="pres">
      <dgm:prSet presAssocID="{55E41048-C70D-4D6D-9D65-16B5F3E97736}" presName="root" presStyleCnt="0">
        <dgm:presLayoutVars>
          <dgm:dir/>
          <dgm:resizeHandles val="exact"/>
        </dgm:presLayoutVars>
      </dgm:prSet>
      <dgm:spPr/>
    </dgm:pt>
    <dgm:pt modelId="{8176D189-0CEB-43DD-A99F-90F39B6E06E9}" type="pres">
      <dgm:prSet presAssocID="{2AE5010E-2B64-4E34-A9B5-9ECB862C007E}" presName="compNode" presStyleCnt="0"/>
      <dgm:spPr/>
    </dgm:pt>
    <dgm:pt modelId="{3E92FBB4-5F33-40CF-8869-754AB4405689}" type="pres">
      <dgm:prSet presAssocID="{2AE5010E-2B64-4E34-A9B5-9ECB862C007E}" presName="iconBgRect" presStyleLbl="bgShp" presStyleIdx="0" presStyleCnt="4"/>
      <dgm:spPr/>
    </dgm:pt>
    <dgm:pt modelId="{C9F9DAEE-DA7F-47E6-BF35-0B711ADEE45C}" type="pres">
      <dgm:prSet presAssocID="{2AE5010E-2B64-4E34-A9B5-9ECB862C00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0D585479-0136-4E9D-9844-ACB0608D53FC}" type="pres">
      <dgm:prSet presAssocID="{2AE5010E-2B64-4E34-A9B5-9ECB862C007E}" presName="spaceRect" presStyleCnt="0"/>
      <dgm:spPr/>
    </dgm:pt>
    <dgm:pt modelId="{4D5C1577-082E-441D-9CDC-ABEE62E140A0}" type="pres">
      <dgm:prSet presAssocID="{2AE5010E-2B64-4E34-A9B5-9ECB862C007E}" presName="textRect" presStyleLbl="revTx" presStyleIdx="0" presStyleCnt="4">
        <dgm:presLayoutVars>
          <dgm:chMax val="1"/>
          <dgm:chPref val="1"/>
        </dgm:presLayoutVars>
      </dgm:prSet>
      <dgm:spPr/>
    </dgm:pt>
    <dgm:pt modelId="{F307B013-E4BE-4DAD-8160-E7517E403FA1}" type="pres">
      <dgm:prSet presAssocID="{F21774E9-66A0-4A87-A75F-B4932EB1D584}" presName="sibTrans" presStyleCnt="0"/>
      <dgm:spPr/>
    </dgm:pt>
    <dgm:pt modelId="{6FCD8BFF-D010-4C54-A4B6-23ED979E8CB8}" type="pres">
      <dgm:prSet presAssocID="{B41B3C81-B87E-4FE2-9CB6-4CEFF4C0D41F}" presName="compNode" presStyleCnt="0"/>
      <dgm:spPr/>
    </dgm:pt>
    <dgm:pt modelId="{F78BC076-4D1B-4C30-A7A5-9F30F8BE5CC6}" type="pres">
      <dgm:prSet presAssocID="{B41B3C81-B87E-4FE2-9CB6-4CEFF4C0D41F}" presName="iconBgRect" presStyleLbl="bgShp" presStyleIdx="1" presStyleCnt="4"/>
      <dgm:spPr/>
    </dgm:pt>
    <dgm:pt modelId="{0D12CA30-75BA-4A29-8339-A33F37892501}" type="pres">
      <dgm:prSet presAssocID="{B41B3C81-B87E-4FE2-9CB6-4CEFF4C0D4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8B8C824-7299-4204-9006-65CA815D453C}" type="pres">
      <dgm:prSet presAssocID="{B41B3C81-B87E-4FE2-9CB6-4CEFF4C0D41F}" presName="spaceRect" presStyleCnt="0"/>
      <dgm:spPr/>
    </dgm:pt>
    <dgm:pt modelId="{CA69D8E7-F8E6-40C2-B588-A272059EC566}" type="pres">
      <dgm:prSet presAssocID="{B41B3C81-B87E-4FE2-9CB6-4CEFF4C0D41F}" presName="textRect" presStyleLbl="revTx" presStyleIdx="1" presStyleCnt="4">
        <dgm:presLayoutVars>
          <dgm:chMax val="1"/>
          <dgm:chPref val="1"/>
        </dgm:presLayoutVars>
      </dgm:prSet>
      <dgm:spPr/>
    </dgm:pt>
    <dgm:pt modelId="{3AA8DF40-4024-455F-B50D-8F14BE12B1F2}" type="pres">
      <dgm:prSet presAssocID="{3F04E860-B90F-4310-BDDC-6AF80D97447D}" presName="sibTrans" presStyleCnt="0"/>
      <dgm:spPr/>
    </dgm:pt>
    <dgm:pt modelId="{9BA4E63E-3ADE-48FB-8AC3-1898FEF1ED01}" type="pres">
      <dgm:prSet presAssocID="{E45263C4-D80F-4797-87D1-3F230C16428F}" presName="compNode" presStyleCnt="0"/>
      <dgm:spPr/>
    </dgm:pt>
    <dgm:pt modelId="{3F2D4C7A-14FD-4AA0-AE82-9EECAFDB2244}" type="pres">
      <dgm:prSet presAssocID="{E45263C4-D80F-4797-87D1-3F230C16428F}" presName="iconBgRect" presStyleLbl="bgShp" presStyleIdx="2" presStyleCnt="4"/>
      <dgm:spPr/>
    </dgm:pt>
    <dgm:pt modelId="{2A9F2F28-B3B6-4887-B3BB-460E5838C1AB}" type="pres">
      <dgm:prSet presAssocID="{E45263C4-D80F-4797-87D1-3F230C1642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EDBF88E-4D9A-4DAF-840F-7D88E15E3521}" type="pres">
      <dgm:prSet presAssocID="{E45263C4-D80F-4797-87D1-3F230C16428F}" presName="spaceRect" presStyleCnt="0"/>
      <dgm:spPr/>
    </dgm:pt>
    <dgm:pt modelId="{6E8A10F8-DE47-449B-8CAA-4287AB7ACF4B}" type="pres">
      <dgm:prSet presAssocID="{E45263C4-D80F-4797-87D1-3F230C16428F}" presName="textRect" presStyleLbl="revTx" presStyleIdx="2" presStyleCnt="4">
        <dgm:presLayoutVars>
          <dgm:chMax val="1"/>
          <dgm:chPref val="1"/>
        </dgm:presLayoutVars>
      </dgm:prSet>
      <dgm:spPr/>
    </dgm:pt>
    <dgm:pt modelId="{77BF7F07-36CD-4DD3-A3BB-7E0F5AC413A9}" type="pres">
      <dgm:prSet presAssocID="{770EE4CD-8C17-4C4D-AE96-239F8E6E6FB7}" presName="sibTrans" presStyleCnt="0"/>
      <dgm:spPr/>
    </dgm:pt>
    <dgm:pt modelId="{56A00E90-1EEF-44F7-B78C-E3EC69B294E6}" type="pres">
      <dgm:prSet presAssocID="{AAE82B0E-8CF5-4091-BAE0-C76A1365F308}" presName="compNode" presStyleCnt="0"/>
      <dgm:spPr/>
    </dgm:pt>
    <dgm:pt modelId="{E215F048-79DC-4D21-A152-8D503CF5A3E2}" type="pres">
      <dgm:prSet presAssocID="{AAE82B0E-8CF5-4091-BAE0-C76A1365F308}" presName="iconBgRect" presStyleLbl="bgShp" presStyleIdx="3" presStyleCnt="4"/>
      <dgm:spPr/>
    </dgm:pt>
    <dgm:pt modelId="{2D64052E-4D35-4241-A605-01BA5627BB84}" type="pres">
      <dgm:prSet presAssocID="{AAE82B0E-8CF5-4091-BAE0-C76A1365F3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1A79E0FA-AB14-4344-ACF2-09F0A8096BA2}" type="pres">
      <dgm:prSet presAssocID="{AAE82B0E-8CF5-4091-BAE0-C76A1365F308}" presName="spaceRect" presStyleCnt="0"/>
      <dgm:spPr/>
    </dgm:pt>
    <dgm:pt modelId="{961A8E97-13FF-4EBF-9EC0-EA8E949D3E5C}" type="pres">
      <dgm:prSet presAssocID="{AAE82B0E-8CF5-4091-BAE0-C76A1365F308}" presName="textRect" presStyleLbl="revTx" presStyleIdx="3" presStyleCnt="4">
        <dgm:presLayoutVars>
          <dgm:chMax val="1"/>
          <dgm:chPref val="1"/>
        </dgm:presLayoutVars>
      </dgm:prSet>
      <dgm:spPr/>
    </dgm:pt>
  </dgm:ptLst>
  <dgm:cxnLst>
    <dgm:cxn modelId="{76203911-2F0A-4217-919C-EBE1474993BB}" type="presOf" srcId="{AAE82B0E-8CF5-4091-BAE0-C76A1365F308}" destId="{961A8E97-13FF-4EBF-9EC0-EA8E949D3E5C}" srcOrd="0" destOrd="0" presId="urn:microsoft.com/office/officeart/2018/5/layout/IconCircleLabelList"/>
    <dgm:cxn modelId="{63564928-1CAF-419F-83DB-EA0110388B21}" type="presOf" srcId="{E45263C4-D80F-4797-87D1-3F230C16428F}" destId="{6E8A10F8-DE47-449B-8CAA-4287AB7ACF4B}" srcOrd="0" destOrd="0" presId="urn:microsoft.com/office/officeart/2018/5/layout/IconCircleLabelList"/>
    <dgm:cxn modelId="{7691F773-9AE4-4CDA-9022-51486AC7EF86}" type="presOf" srcId="{2AE5010E-2B64-4E34-A9B5-9ECB862C007E}" destId="{4D5C1577-082E-441D-9CDC-ABEE62E140A0}" srcOrd="0" destOrd="0" presId="urn:microsoft.com/office/officeart/2018/5/layout/IconCircleLabelList"/>
    <dgm:cxn modelId="{6348B474-3457-49D2-B383-ABE17CE76914}" srcId="{55E41048-C70D-4D6D-9D65-16B5F3E97736}" destId="{AAE82B0E-8CF5-4091-BAE0-C76A1365F308}" srcOrd="3" destOrd="0" parTransId="{39977DB1-2FA2-4C2D-923C-5154948ED576}" sibTransId="{7B858BFE-6DCD-4495-84B8-966D7DE0C25A}"/>
    <dgm:cxn modelId="{B2E16D7E-015A-472A-B7D7-53CCE334DA64}" type="presOf" srcId="{B41B3C81-B87E-4FE2-9CB6-4CEFF4C0D41F}" destId="{CA69D8E7-F8E6-40C2-B588-A272059EC566}" srcOrd="0" destOrd="0" presId="urn:microsoft.com/office/officeart/2018/5/layout/IconCircleLabelList"/>
    <dgm:cxn modelId="{C2DE678B-40D1-4857-BFEF-A15839D03CBC}" type="presOf" srcId="{55E41048-C70D-4D6D-9D65-16B5F3E97736}" destId="{21BF8E1C-F5C6-45E2-97A9-5AB57B215EC8}" srcOrd="0" destOrd="0" presId="urn:microsoft.com/office/officeart/2018/5/layout/IconCircleLabelList"/>
    <dgm:cxn modelId="{AA4E53A3-5D6A-42A3-90E7-440AB7375486}" srcId="{55E41048-C70D-4D6D-9D65-16B5F3E97736}" destId="{E45263C4-D80F-4797-87D1-3F230C16428F}" srcOrd="2" destOrd="0" parTransId="{BAE0088F-12DF-465F-9412-0684A9388C6F}" sibTransId="{770EE4CD-8C17-4C4D-AE96-239F8E6E6FB7}"/>
    <dgm:cxn modelId="{F12DD2B5-B461-4A0D-9E6A-21711D7A7258}" srcId="{55E41048-C70D-4D6D-9D65-16B5F3E97736}" destId="{B41B3C81-B87E-4FE2-9CB6-4CEFF4C0D41F}" srcOrd="1" destOrd="0" parTransId="{6D97B7FB-42E8-49FD-9F80-B5D69D07E25B}" sibTransId="{3F04E860-B90F-4310-BDDC-6AF80D97447D}"/>
    <dgm:cxn modelId="{2FEE40CB-110B-4405-A719-5D12E69DEB38}" srcId="{55E41048-C70D-4D6D-9D65-16B5F3E97736}" destId="{2AE5010E-2B64-4E34-A9B5-9ECB862C007E}" srcOrd="0" destOrd="0" parTransId="{D9452711-16D4-4403-9791-2126DFC341DF}" sibTransId="{F21774E9-66A0-4A87-A75F-B4932EB1D584}"/>
    <dgm:cxn modelId="{C85FBB71-94D5-4E8C-BE57-B975C4DF21E7}" type="presParOf" srcId="{21BF8E1C-F5C6-45E2-97A9-5AB57B215EC8}" destId="{8176D189-0CEB-43DD-A99F-90F39B6E06E9}" srcOrd="0" destOrd="0" presId="urn:microsoft.com/office/officeart/2018/5/layout/IconCircleLabelList"/>
    <dgm:cxn modelId="{D62FBCE5-C289-4012-8A5F-F3A71E3C9B0A}" type="presParOf" srcId="{8176D189-0CEB-43DD-A99F-90F39B6E06E9}" destId="{3E92FBB4-5F33-40CF-8869-754AB4405689}" srcOrd="0" destOrd="0" presId="urn:microsoft.com/office/officeart/2018/5/layout/IconCircleLabelList"/>
    <dgm:cxn modelId="{C890AECB-A1EB-47C2-82DE-875132D88996}" type="presParOf" srcId="{8176D189-0CEB-43DD-A99F-90F39B6E06E9}" destId="{C9F9DAEE-DA7F-47E6-BF35-0B711ADEE45C}" srcOrd="1" destOrd="0" presId="urn:microsoft.com/office/officeart/2018/5/layout/IconCircleLabelList"/>
    <dgm:cxn modelId="{0D884E55-6631-4784-81CE-E27A8FF03F67}" type="presParOf" srcId="{8176D189-0CEB-43DD-A99F-90F39B6E06E9}" destId="{0D585479-0136-4E9D-9844-ACB0608D53FC}" srcOrd="2" destOrd="0" presId="urn:microsoft.com/office/officeart/2018/5/layout/IconCircleLabelList"/>
    <dgm:cxn modelId="{EE46F938-4476-40D5-8ED8-21F186CB6CF8}" type="presParOf" srcId="{8176D189-0CEB-43DD-A99F-90F39B6E06E9}" destId="{4D5C1577-082E-441D-9CDC-ABEE62E140A0}" srcOrd="3" destOrd="0" presId="urn:microsoft.com/office/officeart/2018/5/layout/IconCircleLabelList"/>
    <dgm:cxn modelId="{3A316F5C-14DF-406B-B973-BA6F73B00433}" type="presParOf" srcId="{21BF8E1C-F5C6-45E2-97A9-5AB57B215EC8}" destId="{F307B013-E4BE-4DAD-8160-E7517E403FA1}" srcOrd="1" destOrd="0" presId="urn:microsoft.com/office/officeart/2018/5/layout/IconCircleLabelList"/>
    <dgm:cxn modelId="{13EA350E-73DB-4D9E-8195-8789BDA64612}" type="presParOf" srcId="{21BF8E1C-F5C6-45E2-97A9-5AB57B215EC8}" destId="{6FCD8BFF-D010-4C54-A4B6-23ED979E8CB8}" srcOrd="2" destOrd="0" presId="urn:microsoft.com/office/officeart/2018/5/layout/IconCircleLabelList"/>
    <dgm:cxn modelId="{1E070640-E90A-4329-9D2A-5EAB59C85624}" type="presParOf" srcId="{6FCD8BFF-D010-4C54-A4B6-23ED979E8CB8}" destId="{F78BC076-4D1B-4C30-A7A5-9F30F8BE5CC6}" srcOrd="0" destOrd="0" presId="urn:microsoft.com/office/officeart/2018/5/layout/IconCircleLabelList"/>
    <dgm:cxn modelId="{E0C3E84B-0913-40BF-8B12-5DDB7DB945A1}" type="presParOf" srcId="{6FCD8BFF-D010-4C54-A4B6-23ED979E8CB8}" destId="{0D12CA30-75BA-4A29-8339-A33F37892501}" srcOrd="1" destOrd="0" presId="urn:microsoft.com/office/officeart/2018/5/layout/IconCircleLabelList"/>
    <dgm:cxn modelId="{AFF0BAB5-7B5F-4C1C-9F35-3ECC48998608}" type="presParOf" srcId="{6FCD8BFF-D010-4C54-A4B6-23ED979E8CB8}" destId="{68B8C824-7299-4204-9006-65CA815D453C}" srcOrd="2" destOrd="0" presId="urn:microsoft.com/office/officeart/2018/5/layout/IconCircleLabelList"/>
    <dgm:cxn modelId="{31D80D55-29E4-4066-9EAD-2FA13572181B}" type="presParOf" srcId="{6FCD8BFF-D010-4C54-A4B6-23ED979E8CB8}" destId="{CA69D8E7-F8E6-40C2-B588-A272059EC566}" srcOrd="3" destOrd="0" presId="urn:microsoft.com/office/officeart/2018/5/layout/IconCircleLabelList"/>
    <dgm:cxn modelId="{F586A4AF-AB3F-4F75-89D9-41230E4B2514}" type="presParOf" srcId="{21BF8E1C-F5C6-45E2-97A9-5AB57B215EC8}" destId="{3AA8DF40-4024-455F-B50D-8F14BE12B1F2}" srcOrd="3" destOrd="0" presId="urn:microsoft.com/office/officeart/2018/5/layout/IconCircleLabelList"/>
    <dgm:cxn modelId="{B0DC8705-E120-4778-B836-FEC59B9A4F42}" type="presParOf" srcId="{21BF8E1C-F5C6-45E2-97A9-5AB57B215EC8}" destId="{9BA4E63E-3ADE-48FB-8AC3-1898FEF1ED01}" srcOrd="4" destOrd="0" presId="urn:microsoft.com/office/officeart/2018/5/layout/IconCircleLabelList"/>
    <dgm:cxn modelId="{BDE42F92-611B-4443-A8EA-063A85FC6AD5}" type="presParOf" srcId="{9BA4E63E-3ADE-48FB-8AC3-1898FEF1ED01}" destId="{3F2D4C7A-14FD-4AA0-AE82-9EECAFDB2244}" srcOrd="0" destOrd="0" presId="urn:microsoft.com/office/officeart/2018/5/layout/IconCircleLabelList"/>
    <dgm:cxn modelId="{647FA7D2-21E3-4F1A-ACE8-744F59DD5CF4}" type="presParOf" srcId="{9BA4E63E-3ADE-48FB-8AC3-1898FEF1ED01}" destId="{2A9F2F28-B3B6-4887-B3BB-460E5838C1AB}" srcOrd="1" destOrd="0" presId="urn:microsoft.com/office/officeart/2018/5/layout/IconCircleLabelList"/>
    <dgm:cxn modelId="{76D48B40-6553-4C48-9248-2DCF37B57611}" type="presParOf" srcId="{9BA4E63E-3ADE-48FB-8AC3-1898FEF1ED01}" destId="{7EDBF88E-4D9A-4DAF-840F-7D88E15E3521}" srcOrd="2" destOrd="0" presId="urn:microsoft.com/office/officeart/2018/5/layout/IconCircleLabelList"/>
    <dgm:cxn modelId="{E6582530-A290-4BDE-A7A7-273AA92AD5F1}" type="presParOf" srcId="{9BA4E63E-3ADE-48FB-8AC3-1898FEF1ED01}" destId="{6E8A10F8-DE47-449B-8CAA-4287AB7ACF4B}" srcOrd="3" destOrd="0" presId="urn:microsoft.com/office/officeart/2018/5/layout/IconCircleLabelList"/>
    <dgm:cxn modelId="{D751D561-9243-4280-BCDA-0951B80406E0}" type="presParOf" srcId="{21BF8E1C-F5C6-45E2-97A9-5AB57B215EC8}" destId="{77BF7F07-36CD-4DD3-A3BB-7E0F5AC413A9}" srcOrd="5" destOrd="0" presId="urn:microsoft.com/office/officeart/2018/5/layout/IconCircleLabelList"/>
    <dgm:cxn modelId="{92E183B1-6218-40E8-BEE3-F59BAEC08032}" type="presParOf" srcId="{21BF8E1C-F5C6-45E2-97A9-5AB57B215EC8}" destId="{56A00E90-1EEF-44F7-B78C-E3EC69B294E6}" srcOrd="6" destOrd="0" presId="urn:microsoft.com/office/officeart/2018/5/layout/IconCircleLabelList"/>
    <dgm:cxn modelId="{6DFAC861-9F0D-4D82-8162-35E4F26BD94F}" type="presParOf" srcId="{56A00E90-1EEF-44F7-B78C-E3EC69B294E6}" destId="{E215F048-79DC-4D21-A152-8D503CF5A3E2}" srcOrd="0" destOrd="0" presId="urn:microsoft.com/office/officeart/2018/5/layout/IconCircleLabelList"/>
    <dgm:cxn modelId="{DDE23680-FDBC-4F80-A888-B99A227D3AAC}" type="presParOf" srcId="{56A00E90-1EEF-44F7-B78C-E3EC69B294E6}" destId="{2D64052E-4D35-4241-A605-01BA5627BB84}" srcOrd="1" destOrd="0" presId="urn:microsoft.com/office/officeart/2018/5/layout/IconCircleLabelList"/>
    <dgm:cxn modelId="{72CC103D-2C0A-4BD5-95F3-916C68D52819}" type="presParOf" srcId="{56A00E90-1EEF-44F7-B78C-E3EC69B294E6}" destId="{1A79E0FA-AB14-4344-ACF2-09F0A8096BA2}" srcOrd="2" destOrd="0" presId="urn:microsoft.com/office/officeart/2018/5/layout/IconCircleLabelList"/>
    <dgm:cxn modelId="{BDB20ACB-5B4B-4537-9427-2708573D869D}" type="presParOf" srcId="{56A00E90-1EEF-44F7-B78C-E3EC69B294E6}" destId="{961A8E97-13FF-4EBF-9EC0-EA8E949D3E5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2FBB4-5F33-40CF-8869-754AB4405689}">
      <dsp:nvSpPr>
        <dsp:cNvPr id="0" name=""/>
        <dsp:cNvSpPr/>
      </dsp:nvSpPr>
      <dsp:spPr>
        <a:xfrm>
          <a:off x="973190" y="986724"/>
          <a:ext cx="1264141" cy="126414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9DAEE-DA7F-47E6-BF35-0B711ADEE45C}">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5C1577-082E-441D-9CDC-ABEE62E140A0}">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Background Research &amp; Data Exploration </a:t>
          </a:r>
        </a:p>
      </dsp:txBody>
      <dsp:txXfrm>
        <a:off x="569079" y="2644614"/>
        <a:ext cx="2072362" cy="720000"/>
      </dsp:txXfrm>
    </dsp:sp>
    <dsp:sp modelId="{F78BC076-4D1B-4C30-A7A5-9F30F8BE5CC6}">
      <dsp:nvSpPr>
        <dsp:cNvPr id="0" name=""/>
        <dsp:cNvSpPr/>
      </dsp:nvSpPr>
      <dsp:spPr>
        <a:xfrm>
          <a:off x="3408216" y="986724"/>
          <a:ext cx="1264141" cy="126414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2CA30-75BA-4A29-8339-A33F37892501}">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9D8E7-F8E6-40C2-B588-A272059EC566}">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Data cleaning and imputation</a:t>
          </a:r>
        </a:p>
      </dsp:txBody>
      <dsp:txXfrm>
        <a:off x="3004105" y="2644614"/>
        <a:ext cx="2072362" cy="720000"/>
      </dsp:txXfrm>
    </dsp:sp>
    <dsp:sp modelId="{3F2D4C7A-14FD-4AA0-AE82-9EECAFDB2244}">
      <dsp:nvSpPr>
        <dsp:cNvPr id="0" name=""/>
        <dsp:cNvSpPr/>
      </dsp:nvSpPr>
      <dsp:spPr>
        <a:xfrm>
          <a:off x="5843242" y="986724"/>
          <a:ext cx="1264141" cy="126414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F2F28-B3B6-4887-B3BB-460E5838C1AB}">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8A10F8-DE47-449B-8CAA-4287AB7ACF4B}">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Modelling and Evaluation (classification models) </a:t>
          </a:r>
        </a:p>
      </dsp:txBody>
      <dsp:txXfrm>
        <a:off x="5439131" y="2644614"/>
        <a:ext cx="2072362" cy="720000"/>
      </dsp:txXfrm>
    </dsp:sp>
    <dsp:sp modelId="{E215F048-79DC-4D21-A152-8D503CF5A3E2}">
      <dsp:nvSpPr>
        <dsp:cNvPr id="0" name=""/>
        <dsp:cNvSpPr/>
      </dsp:nvSpPr>
      <dsp:spPr>
        <a:xfrm>
          <a:off x="8278268" y="986724"/>
          <a:ext cx="1264141" cy="126414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64052E-4D35-4241-A605-01BA5627BB84}">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1A8E97-13FF-4EBF-9EC0-EA8E949D3E5C}">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Model Improvement</a:t>
          </a:r>
        </a:p>
      </dsp:txBody>
      <dsp:txXfrm>
        <a:off x="7874157" y="2644614"/>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A85C9D1-624C-8140-B372-73290075BBA3}"/>
              </a:ext>
              <a:ext uri="{C183D7F6-B498-43B3-948B-1728B52AA6E4}">
                <adec:decorative xmlns:adec="http://schemas.microsoft.com/office/drawing/2017/decorative" val="1"/>
              </a:ext>
            </a:extLst>
          </p:cNvPr>
          <p:cNvGrpSpPr/>
          <p:nvPr/>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36525"/>
            <a:ext cx="5486400" cy="3373438"/>
          </a:xfrm>
        </p:spPr>
        <p:txBody>
          <a:bodyPr anchor="b">
            <a:noAutofit/>
          </a:bodyPr>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6080759" y="3509964"/>
            <a:ext cx="5486400" cy="666926"/>
          </a:xfrm>
        </p:spPr>
        <p:txBody>
          <a:bodyPr anchor="ctr" anchorCtr="0">
            <a:no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fld id="{D341B595-366B-43E2-A22E-EA6A78C03F06}" type="datetimeFigureOut">
              <a:rPr lang="en-US" smtClean="0"/>
              <a:t>12/4/2023</a:t>
            </a:fld>
            <a:endParaRPr lang="en-US"/>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849600254"/>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rket comparison">
    <p:bg>
      <p:bgPr>
        <a:solidFill>
          <a:schemeClr val="accent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618955" y="192023"/>
            <a:ext cx="9961540" cy="1837840"/>
          </a:xfrm>
        </p:spPr>
        <p:txBody>
          <a:bodyPr anchor="b" anchorCtr="0">
            <a:noAutofit/>
          </a:bodyPr>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618955" y="2176055"/>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hasCustomPrompt="1"/>
          </p:nvPr>
        </p:nvSpPr>
        <p:spPr>
          <a:xfrm>
            <a:off x="4489703" y="268294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618955" y="3437927"/>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hasCustomPrompt="1"/>
          </p:nvPr>
        </p:nvSpPr>
        <p:spPr>
          <a:xfrm>
            <a:off x="4489703" y="396310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618955" y="4741533"/>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hasCustomPrompt="1"/>
          </p:nvPr>
        </p:nvSpPr>
        <p:spPr>
          <a:xfrm>
            <a:off x="4489703" y="5215831"/>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fld id="{D341B595-366B-43E2-A22E-EA6A78C03F06}" type="datetimeFigureOut">
              <a:rPr lang="en-US" smtClean="0"/>
              <a:t>12/4/2023</a:t>
            </a:fld>
            <a:endParaRPr lang="en-US"/>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endParaRPr lang="en-US"/>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797948391"/>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91139"/>
            <a:ext cx="9246624" cy="1493821"/>
          </a:xfrm>
        </p:spPr>
        <p:txBody>
          <a:bodyPr anchor="b" anchorCtr="0">
            <a:noAutofit/>
          </a:bodyPr>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074398"/>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914400"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072493"/>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5863344"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endParaRPr lang="en-US"/>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524399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134621"/>
            <a:ext cx="10515600" cy="1416726"/>
          </a:xfrm>
        </p:spPr>
        <p:txBody>
          <a:bodyPr anchor="b" anchorCtr="0">
            <a:noAutofit/>
          </a:bodyPr>
          <a:lstStyle>
            <a:lvl1pPr>
              <a:defRPr cap="all" baseline="0">
                <a:solidFill>
                  <a:schemeClr val="accent1"/>
                </a:solidFill>
              </a:defRPr>
            </a:lvl1pPr>
          </a:lstStyle>
          <a:p>
            <a:r>
              <a:rPr lang="en-US" dirty="0"/>
              <a:t>CLICK TO ADD TITLE</a:t>
            </a:r>
            <a:endParaRPr lang="en-ZA" dirty="0"/>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chor="ctr" anchorCtr="0">
            <a:noAutofit/>
          </a:bodyPr>
          <a:lstStyle>
            <a:lvl1pPr marL="0" indent="0" algn="l">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chor="ctr" anchorCtr="0">
            <a:noAutofit/>
          </a:bodyPr>
          <a:lstStyle>
            <a:lvl1pPr marL="0" indent="0" algn="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endParaRPr lang="en-US"/>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925261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29159" y="100020"/>
            <a:ext cx="7040880" cy="1470168"/>
          </a:xfrm>
        </p:spPr>
        <p:txBody>
          <a:bodyPr anchor="b" anchorCtr="0">
            <a:noAutofit/>
          </a:bodyPr>
          <a:lstStyle>
            <a:lvl1pPr>
              <a:defRPr cap="all" baseline="0">
                <a:solidFill>
                  <a:schemeClr val="accent1"/>
                </a:solidFill>
              </a:defRPr>
            </a:lvl1pPr>
          </a:lstStyle>
          <a:p>
            <a:r>
              <a:rPr lang="en-US" dirty="0"/>
              <a:t>CLICK TO ADD TITLE</a:t>
            </a:r>
          </a:p>
        </p:txBody>
      </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hasCustomPrompt="1"/>
          </p:nvPr>
        </p:nvSpPr>
        <p:spPr>
          <a:xfrm>
            <a:off x="4929160" y="1700978"/>
            <a:ext cx="6648286" cy="539812"/>
          </a:xfrm>
        </p:spPr>
        <p:txBody>
          <a:bodyPr anchor="ctr" anchorCtr="0">
            <a:no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29160" y="2528668"/>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29160" y="2921859"/>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29160" y="381797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29160" y="4208584"/>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29160" y="514385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29160" y="5543608"/>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endParaRPr lang="en-US"/>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02000068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163146"/>
            <a:ext cx="9755506" cy="1386093"/>
          </a:xfrm>
        </p:spPr>
        <p:txBody>
          <a:bodyPr anchor="b" anchorCtr="0">
            <a:noAutofit/>
          </a:bodyPr>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hasCustomPrompt="1"/>
          </p:nvPr>
        </p:nvSpPr>
        <p:spPr>
          <a:xfrm>
            <a:off x="914399" y="1625919"/>
            <a:ext cx="9755505" cy="455296"/>
          </a:xfrm>
        </p:spPr>
        <p:txBody>
          <a:bodyPr anchor="ctr" anchorCtr="0">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6476"/>
            <a:ext cx="4297679" cy="453399"/>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4579"/>
            <a:ext cx="4297680" cy="455296"/>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endParaRPr lang="en-US"/>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78433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398" y="72180"/>
            <a:ext cx="10666097" cy="1556829"/>
          </a:xfrm>
        </p:spPr>
        <p:txBody>
          <a:bodyPr anchor="b" anchorCtr="0">
            <a:noAutofit/>
          </a:bodyPr>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fld id="{D341B595-366B-43E2-A22E-EA6A78C03F06}" type="datetimeFigureOut">
              <a:rPr lang="en-US" smtClean="0"/>
              <a:t>12/4/2023</a:t>
            </a:fld>
            <a:endParaRPr lang="en-US"/>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endParaRPr lang="en-US"/>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093338561"/>
      </p:ext>
    </p:extLst>
  </p:cSld>
  <p:clrMapOvr>
    <a:masterClrMapping/>
  </p:clrMapOvr>
  <p:extLst>
    <p:ext uri="{DCECCB84-F9BA-43D5-87BE-67443E8EF086}">
      <p15:sldGuideLst xmlns:p15="http://schemas.microsoft.com/office/powerpoint/2012/main">
        <p15:guide id="1" orient="horz" pos="23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9" y="136526"/>
            <a:ext cx="10666095" cy="1398764"/>
          </a:xfrm>
        </p:spPr>
        <p:txBody>
          <a:bodyPr anchor="b" anchorCtr="0">
            <a:noAutofit/>
          </a:bodyPr>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endParaRPr lang="en-US"/>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4002933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838199" y="136526"/>
            <a:ext cx="10742295" cy="1425052"/>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hasCustomPrompt="1"/>
          </p:nvPr>
        </p:nvSpPr>
        <p:spPr>
          <a:xfrm>
            <a:off x="914400" y="1993392"/>
            <a:ext cx="2286000" cy="2286000"/>
          </a:xfrm>
          <a:solidFill>
            <a:schemeClr val="tx2">
              <a:lumMod val="90000"/>
            </a:schemeClr>
          </a:solidFill>
        </p:spPr>
        <p:txBody>
          <a:bodyPr>
            <a:normAutofit/>
          </a:bodyPr>
          <a:lstStyle>
            <a:lvl1pPr marL="0" indent="0" algn="ctr">
              <a:buNone/>
              <a:defRPr sz="1400"/>
            </a:lvl1pPr>
          </a:lstStyle>
          <a:p>
            <a:r>
              <a:rPr lang="en-US" dirty="0"/>
              <a:t>Click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19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199"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hasCustomPrompt="1"/>
          </p:nvPr>
        </p:nvSpPr>
        <p:spPr>
          <a:xfrm>
            <a:off x="3610808"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7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7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hasCustomPrompt="1"/>
          </p:nvPr>
        </p:nvSpPr>
        <p:spPr>
          <a:xfrm>
            <a:off x="6307216"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5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5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hasCustomPrompt="1"/>
          </p:nvPr>
        </p:nvSpPr>
        <p:spPr>
          <a:xfrm>
            <a:off x="9003624"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2"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2"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fld id="{D341B595-366B-43E2-A22E-EA6A78C03F06}" type="datetimeFigureOut">
              <a:rPr lang="en-US" smtClean="0"/>
              <a:t>12/4/2023</a:t>
            </a:fld>
            <a:endParaRPr lang="en-US"/>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endParaRPr lang="en-US"/>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049250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838201" y="93946"/>
            <a:ext cx="10742294" cy="1605666"/>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hasCustomPrompt="1"/>
          </p:nvPr>
        </p:nvSpPr>
        <p:spPr>
          <a:xfrm>
            <a:off x="914400"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hasCustomPrompt="1"/>
          </p:nvPr>
        </p:nvSpPr>
        <p:spPr>
          <a:xfrm>
            <a:off x="3682999"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hasCustomPrompt="1"/>
          </p:nvPr>
        </p:nvSpPr>
        <p:spPr>
          <a:xfrm>
            <a:off x="64515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hasCustomPrompt="1"/>
          </p:nvPr>
        </p:nvSpPr>
        <p:spPr>
          <a:xfrm>
            <a:off x="92201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hasCustomPrompt="1"/>
          </p:nvPr>
        </p:nvSpPr>
        <p:spPr>
          <a:xfrm>
            <a:off x="914400"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hasCustomPrompt="1"/>
          </p:nvPr>
        </p:nvSpPr>
        <p:spPr>
          <a:xfrm>
            <a:off x="368503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hasCustomPrompt="1"/>
          </p:nvPr>
        </p:nvSpPr>
        <p:spPr>
          <a:xfrm>
            <a:off x="6455664"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hasCustomPrompt="1"/>
          </p:nvPr>
        </p:nvSpPr>
        <p:spPr>
          <a:xfrm>
            <a:off x="921715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fld id="{D341B595-366B-43E2-A22E-EA6A78C03F06}" type="datetimeFigureOut">
              <a:rPr lang="en-US" smtClean="0"/>
              <a:t>12/4/2023</a:t>
            </a:fld>
            <a:endParaRPr lang="en-US"/>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endParaRPr lang="en-US"/>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887909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139700"/>
            <a:ext cx="10058400" cy="1405045"/>
          </a:xfrm>
        </p:spPr>
        <p:txBody>
          <a:bodyPr anchor="b" anchorCtr="0">
            <a:noAutofit/>
          </a:bodyPr>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p:ph type="body" sz="quarter" idx="14" hasCustomPrompt="1"/>
          </p:nvPr>
        </p:nvSpPr>
        <p:spPr>
          <a:xfrm>
            <a:off x="1436055" y="2228634"/>
            <a:ext cx="2350537" cy="260076"/>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p:ph type="body" sz="quarter" idx="18" hasCustomPrompt="1"/>
          </p:nvPr>
        </p:nvSpPr>
        <p:spPr>
          <a:xfrm>
            <a:off x="1436055" y="2524463"/>
            <a:ext cx="2350538" cy="253893"/>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p:ph type="body" sz="quarter" idx="22" hasCustomPrompt="1"/>
          </p:nvPr>
        </p:nvSpPr>
        <p:spPr>
          <a:xfrm>
            <a:off x="1436055" y="2821431"/>
            <a:ext cx="2350537" cy="913299"/>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p:ph type="body" sz="quarter" idx="16" hasCustomPrompt="1"/>
          </p:nvPr>
        </p:nvSpPr>
        <p:spPr>
          <a:xfrm>
            <a:off x="1436055" y="4297014"/>
            <a:ext cx="2350537" cy="249378"/>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p:ph type="body" sz="quarter" idx="20" hasCustomPrompt="1"/>
          </p:nvPr>
        </p:nvSpPr>
        <p:spPr>
          <a:xfrm>
            <a:off x="1436055" y="4590182"/>
            <a:ext cx="2350537" cy="277847"/>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p:ph type="body" sz="quarter" idx="24" hasCustomPrompt="1"/>
          </p:nvPr>
        </p:nvSpPr>
        <p:spPr>
          <a:xfrm>
            <a:off x="1436055" y="4914997"/>
            <a:ext cx="2350537" cy="875894"/>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hasCustomPrompt="1"/>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a:extLst>
              <a:ext uri="{FF2B5EF4-FFF2-40B4-BE49-F238E27FC236}">
                <a16:creationId xmlns:a16="http://schemas.microsoft.com/office/drawing/2014/main" id="{E2734981-D056-20A1-1627-D3D7F979D1E0}"/>
              </a:ext>
            </a:extLst>
          </p:cNvPr>
          <p:cNvSpPr>
            <a:spLocks noGrp="1"/>
          </p:cNvSpPr>
          <p:nvPr>
            <p:ph type="body" sz="quarter" idx="25" hasCustomPrompt="1"/>
          </p:nvPr>
        </p:nvSpPr>
        <p:spPr>
          <a:xfrm>
            <a:off x="7887882" y="2228634"/>
            <a:ext cx="2350537" cy="260076"/>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 name="Text Placeholder 6">
            <a:extLst>
              <a:ext uri="{FF2B5EF4-FFF2-40B4-BE49-F238E27FC236}">
                <a16:creationId xmlns:a16="http://schemas.microsoft.com/office/drawing/2014/main" id="{CB67E892-68CA-2D9B-9868-BA6955D35368}"/>
              </a:ext>
            </a:extLst>
          </p:cNvPr>
          <p:cNvSpPr>
            <a:spLocks noGrp="1"/>
          </p:cNvSpPr>
          <p:nvPr>
            <p:ph type="body" sz="quarter" idx="26" hasCustomPrompt="1"/>
          </p:nvPr>
        </p:nvSpPr>
        <p:spPr>
          <a:xfrm>
            <a:off x="7887882" y="2524463"/>
            <a:ext cx="2350538" cy="253893"/>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9" name="Text Placeholder 6">
            <a:extLst>
              <a:ext uri="{FF2B5EF4-FFF2-40B4-BE49-F238E27FC236}">
                <a16:creationId xmlns:a16="http://schemas.microsoft.com/office/drawing/2014/main" id="{E8E617DC-AB4B-8F29-E7A1-39290CC228A6}"/>
              </a:ext>
            </a:extLst>
          </p:cNvPr>
          <p:cNvSpPr>
            <a:spLocks noGrp="1"/>
          </p:cNvSpPr>
          <p:nvPr>
            <p:ph type="body" sz="quarter" idx="27" hasCustomPrompt="1"/>
          </p:nvPr>
        </p:nvSpPr>
        <p:spPr>
          <a:xfrm>
            <a:off x="7887882" y="2821431"/>
            <a:ext cx="2350537" cy="913299"/>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1" name="Text Placeholder 6">
            <a:extLst>
              <a:ext uri="{FF2B5EF4-FFF2-40B4-BE49-F238E27FC236}">
                <a16:creationId xmlns:a16="http://schemas.microsoft.com/office/drawing/2014/main" id="{02DA693B-7AD8-8E99-8283-87912E0C43E5}"/>
              </a:ext>
            </a:extLst>
          </p:cNvPr>
          <p:cNvSpPr>
            <a:spLocks noGrp="1"/>
          </p:cNvSpPr>
          <p:nvPr>
            <p:ph type="body" sz="quarter" idx="28" hasCustomPrompt="1"/>
          </p:nvPr>
        </p:nvSpPr>
        <p:spPr>
          <a:xfrm>
            <a:off x="7887882" y="4297014"/>
            <a:ext cx="2350537" cy="249378"/>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3" name="Text Placeholder 6">
            <a:extLst>
              <a:ext uri="{FF2B5EF4-FFF2-40B4-BE49-F238E27FC236}">
                <a16:creationId xmlns:a16="http://schemas.microsoft.com/office/drawing/2014/main" id="{0ABF8EE7-49AD-7917-99B1-52B686D29E05}"/>
              </a:ext>
            </a:extLst>
          </p:cNvPr>
          <p:cNvSpPr>
            <a:spLocks noGrp="1"/>
          </p:cNvSpPr>
          <p:nvPr>
            <p:ph type="body" sz="quarter" idx="29" hasCustomPrompt="1"/>
          </p:nvPr>
        </p:nvSpPr>
        <p:spPr>
          <a:xfrm>
            <a:off x="7887882" y="4590182"/>
            <a:ext cx="2350537" cy="277847"/>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9" name="Text Placeholder 6">
            <a:extLst>
              <a:ext uri="{FF2B5EF4-FFF2-40B4-BE49-F238E27FC236}">
                <a16:creationId xmlns:a16="http://schemas.microsoft.com/office/drawing/2014/main" id="{142EA966-42F8-3CA0-8111-35083E14CE8D}"/>
              </a:ext>
            </a:extLst>
          </p:cNvPr>
          <p:cNvSpPr>
            <a:spLocks noGrp="1"/>
          </p:cNvSpPr>
          <p:nvPr>
            <p:ph type="body" sz="quarter" idx="30" hasCustomPrompt="1"/>
          </p:nvPr>
        </p:nvSpPr>
        <p:spPr>
          <a:xfrm>
            <a:off x="7887882" y="4914997"/>
            <a:ext cx="2350537" cy="875894"/>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fld id="{D341B595-366B-43E2-A22E-EA6A78C03F06}" type="datetimeFigureOut">
              <a:rPr lang="en-US" smtClean="0"/>
              <a:t>12/4/2023</a:t>
            </a:fld>
            <a:endParaRPr lang="en-US"/>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endParaRPr lang="en-US"/>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08566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right">
    <p:bg>
      <p:bgPr>
        <a:solidFill>
          <a:schemeClr val="tx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558F5BD-9752-DB52-E025-9382FC0E8705}"/>
              </a:ext>
              <a:ext uri="{C183D7F6-B498-43B3-948B-1728B52AA6E4}">
                <adec:decorative xmlns:adec="http://schemas.microsoft.com/office/drawing/2017/decorative" val="1"/>
              </a:ext>
            </a:extLst>
          </p:cNvPr>
          <p:cNvGrpSpPr/>
          <p:nvPr/>
        </p:nvGrpSpPr>
        <p:grpSpPr>
          <a:xfrm>
            <a:off x="-9867" y="-1076"/>
            <a:ext cx="4187536" cy="6859076"/>
            <a:chOff x="-9867" y="-1076"/>
            <a:chExt cx="4187536" cy="6859076"/>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4608" y="7487"/>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49" y="136525"/>
            <a:ext cx="6400799" cy="2087879"/>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endParaRPr lang="en-US"/>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692561939"/>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54BC839-66BF-1CB4-BBC7-B735C811BD8A}"/>
              </a:ext>
              <a:ext uri="{C183D7F6-B498-43B3-948B-1728B52AA6E4}">
                <adec:decorative xmlns:adec="http://schemas.microsoft.com/office/drawing/2017/decorative" val="1"/>
              </a:ext>
            </a:extLst>
          </p:cNvPr>
          <p:cNvGrpSpPr/>
          <p:nvPr/>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59" y="160959"/>
            <a:ext cx="6642735" cy="1342135"/>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4937759" y="2010830"/>
            <a:ext cx="6642735"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endParaRPr lang="en-US"/>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861245110"/>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58" y="160959"/>
            <a:ext cx="7040880" cy="1651965"/>
          </a:xfrm>
        </p:spPr>
        <p:txBody>
          <a:bodyPr anchor="b" anchorCtr="0">
            <a:noAutofit/>
          </a:bodyPr>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hasCustomPrompt="1"/>
          </p:nvPr>
        </p:nvSpPr>
        <p:spPr>
          <a:xfrm>
            <a:off x="4937760" y="2491866"/>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hasCustomPrompt="1"/>
          </p:nvPr>
        </p:nvSpPr>
        <p:spPr>
          <a:xfrm>
            <a:off x="4937760" y="3837939"/>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hasCustomPrompt="1"/>
          </p:nvPr>
        </p:nvSpPr>
        <p:spPr>
          <a:xfrm>
            <a:off x="4933747" y="5203301"/>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hasCustomPrompt="1"/>
          </p:nvPr>
        </p:nvSpPr>
        <p:spPr>
          <a:xfrm>
            <a:off x="8486217" y="2486550"/>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hasCustomPrompt="1"/>
          </p:nvPr>
        </p:nvSpPr>
        <p:spPr>
          <a:xfrm>
            <a:off x="8486217" y="3832623"/>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endParaRPr lang="en-US"/>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052091360"/>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lution">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14900" y="142875"/>
            <a:ext cx="7040880" cy="1728362"/>
          </a:xfrm>
        </p:spPr>
        <p:txBody>
          <a:bodyPr anchor="b" anchorCtr="0">
            <a:noAutofit/>
          </a:bodyPr>
          <a:lstStyle>
            <a:lvl1pPr>
              <a:defRPr cap="all" baseline="0">
                <a:solidFill>
                  <a:schemeClr val="tx2"/>
                </a:solidFill>
              </a:defRPr>
            </a:lvl1pPr>
          </a:lstStyle>
          <a:p>
            <a:r>
              <a:rPr lang="en-US" dirty="0"/>
              <a:t>CLICK TO ADD TITLE</a:t>
            </a:r>
          </a:p>
        </p:txBody>
      </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14900"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hasCustomPrompt="1"/>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5924"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hasCustomPrompt="1"/>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14900"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hasCustomPrompt="1"/>
          </p:nvPr>
        </p:nvSpPr>
        <p:spPr>
          <a:xfrm>
            <a:off x="491490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hasCustomPrompt="1"/>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fld id="{D341B595-366B-43E2-A22E-EA6A78C03F06}" type="datetimeFigureOut">
              <a:rPr lang="en-US" smtClean="0"/>
              <a:t>12/4/2023</a:t>
            </a:fld>
            <a:endParaRPr lang="en-US"/>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endParaRPr lang="en-US"/>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663811739"/>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7253" y="192023"/>
            <a:ext cx="6821424" cy="1813935"/>
          </a:xfrm>
        </p:spPr>
        <p:txBody>
          <a:bodyPr anchor="b" anchorCtr="0">
            <a:noAutofit/>
          </a:bodyPr>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hasCustomPrompt="1"/>
          </p:nvPr>
        </p:nvSpPr>
        <p:spPr>
          <a:xfrm>
            <a:off x="4538277"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hasCustomPrompt="1"/>
          </p:nvPr>
        </p:nvSpPr>
        <p:spPr>
          <a:xfrm>
            <a:off x="914400"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8277"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hasCustomPrompt="1"/>
          </p:nvPr>
        </p:nvSpPr>
        <p:spPr>
          <a:xfrm>
            <a:off x="4538277"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endParaRPr lang="en-US"/>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079027695"/>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left">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137795"/>
            <a:ext cx="6800850" cy="1954855"/>
          </a:xfrm>
        </p:spPr>
        <p:txBody>
          <a:bodyPr anchor="b" anchorCtr="0">
            <a:noAutofit/>
          </a:bodyPr>
          <a:lstStyle>
            <a:lvl1pPr>
              <a:defRPr cap="all" baseline="0">
                <a:solidFill>
                  <a:schemeClr val="tx2"/>
                </a:solidFill>
              </a:defRPr>
            </a:lvl1pPr>
          </a:lstStyle>
          <a:p>
            <a:r>
              <a:rPr lang="en-US" dirty="0"/>
              <a:t>CLICK TO ADD TITLE</a:t>
            </a:r>
          </a:p>
        </p:txBody>
      </p:sp>
      <p:sp>
        <p:nvSpPr>
          <p:cNvPr id="5" name="Text Placeholder 4">
            <a:extLst>
              <a:ext uri="{FF2B5EF4-FFF2-40B4-BE49-F238E27FC236}">
                <a16:creationId xmlns:a16="http://schemas.microsoft.com/office/drawing/2014/main" id="{69DA0B6D-2930-4680-77F4-DB951282EE6F}"/>
              </a:ext>
            </a:extLst>
          </p:cNvPr>
          <p:cNvSpPr>
            <a:spLocks noGrp="1"/>
          </p:cNvSpPr>
          <p:nvPr>
            <p:ph type="body" sz="quarter" idx="14"/>
          </p:nvPr>
        </p:nvSpPr>
        <p:spPr>
          <a:xfrm>
            <a:off x="914399" y="2206377"/>
            <a:ext cx="6800849" cy="3865130"/>
          </a:xfrm>
        </p:spPr>
        <p:txBody>
          <a:bodyPr>
            <a:normAutofit/>
          </a:bodyPr>
          <a:lstStyle>
            <a:lvl1pPr marL="0" indent="0">
              <a:lnSpc>
                <a:spcPts val="2400"/>
              </a:lnSpc>
              <a:buNone/>
              <a:defRPr sz="18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a:extLst>
              <a:ext uri="{FF2B5EF4-FFF2-40B4-BE49-F238E27FC236}">
                <a16:creationId xmlns:a16="http://schemas.microsoft.com/office/drawing/2014/main" id="{C0491DC2-7EDD-588A-A77D-67C9C40E3D8B}"/>
              </a:ext>
              <a:ext uri="{C183D7F6-B498-43B3-948B-1728B52AA6E4}">
                <adec:decorative xmlns:adec="http://schemas.microsoft.com/office/drawing/2017/decorative" val="1"/>
              </a:ext>
            </a:extLst>
          </p:cNvPr>
          <p:cNvGrpSpPr/>
          <p:nvPr/>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fld id="{D341B595-366B-43E2-A22E-EA6A78C03F06}" type="datetimeFigureOut">
              <a:rPr lang="en-US" smtClean="0"/>
              <a:t>12/4/2023</a:t>
            </a:fld>
            <a:endParaRPr lang="en-US"/>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endParaRPr lang="en-US"/>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68124815"/>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60CB87F-75C1-C51C-3B9A-83E26EABCE00}"/>
              </a:ext>
              <a:ext uri="{C183D7F6-B498-43B3-948B-1728B52AA6E4}">
                <adec:decorative xmlns:adec="http://schemas.microsoft.com/office/drawing/2017/decorative" val="1"/>
              </a:ext>
            </a:extLst>
          </p:cNvPr>
          <p:cNvGrpSpPr/>
          <p:nvPr/>
        </p:nvGrpSpPr>
        <p:grpSpPr>
          <a:xfrm>
            <a:off x="0" y="-4303"/>
            <a:ext cx="9279731" cy="6862303"/>
            <a:chOff x="0" y="-4303"/>
            <a:chExt cx="9279731" cy="6862303"/>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42874"/>
            <a:ext cx="5099392" cy="4914973"/>
          </a:xfrm>
        </p:spPr>
        <p:txBody>
          <a:bodyPr anchor="ctr" anchorCtr="0">
            <a:noAutofit/>
          </a:bodyPr>
          <a:lstStyle>
            <a:lvl1pPr algn="ctr">
              <a:defRPr sz="6000" cap="all" baseline="0">
                <a:solidFill>
                  <a:schemeClr val="tx2"/>
                </a:solidFill>
              </a:defRPr>
            </a:lvl1pPr>
          </a:lstStyle>
          <a:p>
            <a:r>
              <a:rPr lang="en-US" dirty="0"/>
              <a:t>Click to ADD 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fld id="{D341B595-366B-43E2-A22E-EA6A78C03F06}" type="datetimeFigureOut">
              <a:rPr lang="en-US" smtClean="0"/>
              <a:t>12/4/2023</a:t>
            </a:fld>
            <a:endParaRPr lang="en-US"/>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endParaRPr lang="en-US"/>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00231871"/>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 layout with icons">
    <p:bg>
      <p:bgPr>
        <a:solidFill>
          <a:schemeClr val="tx2"/>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4480" y="192024"/>
            <a:ext cx="9713765" cy="1731540"/>
          </a:xfrm>
        </p:spPr>
        <p:txBody>
          <a:bodyPr anchor="b" anchorCtr="0">
            <a:noAutofit/>
          </a:bodyPr>
          <a:lstStyle>
            <a:lvl1pPr>
              <a:defRPr cap="all" baseline="0">
                <a:solidFill>
                  <a:schemeClr val="accent1"/>
                </a:solidFill>
              </a:defRPr>
            </a:lvl1pPr>
          </a:lstStyle>
          <a:p>
            <a:r>
              <a:rPr lang="en-US" dirty="0"/>
              <a:t>CLICK TO ADD TITLE</a:t>
            </a:r>
          </a:p>
        </p:txBody>
      </p:sp>
      <p:sp>
        <p:nvSpPr>
          <p:cNvPr id="7" name="Picture Placeholder 6">
            <a:extLst>
              <a:ext uri="{FF2B5EF4-FFF2-40B4-BE49-F238E27FC236}">
                <a16:creationId xmlns:a16="http://schemas.microsoft.com/office/drawing/2014/main" id="{A695B89C-ED4D-97EB-CDA4-74327E70B269}"/>
              </a:ext>
            </a:extLst>
          </p:cNvPr>
          <p:cNvSpPr>
            <a:spLocks noGrp="1"/>
          </p:cNvSpPr>
          <p:nvPr>
            <p:ph type="pic" sz="quarter" idx="21" hasCustomPrompt="1"/>
          </p:nvPr>
        </p:nvSpPr>
        <p:spPr>
          <a:xfrm>
            <a:off x="2469641" y="2269334"/>
            <a:ext cx="914400" cy="914400"/>
          </a:xfrm>
        </p:spPr>
        <p:txBody>
          <a:bodyPr>
            <a:normAutofit/>
          </a:bodyPr>
          <a:lstStyle>
            <a:lvl1pPr marL="0" indent="0" algn="ctr">
              <a:buNone/>
              <a:defRPr sz="1000"/>
            </a:lvl1pPr>
          </a:lstStyle>
          <a:p>
            <a:r>
              <a:rPr lang="en-US" dirty="0"/>
              <a:t>Click to add picture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8" name="Picture Placeholder 6">
            <a:extLst>
              <a:ext uri="{FF2B5EF4-FFF2-40B4-BE49-F238E27FC236}">
                <a16:creationId xmlns:a16="http://schemas.microsoft.com/office/drawing/2014/main" id="{26F9B84E-B1E9-DB51-2516-1AA4137D0F14}"/>
              </a:ext>
            </a:extLst>
          </p:cNvPr>
          <p:cNvSpPr>
            <a:spLocks noGrp="1"/>
          </p:cNvSpPr>
          <p:nvPr>
            <p:ph type="pic" sz="quarter" idx="22" hasCustomPrompt="1"/>
          </p:nvPr>
        </p:nvSpPr>
        <p:spPr>
          <a:xfrm>
            <a:off x="5954162" y="2269334"/>
            <a:ext cx="914400" cy="914400"/>
          </a:xfrm>
        </p:spPr>
        <p:txBody>
          <a:bodyPr>
            <a:normAutofit/>
          </a:bodyPr>
          <a:lstStyle>
            <a:lvl1pPr marL="0" indent="0" algn="ctr">
              <a:buNone/>
              <a:defRPr sz="1000"/>
            </a:lvl1pPr>
          </a:lstStyle>
          <a:p>
            <a:r>
              <a:rPr lang="en-US" dirty="0"/>
              <a:t>Click to add picture</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hasCustomPrompt="1"/>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9" name="Picture Placeholder 6">
            <a:extLst>
              <a:ext uri="{FF2B5EF4-FFF2-40B4-BE49-F238E27FC236}">
                <a16:creationId xmlns:a16="http://schemas.microsoft.com/office/drawing/2014/main" id="{12CE71C8-6AD4-74F6-747D-69943D425DB2}"/>
              </a:ext>
            </a:extLst>
          </p:cNvPr>
          <p:cNvSpPr>
            <a:spLocks noGrp="1"/>
          </p:cNvSpPr>
          <p:nvPr>
            <p:ph type="pic" sz="quarter" idx="23" hasCustomPrompt="1"/>
          </p:nvPr>
        </p:nvSpPr>
        <p:spPr>
          <a:xfrm>
            <a:off x="9439445" y="2269334"/>
            <a:ext cx="914400" cy="914400"/>
          </a:xfrm>
        </p:spPr>
        <p:txBody>
          <a:bodyPr>
            <a:normAutofit/>
          </a:bodyPr>
          <a:lstStyle>
            <a:lvl1pPr marL="0" indent="0" algn="ctr">
              <a:buNone/>
              <a:defRPr sz="1000"/>
            </a:lvl1pPr>
          </a:lstStyle>
          <a:p>
            <a:r>
              <a:rPr lang="en-US" dirty="0"/>
              <a:t>Click to add picture</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endParaRPr lang="en-US"/>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2949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72517"/>
            <a:ext cx="8232648" cy="1970624"/>
          </a:xfrm>
        </p:spPr>
        <p:txBody>
          <a:bodyPr anchor="b" anchorCtr="0">
            <a:noAutofit/>
          </a:bodyPr>
          <a:lstStyle>
            <a:lvl1pPr>
              <a:defRPr cap="all" baseline="0">
                <a:solidFill>
                  <a:schemeClr val="accent1"/>
                </a:solidFill>
              </a:defRPr>
            </a:lvl1pPr>
          </a:lstStyle>
          <a:p>
            <a:r>
              <a:rPr lang="en-US" dirty="0"/>
              <a:t>CLICK TO ADD TITLE</a:t>
            </a:r>
          </a:p>
        </p:txBody>
      </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hasCustomPrompt="1"/>
          </p:nvPr>
        </p:nvSpPr>
        <p:spPr>
          <a:xfrm>
            <a:off x="304800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hasCustomPrompt="1"/>
          </p:nvPr>
        </p:nvSpPr>
        <p:spPr>
          <a:xfrm>
            <a:off x="5926836"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hasCustomPrompt="1"/>
          </p:nvPr>
        </p:nvSpPr>
        <p:spPr>
          <a:xfrm>
            <a:off x="880872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fld id="{D341B595-366B-43E2-A22E-EA6A78C03F06}" type="datetimeFigureOut">
              <a:rPr lang="en-US" smtClean="0"/>
              <a:t>12/4/2023</a:t>
            </a:fld>
            <a:endParaRPr lang="en-US"/>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endParaRPr lang="en-US"/>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178447397"/>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D341B595-366B-43E2-A22E-EA6A78C03F06}" type="datetimeFigureOut">
              <a:rPr lang="en-US" smtClean="0"/>
              <a:t>12/4/2023</a:t>
            </a:fld>
            <a:endParaRPr lang="en-US"/>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60642445"/>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 id="2147483855" r:id="rId19"/>
    <p:sldLayoutId id="2147483856" r:id="rId20"/>
  </p:sldLayoutIdLst>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8.xml"/><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4C23DE6-459F-B82B-56DC-62358868604C}"/>
              </a:ext>
            </a:extLst>
          </p:cNvPr>
          <p:cNvSpPr>
            <a:spLocks noGrp="1"/>
          </p:cNvSpPr>
          <p:nvPr>
            <p:ph type="ctrTitle"/>
          </p:nvPr>
        </p:nvSpPr>
        <p:spPr>
          <a:xfrm>
            <a:off x="3323644" y="136525"/>
            <a:ext cx="8698727" cy="3211511"/>
          </a:xfrm>
        </p:spPr>
        <p:txBody>
          <a:bodyPr/>
          <a:lstStyle/>
          <a:p>
            <a:r>
              <a:rPr lang="en-SG" sz="4800" b="0" i="0">
                <a:solidFill>
                  <a:schemeClr val="bg1"/>
                </a:solidFill>
                <a:effectLst/>
              </a:rPr>
              <a:t>                 CA1 AIML</a:t>
            </a:r>
            <a:br>
              <a:rPr lang="en-SG" sz="4800" b="0" i="0">
                <a:solidFill>
                  <a:schemeClr val="bg1"/>
                </a:solidFill>
                <a:effectLst/>
              </a:rPr>
            </a:br>
            <a:br>
              <a:rPr lang="en-SG" sz="4800" b="0" i="0">
                <a:solidFill>
                  <a:schemeClr val="bg1"/>
                </a:solidFill>
                <a:effectLst/>
              </a:rPr>
            </a:br>
            <a:r>
              <a:rPr lang="en-SG" sz="4800" b="0" i="0">
                <a:solidFill>
                  <a:schemeClr val="bg1"/>
                </a:solidFill>
                <a:effectLst/>
              </a:rPr>
              <a:t>prEDICTING WATER QUALITY</a:t>
            </a:r>
            <a:endParaRPr lang="en-US" sz="4800" dirty="0">
              <a:solidFill>
                <a:schemeClr val="bg1"/>
              </a:solidFill>
            </a:endParaRPr>
          </a:p>
        </p:txBody>
      </p:sp>
      <p:sp>
        <p:nvSpPr>
          <p:cNvPr id="10" name="Subtitle 2">
            <a:extLst>
              <a:ext uri="{FF2B5EF4-FFF2-40B4-BE49-F238E27FC236}">
                <a16:creationId xmlns:a16="http://schemas.microsoft.com/office/drawing/2014/main" id="{5394C8F8-8E36-5AE8-D110-BEE4A986E3F6}"/>
              </a:ext>
            </a:extLst>
          </p:cNvPr>
          <p:cNvSpPr>
            <a:spLocks noGrp="1"/>
          </p:cNvSpPr>
          <p:nvPr>
            <p:ph type="subTitle" idx="1"/>
          </p:nvPr>
        </p:nvSpPr>
        <p:spPr>
          <a:xfrm>
            <a:off x="4977516" y="3899578"/>
            <a:ext cx="6669156" cy="666926"/>
          </a:xfrm>
        </p:spPr>
        <p:txBody>
          <a:bodyPr/>
          <a:lstStyle/>
          <a:p>
            <a:r>
              <a:rPr lang="en-SG" sz="3200" b="0" i="0">
                <a:solidFill>
                  <a:schemeClr val="bg1"/>
                </a:solidFill>
                <a:effectLst/>
              </a:rPr>
              <a:t>By: ADAM DAAA/07 p2317425</a:t>
            </a:r>
            <a:endParaRPr lang="en-US" sz="3200" dirty="0">
              <a:solidFill>
                <a:schemeClr val="bg1"/>
              </a:solidFill>
            </a:endParaRPr>
          </a:p>
        </p:txBody>
      </p:sp>
      <p:sp>
        <p:nvSpPr>
          <p:cNvPr id="5" name="TextBox 4">
            <a:extLst>
              <a:ext uri="{FF2B5EF4-FFF2-40B4-BE49-F238E27FC236}">
                <a16:creationId xmlns:a16="http://schemas.microsoft.com/office/drawing/2014/main" id="{302273D5-E9DF-263D-B6CC-B40C3D7937E1}"/>
              </a:ext>
            </a:extLst>
          </p:cNvPr>
          <p:cNvSpPr txBox="1"/>
          <p:nvPr/>
        </p:nvSpPr>
        <p:spPr>
          <a:xfrm>
            <a:off x="3065228" y="3254273"/>
            <a:ext cx="6130454" cy="369332"/>
          </a:xfrm>
          <a:prstGeom prst="rect">
            <a:avLst/>
          </a:prstGeom>
          <a:noFill/>
        </p:spPr>
        <p:txBody>
          <a:bodyPr wrap="square">
            <a:spAutoFit/>
          </a:bodyPr>
          <a:lstStyle/>
          <a:p>
            <a:endParaRPr lang="en-SG" dirty="0"/>
          </a:p>
        </p:txBody>
      </p:sp>
    </p:spTree>
    <p:extLst>
      <p:ext uri="{BB962C8B-B14F-4D97-AF65-F5344CB8AC3E}">
        <p14:creationId xmlns:p14="http://schemas.microsoft.com/office/powerpoint/2010/main" val="216398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B8D5-AC46-4AE2-650A-A77192DAC515}"/>
              </a:ext>
            </a:extLst>
          </p:cNvPr>
          <p:cNvSpPr>
            <a:spLocks noGrp="1"/>
          </p:cNvSpPr>
          <p:nvPr>
            <p:ph type="title"/>
          </p:nvPr>
        </p:nvSpPr>
        <p:spPr>
          <a:xfrm>
            <a:off x="572493" y="144477"/>
            <a:ext cx="10666095" cy="889192"/>
          </a:xfrm>
        </p:spPr>
        <p:txBody>
          <a:bodyPr/>
          <a:lstStyle/>
          <a:p>
            <a:pPr algn="ctr"/>
            <a:r>
              <a:rPr lang="en-SG" dirty="0"/>
              <a:t>#2 decision tree model</a:t>
            </a:r>
          </a:p>
        </p:txBody>
      </p:sp>
      <p:pic>
        <p:nvPicPr>
          <p:cNvPr id="5" name="Content Placeholder 4" descr="A screenshot of a computer program&#10;&#10;Description automatically generated">
            <a:extLst>
              <a:ext uri="{FF2B5EF4-FFF2-40B4-BE49-F238E27FC236}">
                <a16:creationId xmlns:a16="http://schemas.microsoft.com/office/drawing/2014/main" id="{10895D46-749D-47E4-9220-2E2DC92DD1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49" y="2223191"/>
            <a:ext cx="6884096" cy="4351338"/>
          </a:xfrm>
        </p:spPr>
      </p:pic>
      <p:sp>
        <p:nvSpPr>
          <p:cNvPr id="6" name="TextBox 5">
            <a:extLst>
              <a:ext uri="{FF2B5EF4-FFF2-40B4-BE49-F238E27FC236}">
                <a16:creationId xmlns:a16="http://schemas.microsoft.com/office/drawing/2014/main" id="{9CCCF62B-B49E-76B0-8394-BCD604798E99}"/>
              </a:ext>
            </a:extLst>
          </p:cNvPr>
          <p:cNvSpPr txBox="1"/>
          <p:nvPr/>
        </p:nvSpPr>
        <p:spPr>
          <a:xfrm>
            <a:off x="1284471" y="1200648"/>
            <a:ext cx="9242137" cy="646331"/>
          </a:xfrm>
          <a:prstGeom prst="rect">
            <a:avLst/>
          </a:prstGeom>
          <a:noFill/>
        </p:spPr>
        <p:txBody>
          <a:bodyPr wrap="square" rtlCol="0">
            <a:spAutoFit/>
          </a:bodyPr>
          <a:lstStyle/>
          <a:p>
            <a:r>
              <a:rPr lang="en-SG" dirty="0"/>
              <a:t>My second classification model would be a decision tree model. the next few slides would be showing my code on how I built the model.</a:t>
            </a:r>
          </a:p>
        </p:txBody>
      </p:sp>
      <p:sp>
        <p:nvSpPr>
          <p:cNvPr id="8" name="TextBox 7">
            <a:extLst>
              <a:ext uri="{FF2B5EF4-FFF2-40B4-BE49-F238E27FC236}">
                <a16:creationId xmlns:a16="http://schemas.microsoft.com/office/drawing/2014/main" id="{FDC2DCE0-2A92-94AC-D9CE-1AF57765C716}"/>
              </a:ext>
            </a:extLst>
          </p:cNvPr>
          <p:cNvSpPr txBox="1"/>
          <p:nvPr/>
        </p:nvSpPr>
        <p:spPr>
          <a:xfrm>
            <a:off x="7307249" y="2332009"/>
            <a:ext cx="4752892" cy="3539430"/>
          </a:xfrm>
          <a:prstGeom prst="rect">
            <a:avLst/>
          </a:prstGeom>
          <a:noFill/>
        </p:spPr>
        <p:txBody>
          <a:bodyPr wrap="square">
            <a:spAutoFit/>
          </a:bodyPr>
          <a:lstStyle/>
          <a:p>
            <a:pPr algn="l"/>
            <a:r>
              <a:rPr lang="en-US" sz="1400" b="0" i="0" dirty="0">
                <a:effectLst/>
                <a:latin typeface="Google Sans"/>
              </a:rPr>
              <a:t>The code first creates a </a:t>
            </a:r>
            <a:r>
              <a:rPr lang="en-US" sz="1400" b="0" i="0" dirty="0" err="1">
                <a:effectLst/>
                <a:latin typeface="Google Sans"/>
              </a:rPr>
              <a:t>DecisionTreeClassifier</a:t>
            </a:r>
            <a:r>
              <a:rPr lang="en-US" sz="1400" b="0" i="0" dirty="0">
                <a:effectLst/>
                <a:latin typeface="Google Sans"/>
              </a:rPr>
              <a:t> object, which specifies a maximum depth of 4. Maximum depth is a hyperparameter that controls the complexity of the decision tree A larger depth will produce a more complex tree, which can be more accurate but also smoother that it would fit too well.</a:t>
            </a:r>
          </a:p>
          <a:p>
            <a:pPr algn="l"/>
            <a:r>
              <a:rPr lang="en-US" sz="1400" b="0" i="0" dirty="0">
                <a:effectLst/>
                <a:latin typeface="Google Sans"/>
              </a:rPr>
              <a:t>Next, the code splits the training data into trains and test sets using the </a:t>
            </a:r>
            <a:r>
              <a:rPr lang="en-US" sz="1400" b="0" i="0" dirty="0" err="1">
                <a:effectLst/>
                <a:latin typeface="Google Sans"/>
              </a:rPr>
              <a:t>train_test_split</a:t>
            </a:r>
            <a:r>
              <a:rPr lang="en-US" sz="1400" b="0" i="0" dirty="0">
                <a:effectLst/>
                <a:latin typeface="Google Sans"/>
              </a:rPr>
              <a:t>() function. The test set will be used to evaluate the performance of the trained model.</a:t>
            </a:r>
          </a:p>
          <a:p>
            <a:pPr algn="l"/>
            <a:r>
              <a:rPr lang="en-US" sz="1400" b="0" i="0" dirty="0">
                <a:effectLst/>
                <a:latin typeface="Google Sans"/>
              </a:rPr>
              <a:t>The code snippet then uses the </a:t>
            </a:r>
            <a:r>
              <a:rPr lang="en-US" sz="1400" b="0" i="0" dirty="0" err="1">
                <a:effectLst/>
                <a:latin typeface="Google Sans"/>
              </a:rPr>
              <a:t>StandardScaler</a:t>
            </a:r>
            <a:r>
              <a:rPr lang="en-US" sz="1400" b="0" i="0" dirty="0">
                <a:effectLst/>
                <a:latin typeface="Google Sans"/>
              </a:rPr>
              <a:t>() class to standardize the training data. Standardization is a common preprocessing step for machine learning models, as it helps ensure that all elements are on the same scale.</a:t>
            </a:r>
          </a:p>
          <a:p>
            <a:pPr algn="l"/>
            <a:r>
              <a:rPr lang="en-US" sz="1400" b="0" i="0" dirty="0">
                <a:effectLst/>
                <a:latin typeface="Google Sans"/>
              </a:rPr>
              <a:t>Finally, the code trains a decision tree classifier on the training data using the fit() method. Once the model is trained, it can be used to predict test data using the predict() method.</a:t>
            </a:r>
          </a:p>
        </p:txBody>
      </p:sp>
    </p:spTree>
    <p:extLst>
      <p:ext uri="{BB962C8B-B14F-4D97-AF65-F5344CB8AC3E}">
        <p14:creationId xmlns:p14="http://schemas.microsoft.com/office/powerpoint/2010/main" val="78809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code&#10;&#10;Description automatically generated">
            <a:extLst>
              <a:ext uri="{FF2B5EF4-FFF2-40B4-BE49-F238E27FC236}">
                <a16:creationId xmlns:a16="http://schemas.microsoft.com/office/drawing/2014/main" id="{94DA17FF-4C8B-E537-4F4B-1DE140939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51" y="326003"/>
            <a:ext cx="6579040" cy="2865717"/>
          </a:xfrm>
        </p:spPr>
      </p:pic>
      <p:sp>
        <p:nvSpPr>
          <p:cNvPr id="7" name="TextBox 6">
            <a:extLst>
              <a:ext uri="{FF2B5EF4-FFF2-40B4-BE49-F238E27FC236}">
                <a16:creationId xmlns:a16="http://schemas.microsoft.com/office/drawing/2014/main" id="{53A02794-7938-0A98-7A4B-27C041995F2F}"/>
              </a:ext>
            </a:extLst>
          </p:cNvPr>
          <p:cNvSpPr txBox="1"/>
          <p:nvPr/>
        </p:nvSpPr>
        <p:spPr>
          <a:xfrm>
            <a:off x="6814269" y="234019"/>
            <a:ext cx="5134553" cy="2308324"/>
          </a:xfrm>
          <a:prstGeom prst="rect">
            <a:avLst/>
          </a:prstGeom>
          <a:noFill/>
        </p:spPr>
        <p:txBody>
          <a:bodyPr wrap="square">
            <a:spAutoFit/>
          </a:bodyPr>
          <a:lstStyle/>
          <a:p>
            <a:r>
              <a:rPr lang="en-US" sz="1600" b="0" i="0" dirty="0">
                <a:effectLst/>
                <a:latin typeface="Google Sans"/>
              </a:rPr>
              <a:t>The code evaluates the performance of the decision tree classification model on the test set. The code first estimates the model accuracy, which is the portion of the test model that the model predicts well. The code then calculates the confusion matrix, which is a table showing how many test samples from each class were predicted as per class. Finally, the code computes a classification report, which provides a detailed summary of the model’s performance, including precision, recall, and F1 scores for each class</a:t>
            </a:r>
            <a:endParaRPr lang="en-SG" sz="1600" dirty="0"/>
          </a:p>
        </p:txBody>
      </p:sp>
      <p:pic>
        <p:nvPicPr>
          <p:cNvPr id="9" name="Picture 8" descr="A screenshot of a computer&#10;&#10;Description automatically generated">
            <a:extLst>
              <a:ext uri="{FF2B5EF4-FFF2-40B4-BE49-F238E27FC236}">
                <a16:creationId xmlns:a16="http://schemas.microsoft.com/office/drawing/2014/main" id="{C718251E-7F26-0383-21F8-7F1C9976B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0" y="3761531"/>
            <a:ext cx="5876925" cy="2865716"/>
          </a:xfrm>
          <a:prstGeom prst="rect">
            <a:avLst/>
          </a:prstGeom>
        </p:spPr>
      </p:pic>
      <p:sp>
        <p:nvSpPr>
          <p:cNvPr id="11" name="TextBox 10">
            <a:extLst>
              <a:ext uri="{FF2B5EF4-FFF2-40B4-BE49-F238E27FC236}">
                <a16:creationId xmlns:a16="http://schemas.microsoft.com/office/drawing/2014/main" id="{BE41E05E-C46C-5952-DCA4-B04BA0FA5BBC}"/>
              </a:ext>
            </a:extLst>
          </p:cNvPr>
          <p:cNvSpPr txBox="1"/>
          <p:nvPr/>
        </p:nvSpPr>
        <p:spPr>
          <a:xfrm>
            <a:off x="6403450" y="3761531"/>
            <a:ext cx="5788550" cy="1815882"/>
          </a:xfrm>
          <a:prstGeom prst="rect">
            <a:avLst/>
          </a:prstGeom>
          <a:noFill/>
        </p:spPr>
        <p:txBody>
          <a:bodyPr wrap="square">
            <a:spAutoFit/>
          </a:bodyPr>
          <a:lstStyle/>
          <a:p>
            <a:r>
              <a:rPr lang="en-US" sz="1600" b="0" i="0" dirty="0">
                <a:effectLst/>
                <a:latin typeface="Google Sans"/>
              </a:rPr>
              <a:t>The results show that the decision tree has an accuracy of 63.72% on the test set. The confusion matrix shows that the decision tree correctly predicted 398 out of 406 positive cases and 20 out of 250 negative cases. The reported classification shows that the accuracy of the decision tree is 71% for positive cases and 63% for negative cases. 64% of cases and 8% of controls are recalled. The F1 score was 77% in positive cases and 14% in negative cases.</a:t>
            </a:r>
            <a:endParaRPr lang="en-SG" sz="1600" dirty="0"/>
          </a:p>
        </p:txBody>
      </p:sp>
    </p:spTree>
    <p:extLst>
      <p:ext uri="{BB962C8B-B14F-4D97-AF65-F5344CB8AC3E}">
        <p14:creationId xmlns:p14="http://schemas.microsoft.com/office/powerpoint/2010/main" val="292636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 shot of a computer program&#10;&#10;Description automatically generated">
            <a:extLst>
              <a:ext uri="{FF2B5EF4-FFF2-40B4-BE49-F238E27FC236}">
                <a16:creationId xmlns:a16="http://schemas.microsoft.com/office/drawing/2014/main" id="{05DE8193-EB06-4F9F-5AC0-095D2AFFDA19}"/>
              </a:ext>
            </a:extLst>
          </p:cNvPr>
          <p:cNvPicPr>
            <a:picLocks noChangeAspect="1"/>
          </p:cNvPicPr>
          <p:nvPr/>
        </p:nvPicPr>
        <p:blipFill rotWithShape="1">
          <a:blip r:embed="rId2">
            <a:extLst>
              <a:ext uri="{28A0092B-C50C-407E-A947-70E740481C1C}">
                <a14:useLocalDpi xmlns:a14="http://schemas.microsoft.com/office/drawing/2010/main" val="0"/>
              </a:ext>
            </a:extLst>
          </a:blip>
          <a:srcRect r="4988" b="-13"/>
          <a:stretch/>
        </p:blipFill>
        <p:spPr>
          <a:xfrm>
            <a:off x="1119999" y="468354"/>
            <a:ext cx="5921253" cy="5624047"/>
          </a:xfrm>
          <a:prstGeom prst="rect">
            <a:avLst/>
          </a:prstGeom>
          <a:noFill/>
        </p:spPr>
      </p:pic>
      <p:sp>
        <p:nvSpPr>
          <p:cNvPr id="19" name="TextBox 18">
            <a:extLst>
              <a:ext uri="{FF2B5EF4-FFF2-40B4-BE49-F238E27FC236}">
                <a16:creationId xmlns:a16="http://schemas.microsoft.com/office/drawing/2014/main" id="{680B1CEA-46EA-7D5B-D968-E1EFBCB06771}"/>
              </a:ext>
            </a:extLst>
          </p:cNvPr>
          <p:cNvSpPr txBox="1"/>
          <p:nvPr/>
        </p:nvSpPr>
        <p:spPr>
          <a:xfrm>
            <a:off x="7474226" y="1253010"/>
            <a:ext cx="4063117" cy="4524315"/>
          </a:xfrm>
          <a:prstGeom prst="rect">
            <a:avLst/>
          </a:prstGeom>
          <a:noFill/>
        </p:spPr>
        <p:txBody>
          <a:bodyPr wrap="square" rtlCol="0">
            <a:spAutoFit/>
          </a:bodyPr>
          <a:lstStyle/>
          <a:p>
            <a:r>
              <a:rPr lang="en-US" dirty="0"/>
              <a:t>The code is basically a confusion matrix that uses a heat map of ocean generation to predict predictions vs. predictions. the actual outcome</a:t>
            </a:r>
          </a:p>
          <a:p>
            <a:endParaRPr lang="en-US" dirty="0"/>
          </a:p>
          <a:p>
            <a:endParaRPr lang="en-US" dirty="0"/>
          </a:p>
          <a:p>
            <a:r>
              <a:rPr lang="en-US" dirty="0"/>
              <a:t>The code shows how to create a feature importance bar chart for decision tree classification. The code uses the </a:t>
            </a:r>
            <a:r>
              <a:rPr lang="en-US" dirty="0" err="1"/>
              <a:t>feature_importances</a:t>
            </a:r>
            <a:r>
              <a:rPr lang="en-US" dirty="0"/>
              <a:t>_ attribute of the decision tree classification to derive the feature importance values. The code then writes the feature need values ​​as a bar chart using the </a:t>
            </a:r>
            <a:r>
              <a:rPr lang="en-US" dirty="0" err="1"/>
              <a:t>plt.barh</a:t>
            </a:r>
            <a:r>
              <a:rPr lang="en-US" dirty="0"/>
              <a:t>() function.</a:t>
            </a:r>
            <a:endParaRPr lang="en-SG" dirty="0"/>
          </a:p>
        </p:txBody>
      </p:sp>
    </p:spTree>
    <p:extLst>
      <p:ext uri="{BB962C8B-B14F-4D97-AF65-F5344CB8AC3E}">
        <p14:creationId xmlns:p14="http://schemas.microsoft.com/office/powerpoint/2010/main" val="3454900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FACD-1A63-9FC9-57CB-7EC11A0F25F9}"/>
              </a:ext>
            </a:extLst>
          </p:cNvPr>
          <p:cNvSpPr>
            <a:spLocks noGrp="1"/>
          </p:cNvSpPr>
          <p:nvPr>
            <p:ph type="title"/>
          </p:nvPr>
        </p:nvSpPr>
        <p:spPr>
          <a:xfrm>
            <a:off x="762953" y="1"/>
            <a:ext cx="10281410" cy="605936"/>
          </a:xfrm>
        </p:spPr>
        <p:txBody>
          <a:bodyPr/>
          <a:lstStyle/>
          <a:p>
            <a:pPr algn="ctr"/>
            <a:r>
              <a:rPr lang="en-SG" sz="4000" dirty="0"/>
              <a:t>Output :</a:t>
            </a:r>
          </a:p>
        </p:txBody>
      </p:sp>
      <p:pic>
        <p:nvPicPr>
          <p:cNvPr id="5" name="Content Placeholder 4">
            <a:extLst>
              <a:ext uri="{FF2B5EF4-FFF2-40B4-BE49-F238E27FC236}">
                <a16:creationId xmlns:a16="http://schemas.microsoft.com/office/drawing/2014/main" id="{C7A63778-8C73-E676-2F57-2274053EEBF6}"/>
              </a:ext>
            </a:extLst>
          </p:cNvPr>
          <p:cNvPicPr>
            <a:picLocks noGrp="1" noChangeAspect="1"/>
          </p:cNvPicPr>
          <p:nvPr>
            <p:ph idx="1"/>
          </p:nvPr>
        </p:nvPicPr>
        <p:blipFill>
          <a:blip r:embed="rId2"/>
          <a:stretch>
            <a:fillRect/>
          </a:stretch>
        </p:blipFill>
        <p:spPr>
          <a:xfrm>
            <a:off x="437956" y="624000"/>
            <a:ext cx="4555463" cy="3691923"/>
          </a:xfrm>
        </p:spPr>
      </p:pic>
      <p:pic>
        <p:nvPicPr>
          <p:cNvPr id="7" name="Picture 6">
            <a:extLst>
              <a:ext uri="{FF2B5EF4-FFF2-40B4-BE49-F238E27FC236}">
                <a16:creationId xmlns:a16="http://schemas.microsoft.com/office/drawing/2014/main" id="{588336EB-419B-49EB-332D-410F4F3C4C36}"/>
              </a:ext>
            </a:extLst>
          </p:cNvPr>
          <p:cNvPicPr>
            <a:picLocks noChangeAspect="1"/>
          </p:cNvPicPr>
          <p:nvPr/>
        </p:nvPicPr>
        <p:blipFill>
          <a:blip r:embed="rId3"/>
          <a:stretch>
            <a:fillRect/>
          </a:stretch>
        </p:blipFill>
        <p:spPr>
          <a:xfrm>
            <a:off x="5573865" y="605936"/>
            <a:ext cx="6180179" cy="3709987"/>
          </a:xfrm>
          <a:prstGeom prst="rect">
            <a:avLst/>
          </a:prstGeom>
        </p:spPr>
      </p:pic>
      <p:sp>
        <p:nvSpPr>
          <p:cNvPr id="9" name="TextBox 8">
            <a:extLst>
              <a:ext uri="{FF2B5EF4-FFF2-40B4-BE49-F238E27FC236}">
                <a16:creationId xmlns:a16="http://schemas.microsoft.com/office/drawing/2014/main" id="{84C6F5F2-D7A2-2EC2-4C5C-1D95F286128F}"/>
              </a:ext>
            </a:extLst>
          </p:cNvPr>
          <p:cNvSpPr txBox="1"/>
          <p:nvPr/>
        </p:nvSpPr>
        <p:spPr>
          <a:xfrm>
            <a:off x="192819" y="4462204"/>
            <a:ext cx="5174312" cy="2308324"/>
          </a:xfrm>
          <a:prstGeom prst="rect">
            <a:avLst/>
          </a:prstGeom>
          <a:noFill/>
        </p:spPr>
        <p:txBody>
          <a:bodyPr wrap="square">
            <a:spAutoFit/>
          </a:bodyPr>
          <a:lstStyle/>
          <a:p>
            <a:pPr algn="l"/>
            <a:r>
              <a:rPr lang="en-US" sz="1600" b="0" i="0" dirty="0">
                <a:effectLst/>
                <a:latin typeface="Google Sans"/>
              </a:rPr>
              <a:t>The figure shows that decision tree classification performed well in Class 0 and Class 1, with higher TP values ​​and lower FP and FN values. However, the classifier performed poorly in Class 2, where TP values ​​were low and FP and FN values ​​were high.</a:t>
            </a:r>
          </a:p>
          <a:p>
            <a:pPr algn="l"/>
            <a:r>
              <a:rPr lang="en-US" sz="1600" b="0" i="0" dirty="0">
                <a:effectLst/>
                <a:latin typeface="Google Sans"/>
              </a:rPr>
              <a:t>This means that the decision tree classifier is able to find features that distinguish class 0 from class I, but it has difficulty finding features that distinguish class II from the other two classes</a:t>
            </a:r>
          </a:p>
        </p:txBody>
      </p:sp>
      <p:sp>
        <p:nvSpPr>
          <p:cNvPr id="11" name="TextBox 10">
            <a:extLst>
              <a:ext uri="{FF2B5EF4-FFF2-40B4-BE49-F238E27FC236}">
                <a16:creationId xmlns:a16="http://schemas.microsoft.com/office/drawing/2014/main" id="{F2C43D2C-DF69-91CC-D760-989B303C4C5F}"/>
              </a:ext>
            </a:extLst>
          </p:cNvPr>
          <p:cNvSpPr txBox="1"/>
          <p:nvPr/>
        </p:nvSpPr>
        <p:spPr>
          <a:xfrm>
            <a:off x="5354533" y="4385259"/>
            <a:ext cx="6920989" cy="2462213"/>
          </a:xfrm>
          <a:prstGeom prst="rect">
            <a:avLst/>
          </a:prstGeom>
          <a:noFill/>
        </p:spPr>
        <p:txBody>
          <a:bodyPr wrap="square">
            <a:spAutoFit/>
          </a:bodyPr>
          <a:lstStyle/>
          <a:p>
            <a:pPr algn="l"/>
            <a:r>
              <a:rPr lang="en-US" sz="1400" b="0" i="0" dirty="0">
                <a:effectLst/>
                <a:latin typeface="Google Sans"/>
              </a:rPr>
              <a:t>The graph shows that the most important factor is clarity, followed by trihalomethane, </a:t>
            </a:r>
            <a:r>
              <a:rPr lang="en-US" sz="1400" b="0" i="0" dirty="0" err="1">
                <a:effectLst/>
                <a:latin typeface="Google Sans"/>
              </a:rPr>
              <a:t>organic_carbon</a:t>
            </a:r>
            <a:r>
              <a:rPr lang="en-US" sz="1400" b="0" i="0" dirty="0">
                <a:effectLst/>
                <a:latin typeface="Google Sans"/>
              </a:rPr>
              <a:t>, conductivity, sulfate, chloramine, solids, hardness, and pH</a:t>
            </a:r>
          </a:p>
          <a:p>
            <a:pPr algn="l"/>
            <a:r>
              <a:rPr lang="en-US" sz="1400" b="0" i="0" dirty="0">
                <a:effectLst/>
                <a:latin typeface="Google Sans"/>
              </a:rPr>
              <a:t>This means that the decision tree uses these features to make predictions about the target variable. Since the target variable is water quality, the decision tree will use these parameters to determine whether the water is safe to drink.</a:t>
            </a:r>
          </a:p>
          <a:p>
            <a:pPr algn="l"/>
            <a:r>
              <a:rPr lang="en-US" sz="1400" b="0" i="0" dirty="0">
                <a:effectLst/>
                <a:latin typeface="Google Sans"/>
              </a:rPr>
              <a:t>The figure also shows the importance of different factors. For example, clarity is much more important than </a:t>
            </a:r>
            <a:r>
              <a:rPr lang="en-US" sz="1400" b="0" i="0" dirty="0" err="1">
                <a:effectLst/>
                <a:latin typeface="Google Sans"/>
              </a:rPr>
              <a:t>pH.</a:t>
            </a:r>
            <a:r>
              <a:rPr lang="en-US" sz="1400" b="0" i="0" dirty="0">
                <a:effectLst/>
                <a:latin typeface="Google Sans"/>
              </a:rPr>
              <a:t> This suggests that clarity is a more reliable indicator of the target variable than </a:t>
            </a:r>
            <a:r>
              <a:rPr lang="en-US" sz="1400" b="0" i="0" dirty="0" err="1">
                <a:effectLst/>
                <a:latin typeface="Google Sans"/>
              </a:rPr>
              <a:t>pH.</a:t>
            </a:r>
            <a:endParaRPr lang="en-US" sz="1400" b="0" i="0" dirty="0">
              <a:effectLst/>
              <a:latin typeface="Google Sans"/>
            </a:endParaRPr>
          </a:p>
          <a:p>
            <a:pPr algn="l"/>
            <a:r>
              <a:rPr lang="en-US" sz="1400" b="0" i="0" dirty="0">
                <a:effectLst/>
                <a:latin typeface="Google Sans"/>
              </a:rPr>
              <a:t>Overall, the graph provides a valuable overview of the importance of different factors in the decision tree. This information can be used to understand how the decision tree predicts and improve the accuracy of the model.</a:t>
            </a:r>
          </a:p>
        </p:txBody>
      </p:sp>
    </p:spTree>
    <p:extLst>
      <p:ext uri="{BB962C8B-B14F-4D97-AF65-F5344CB8AC3E}">
        <p14:creationId xmlns:p14="http://schemas.microsoft.com/office/powerpoint/2010/main" val="14579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D6B9-4928-600F-A1C0-CB329C444E9B}"/>
              </a:ext>
            </a:extLst>
          </p:cNvPr>
          <p:cNvSpPr>
            <a:spLocks noGrp="1"/>
          </p:cNvSpPr>
          <p:nvPr>
            <p:ph type="title"/>
          </p:nvPr>
        </p:nvSpPr>
        <p:spPr>
          <a:xfrm>
            <a:off x="914399" y="136526"/>
            <a:ext cx="10666095" cy="769636"/>
          </a:xfrm>
        </p:spPr>
        <p:txBody>
          <a:bodyPr/>
          <a:lstStyle/>
          <a:p>
            <a:pPr algn="ctr"/>
            <a:r>
              <a:rPr lang="en-SG"/>
              <a:t>#3 KNN model</a:t>
            </a:r>
            <a:endParaRPr lang="en-SG" dirty="0"/>
          </a:p>
        </p:txBody>
      </p:sp>
      <p:sp>
        <p:nvSpPr>
          <p:cNvPr id="4" name="TextBox 3">
            <a:extLst>
              <a:ext uri="{FF2B5EF4-FFF2-40B4-BE49-F238E27FC236}">
                <a16:creationId xmlns:a16="http://schemas.microsoft.com/office/drawing/2014/main" id="{06B9173E-72A5-7776-3231-943C78783FEB}"/>
              </a:ext>
            </a:extLst>
          </p:cNvPr>
          <p:cNvSpPr txBox="1"/>
          <p:nvPr/>
        </p:nvSpPr>
        <p:spPr>
          <a:xfrm>
            <a:off x="644912" y="903208"/>
            <a:ext cx="10515600" cy="923330"/>
          </a:xfrm>
          <a:prstGeom prst="rect">
            <a:avLst/>
          </a:prstGeom>
          <a:noFill/>
        </p:spPr>
        <p:txBody>
          <a:bodyPr wrap="square" rtlCol="0">
            <a:spAutoFit/>
          </a:bodyPr>
          <a:lstStyle/>
          <a:p>
            <a:r>
              <a:rPr lang="en-SG" dirty="0"/>
              <a:t>My second classification model would be a KNN model. the next few slides would be showing my code on how I built the model.</a:t>
            </a:r>
          </a:p>
          <a:p>
            <a:endParaRPr lang="en-SG" dirty="0"/>
          </a:p>
        </p:txBody>
      </p:sp>
      <p:pic>
        <p:nvPicPr>
          <p:cNvPr id="14" name="Content Placeholder 13" descr="A screenshot of a computer program&#10;&#10;Description automatically generated">
            <a:extLst>
              <a:ext uri="{FF2B5EF4-FFF2-40B4-BE49-F238E27FC236}">
                <a16:creationId xmlns:a16="http://schemas.microsoft.com/office/drawing/2014/main" id="{959F21FF-49AE-CE0C-BA01-0141A1ECA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930" y="1497602"/>
            <a:ext cx="5745355" cy="3270249"/>
          </a:xfrm>
        </p:spPr>
      </p:pic>
      <p:pic>
        <p:nvPicPr>
          <p:cNvPr id="15" name="Content Placeholder 8" descr="A screenshot of a computer program&#10;&#10;Description automatically generated">
            <a:extLst>
              <a:ext uri="{FF2B5EF4-FFF2-40B4-BE49-F238E27FC236}">
                <a16:creationId xmlns:a16="http://schemas.microsoft.com/office/drawing/2014/main" id="{122F5710-E136-BE35-6AB9-8DF2F7318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739" y="1448899"/>
            <a:ext cx="5208198" cy="3367656"/>
          </a:xfrm>
          <a:prstGeom prst="rect">
            <a:avLst/>
          </a:prstGeom>
        </p:spPr>
      </p:pic>
      <p:sp>
        <p:nvSpPr>
          <p:cNvPr id="19" name="TextBox 18">
            <a:extLst>
              <a:ext uri="{FF2B5EF4-FFF2-40B4-BE49-F238E27FC236}">
                <a16:creationId xmlns:a16="http://schemas.microsoft.com/office/drawing/2014/main" id="{42427381-48FE-580C-A962-C37002C1D670}"/>
              </a:ext>
            </a:extLst>
          </p:cNvPr>
          <p:cNvSpPr txBox="1"/>
          <p:nvPr/>
        </p:nvSpPr>
        <p:spPr>
          <a:xfrm>
            <a:off x="177847" y="4983711"/>
            <a:ext cx="5685360" cy="1569660"/>
          </a:xfrm>
          <a:prstGeom prst="rect">
            <a:avLst/>
          </a:prstGeom>
          <a:noFill/>
        </p:spPr>
        <p:txBody>
          <a:bodyPr wrap="square">
            <a:spAutoFit/>
          </a:bodyPr>
          <a:lstStyle/>
          <a:p>
            <a:r>
              <a:rPr lang="en-SG" sz="1200" dirty="0"/>
              <a:t>The code first creates a </a:t>
            </a:r>
            <a:r>
              <a:rPr lang="en-SG" sz="1200" dirty="0" err="1"/>
              <a:t>GridSearchCV</a:t>
            </a:r>
            <a:r>
              <a:rPr lang="en-SG" sz="1200" dirty="0"/>
              <a:t> object to find the best value of the </a:t>
            </a:r>
            <a:r>
              <a:rPr lang="en-SG" sz="1200" dirty="0" err="1"/>
              <a:t>n_neighbors</a:t>
            </a:r>
            <a:r>
              <a:rPr lang="en-SG" sz="1200" dirty="0"/>
              <a:t> hyperparameter. The </a:t>
            </a:r>
            <a:r>
              <a:rPr lang="en-SG" sz="1200" dirty="0" err="1"/>
              <a:t>n_neighbors</a:t>
            </a:r>
            <a:r>
              <a:rPr lang="en-SG" sz="1200" dirty="0"/>
              <a:t> hyperparameter controls the number of </a:t>
            </a:r>
            <a:r>
              <a:rPr lang="en-SG" sz="1200" dirty="0" err="1"/>
              <a:t>neighbors</a:t>
            </a:r>
            <a:r>
              <a:rPr lang="en-SG" sz="1200" dirty="0"/>
              <a:t> used for prediction.</a:t>
            </a:r>
          </a:p>
          <a:p>
            <a:r>
              <a:rPr lang="en-SG" sz="1200" dirty="0"/>
              <a:t>Once the </a:t>
            </a:r>
            <a:r>
              <a:rPr lang="en-SG" sz="1200" dirty="0" err="1"/>
              <a:t>GridSearchCV</a:t>
            </a:r>
            <a:r>
              <a:rPr lang="en-SG" sz="1200" dirty="0"/>
              <a:t> object is created, the code matches it to the training data. This will train the KNN classifier and find the optimal value of the </a:t>
            </a:r>
            <a:r>
              <a:rPr lang="en-SG" sz="1200" dirty="0" err="1"/>
              <a:t>n_neighbors</a:t>
            </a:r>
            <a:r>
              <a:rPr lang="en-SG" sz="1200" dirty="0"/>
              <a:t> hyperparameter.</a:t>
            </a:r>
          </a:p>
          <a:p>
            <a:r>
              <a:rPr lang="en-SG" sz="1200" dirty="0"/>
              <a:t>Finally, the code prints the KNN classification accuracy score on the test data. It is a measure of how well a KNN classifier can generalize to unseen data.</a:t>
            </a:r>
          </a:p>
        </p:txBody>
      </p:sp>
      <p:sp>
        <p:nvSpPr>
          <p:cNvPr id="23" name="TextBox 22">
            <a:extLst>
              <a:ext uri="{FF2B5EF4-FFF2-40B4-BE49-F238E27FC236}">
                <a16:creationId xmlns:a16="http://schemas.microsoft.com/office/drawing/2014/main" id="{53E5E61A-45AE-600F-1ACE-AE6C0F23A084}"/>
              </a:ext>
            </a:extLst>
          </p:cNvPr>
          <p:cNvSpPr txBox="1"/>
          <p:nvPr/>
        </p:nvSpPr>
        <p:spPr>
          <a:xfrm>
            <a:off x="6394837" y="5131030"/>
            <a:ext cx="6094674" cy="1569660"/>
          </a:xfrm>
          <a:prstGeom prst="rect">
            <a:avLst/>
          </a:prstGeom>
          <a:noFill/>
        </p:spPr>
        <p:txBody>
          <a:bodyPr wrap="square">
            <a:spAutoFit/>
          </a:bodyPr>
          <a:lstStyle/>
          <a:p>
            <a:r>
              <a:rPr lang="en-SG" sz="1200" dirty="0"/>
              <a:t>Obtain the best value of the </a:t>
            </a:r>
            <a:r>
              <a:rPr lang="en-SG" sz="1200" dirty="0" err="1"/>
              <a:t>n_neighbors</a:t>
            </a:r>
            <a:r>
              <a:rPr lang="en-SG" sz="1200" dirty="0"/>
              <a:t> hyperparameter from a web search.</a:t>
            </a:r>
          </a:p>
          <a:p>
            <a:r>
              <a:rPr lang="en-SG" sz="1200" dirty="0"/>
              <a:t>Line 3: Construct the KNN classifier with the optimal value of the </a:t>
            </a:r>
            <a:r>
              <a:rPr lang="en-SG" sz="1200" dirty="0" err="1"/>
              <a:t>n_neighbors</a:t>
            </a:r>
            <a:r>
              <a:rPr lang="en-SG" sz="1200" dirty="0"/>
              <a:t> hyperparameter.</a:t>
            </a:r>
          </a:p>
          <a:p>
            <a:r>
              <a:rPr lang="en-SG" sz="1200" dirty="0"/>
              <a:t>Line 4: Fit the KNN classifier to the training data.</a:t>
            </a:r>
          </a:p>
          <a:p>
            <a:r>
              <a:rPr lang="en-SG" sz="1200" dirty="0"/>
              <a:t>Step 5: Make predictions about the test data.</a:t>
            </a:r>
          </a:p>
          <a:p>
            <a:r>
              <a:rPr lang="en-SG" sz="1200" dirty="0"/>
              <a:t>Line 6: Calculate the accuracy of the KNN classifier on the test data.</a:t>
            </a:r>
          </a:p>
          <a:p>
            <a:r>
              <a:rPr lang="en-SG" sz="1200" dirty="0"/>
              <a:t>Line 7: Construct the confusion matrix for the KNN classifier.</a:t>
            </a:r>
          </a:p>
          <a:p>
            <a:r>
              <a:rPr lang="en-SG" sz="1200" dirty="0"/>
              <a:t>Line 8: Generate the classification report of the KNN classification report.</a:t>
            </a:r>
          </a:p>
        </p:txBody>
      </p:sp>
    </p:spTree>
    <p:extLst>
      <p:ext uri="{BB962C8B-B14F-4D97-AF65-F5344CB8AC3E}">
        <p14:creationId xmlns:p14="http://schemas.microsoft.com/office/powerpoint/2010/main" val="2248953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computer&#10;&#10;Description automatically generated">
            <a:extLst>
              <a:ext uri="{FF2B5EF4-FFF2-40B4-BE49-F238E27FC236}">
                <a16:creationId xmlns:a16="http://schemas.microsoft.com/office/drawing/2014/main" id="{971F9AA4-E364-F418-EEA2-46E4C4272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314" y="3114582"/>
            <a:ext cx="4981921" cy="2392021"/>
          </a:xfrm>
          <a:prstGeom prst="rect">
            <a:avLst/>
          </a:prstGeom>
        </p:spPr>
      </p:pic>
      <p:pic>
        <p:nvPicPr>
          <p:cNvPr id="29" name="Picture 28" descr="A graph of a graph with blue squares&#10;&#10;Description automatically generated with medium confidence">
            <a:extLst>
              <a:ext uri="{FF2B5EF4-FFF2-40B4-BE49-F238E27FC236}">
                <a16:creationId xmlns:a16="http://schemas.microsoft.com/office/drawing/2014/main" id="{65103F8C-35A8-01E7-8A9A-8D55975FB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634" y="2956400"/>
            <a:ext cx="4382296" cy="2626399"/>
          </a:xfrm>
          <a:prstGeom prst="rect">
            <a:avLst/>
          </a:prstGeom>
        </p:spPr>
      </p:pic>
      <p:pic>
        <p:nvPicPr>
          <p:cNvPr id="61" name="Picture 60" descr="A black background with a black border&#10;&#10;Description automatically generated with medium confidence">
            <a:extLst>
              <a:ext uri="{FF2B5EF4-FFF2-40B4-BE49-F238E27FC236}">
                <a16:creationId xmlns:a16="http://schemas.microsoft.com/office/drawing/2014/main" id="{0AA7528E-8D23-46DA-B3D5-2ADC0BEB6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003" y="133257"/>
            <a:ext cx="8230397" cy="2724150"/>
          </a:xfrm>
          <a:prstGeom prst="rect">
            <a:avLst/>
          </a:prstGeom>
        </p:spPr>
      </p:pic>
      <p:sp>
        <p:nvSpPr>
          <p:cNvPr id="75" name="TextBox 74">
            <a:extLst>
              <a:ext uri="{FF2B5EF4-FFF2-40B4-BE49-F238E27FC236}">
                <a16:creationId xmlns:a16="http://schemas.microsoft.com/office/drawing/2014/main" id="{63EA614C-DED2-A4F9-ACAD-B6633AE1C7EC}"/>
              </a:ext>
            </a:extLst>
          </p:cNvPr>
          <p:cNvSpPr txBox="1"/>
          <p:nvPr/>
        </p:nvSpPr>
        <p:spPr>
          <a:xfrm>
            <a:off x="1019755" y="5555192"/>
            <a:ext cx="5076245" cy="1384995"/>
          </a:xfrm>
          <a:prstGeom prst="rect">
            <a:avLst/>
          </a:prstGeom>
          <a:noFill/>
        </p:spPr>
        <p:txBody>
          <a:bodyPr wrap="square">
            <a:spAutoFit/>
          </a:bodyPr>
          <a:lstStyle/>
          <a:p>
            <a:r>
              <a:rPr lang="en-US" sz="1400" b="0" i="0" dirty="0">
                <a:effectLst/>
                <a:latin typeface="Google Sans"/>
              </a:rPr>
              <a:t>The overall accuracy of the classification is 63.0%, indicating that it predicts well the class of the new data point 63% of the time. The gross average accuracy, recall, and f1-scores were all 62.0%, indicating that the classifier performed equally well in both disciplines. The weighted average precision, recall, and f1 scores were 55 .</a:t>
            </a:r>
            <a:endParaRPr lang="en-SG" sz="1400" dirty="0"/>
          </a:p>
        </p:txBody>
      </p:sp>
      <p:sp>
        <p:nvSpPr>
          <p:cNvPr id="84" name="TextBox 83">
            <a:extLst>
              <a:ext uri="{FF2B5EF4-FFF2-40B4-BE49-F238E27FC236}">
                <a16:creationId xmlns:a16="http://schemas.microsoft.com/office/drawing/2014/main" id="{91D3377F-6CDA-5A5E-91B0-D34B4D8409B9}"/>
              </a:ext>
            </a:extLst>
          </p:cNvPr>
          <p:cNvSpPr txBox="1"/>
          <p:nvPr/>
        </p:nvSpPr>
        <p:spPr>
          <a:xfrm>
            <a:off x="6512118" y="5661329"/>
            <a:ext cx="5526158" cy="1200329"/>
          </a:xfrm>
          <a:prstGeom prst="rect">
            <a:avLst/>
          </a:prstGeom>
          <a:noFill/>
        </p:spPr>
        <p:txBody>
          <a:bodyPr wrap="square">
            <a:spAutoFit/>
          </a:bodyPr>
          <a:lstStyle/>
          <a:p>
            <a:pPr algn="l"/>
            <a:r>
              <a:rPr lang="en-US" sz="1200" b="0" i="0" dirty="0">
                <a:effectLst/>
                <a:latin typeface="Google Sans"/>
              </a:rPr>
              <a:t>The rows of the matrix represent the actual columns and columns in the data and the predicted columns. The number in each cell represents the number of data points assigned to that particular combination of actual and predicted scores.</a:t>
            </a:r>
          </a:p>
          <a:p>
            <a:pPr algn="l"/>
            <a:r>
              <a:rPr lang="en-US" sz="1200" b="0" i="0" dirty="0">
                <a:effectLst/>
                <a:latin typeface="Google Sans"/>
              </a:rPr>
              <a:t>The diagonal of the figure indicates the number of data points that were correctly classified. In this case, 351 data points were correctly classified as label 0.0, and 220 data points were correctly classified as label 1.0.</a:t>
            </a:r>
            <a:endParaRPr lang="en-US" sz="1200" b="0" i="0" dirty="0">
              <a:solidFill>
                <a:srgbClr val="E3E3E3"/>
              </a:solidFill>
              <a:effectLst/>
              <a:latin typeface="Google Sans"/>
            </a:endParaRPr>
          </a:p>
        </p:txBody>
      </p:sp>
    </p:spTree>
    <p:extLst>
      <p:ext uri="{BB962C8B-B14F-4D97-AF65-F5344CB8AC3E}">
        <p14:creationId xmlns:p14="http://schemas.microsoft.com/office/powerpoint/2010/main" val="53423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F6B9-8972-162A-48C5-E9592ADAADB8}"/>
              </a:ext>
            </a:extLst>
          </p:cNvPr>
          <p:cNvSpPr>
            <a:spLocks noGrp="1"/>
          </p:cNvSpPr>
          <p:nvPr>
            <p:ph type="title"/>
          </p:nvPr>
        </p:nvSpPr>
        <p:spPr/>
        <p:txBody>
          <a:bodyPr/>
          <a:lstStyle/>
          <a:p>
            <a:r>
              <a:rPr lang="en-SG" dirty="0"/>
              <a:t>#4 dummy model</a:t>
            </a:r>
          </a:p>
        </p:txBody>
      </p:sp>
      <p:pic>
        <p:nvPicPr>
          <p:cNvPr id="13" name="Content Placeholder 12" descr="A screenshot of a computer program&#10;&#10;Description automatically generated">
            <a:extLst>
              <a:ext uri="{FF2B5EF4-FFF2-40B4-BE49-F238E27FC236}">
                <a16:creationId xmlns:a16="http://schemas.microsoft.com/office/drawing/2014/main" id="{63A5D95A-FD87-7293-0E47-B24E182B8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701" y="1887414"/>
            <a:ext cx="5113393" cy="4351338"/>
          </a:xfrm>
        </p:spPr>
      </p:pic>
      <p:sp>
        <p:nvSpPr>
          <p:cNvPr id="15" name="TextBox 14">
            <a:extLst>
              <a:ext uri="{FF2B5EF4-FFF2-40B4-BE49-F238E27FC236}">
                <a16:creationId xmlns:a16="http://schemas.microsoft.com/office/drawing/2014/main" id="{187254C1-EFA9-C89E-DCD7-AAA2CF8ED301}"/>
              </a:ext>
            </a:extLst>
          </p:cNvPr>
          <p:cNvSpPr txBox="1"/>
          <p:nvPr/>
        </p:nvSpPr>
        <p:spPr>
          <a:xfrm>
            <a:off x="6005224" y="2977880"/>
            <a:ext cx="6094674"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ea typeface="Google Sans"/>
              </a:rPr>
              <a:t>The code is a new dummy classifier object with strategy </a:t>
            </a:r>
            <a:r>
              <a:rPr lang="en-US" altLang="en-US" sz="1800" dirty="0" err="1">
                <a:ea typeface="Google Sans"/>
              </a:rPr>
              <a:t>most_frequent</a:t>
            </a:r>
            <a:r>
              <a:rPr lang="en-US" altLang="en-US" sz="1800" dirty="0">
                <a:ea typeface="Google Sans"/>
              </a:rPr>
              <a:t>, which means that the classifier will identify the most frequent classes in the training data for all new data points after which the dummy classifier will be trained on the training set. Finally, it computes the accuracy of the dummy distribution by making predictions on the test set.</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673314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374783-9416-7FEF-E678-E0F816412D12}"/>
              </a:ext>
            </a:extLst>
          </p:cNvPr>
          <p:cNvPicPr>
            <a:picLocks noGrp="1" noChangeAspect="1"/>
          </p:cNvPicPr>
          <p:nvPr>
            <p:ph idx="1"/>
          </p:nvPr>
        </p:nvPicPr>
        <p:blipFill>
          <a:blip r:embed="rId2"/>
          <a:stretch>
            <a:fillRect/>
          </a:stretch>
        </p:blipFill>
        <p:spPr>
          <a:xfrm>
            <a:off x="1447776" y="2794447"/>
            <a:ext cx="8658200" cy="2927481"/>
          </a:xfrm>
        </p:spPr>
      </p:pic>
      <p:sp>
        <p:nvSpPr>
          <p:cNvPr id="11" name="TextBox 10">
            <a:extLst>
              <a:ext uri="{FF2B5EF4-FFF2-40B4-BE49-F238E27FC236}">
                <a16:creationId xmlns:a16="http://schemas.microsoft.com/office/drawing/2014/main" id="{ED2F800E-95AB-3B3D-DE8F-FB25F542BCDD}"/>
              </a:ext>
            </a:extLst>
          </p:cNvPr>
          <p:cNvSpPr txBox="1"/>
          <p:nvPr/>
        </p:nvSpPr>
        <p:spPr>
          <a:xfrm>
            <a:off x="1611182" y="537710"/>
            <a:ext cx="8331388" cy="2062103"/>
          </a:xfrm>
          <a:prstGeom prst="rect">
            <a:avLst/>
          </a:prstGeom>
          <a:noFill/>
        </p:spPr>
        <p:txBody>
          <a:bodyPr wrap="square">
            <a:spAutoFit/>
          </a:bodyPr>
          <a:lstStyle/>
          <a:p>
            <a:r>
              <a:rPr lang="en-US" sz="3200" b="0" i="0" dirty="0">
                <a:effectLst/>
                <a:latin typeface="Google Sans"/>
              </a:rPr>
              <a:t>This refers to a comparison of classification model accuracy, where the best KNN model is compared with other classifiers including dummy classifiers.</a:t>
            </a:r>
            <a:endParaRPr lang="en-SG" sz="3200" dirty="0"/>
          </a:p>
        </p:txBody>
      </p:sp>
    </p:spTree>
    <p:extLst>
      <p:ext uri="{BB962C8B-B14F-4D97-AF65-F5344CB8AC3E}">
        <p14:creationId xmlns:p14="http://schemas.microsoft.com/office/powerpoint/2010/main" val="2122043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3D3-CE8F-B63B-4E36-71E70C36B0C2}"/>
              </a:ext>
            </a:extLst>
          </p:cNvPr>
          <p:cNvSpPr>
            <a:spLocks noGrp="1"/>
          </p:cNvSpPr>
          <p:nvPr>
            <p:ph type="title"/>
          </p:nvPr>
        </p:nvSpPr>
        <p:spPr>
          <a:xfrm>
            <a:off x="914399" y="136526"/>
            <a:ext cx="10666095" cy="928949"/>
          </a:xfrm>
        </p:spPr>
        <p:txBody>
          <a:bodyPr/>
          <a:lstStyle/>
          <a:p>
            <a:r>
              <a:rPr lang="en-SG" dirty="0"/>
              <a:t>ACCURACIES OF DIFFERENT MODELS</a:t>
            </a:r>
          </a:p>
        </p:txBody>
      </p:sp>
      <p:sp>
        <p:nvSpPr>
          <p:cNvPr id="5" name="TextBox 4">
            <a:extLst>
              <a:ext uri="{FF2B5EF4-FFF2-40B4-BE49-F238E27FC236}">
                <a16:creationId xmlns:a16="http://schemas.microsoft.com/office/drawing/2014/main" id="{DB96D670-579F-D652-40A8-C57D7CA622B3}"/>
              </a:ext>
            </a:extLst>
          </p:cNvPr>
          <p:cNvSpPr txBox="1"/>
          <p:nvPr/>
        </p:nvSpPr>
        <p:spPr>
          <a:xfrm>
            <a:off x="852615" y="5644256"/>
            <a:ext cx="10486769" cy="1077218"/>
          </a:xfrm>
          <a:prstGeom prst="rect">
            <a:avLst/>
          </a:prstGeom>
          <a:noFill/>
        </p:spPr>
        <p:txBody>
          <a:bodyPr wrap="square" rtlCol="0">
            <a:spAutoFit/>
          </a:bodyPr>
          <a:lstStyle/>
          <a:p>
            <a:r>
              <a:rPr lang="en-SG" sz="1600" dirty="0"/>
              <a:t>After multiple times of running the models, we can conclude that KNN model is the most accurate one as it is consistently the most accurate one, followed By Logistic Regression model and Decision Tree model. The three model constantly outperform the dummy model , </a:t>
            </a:r>
            <a:r>
              <a:rPr lang="en-US" sz="1600" b="0" i="0" dirty="0">
                <a:effectLst/>
                <a:latin typeface="Google Sans"/>
              </a:rPr>
              <a:t>highlights their ability to learn from the data and make more accurate predictions, underscoring their value in various machine learning applications.</a:t>
            </a:r>
            <a:endParaRPr lang="en-SG" sz="1600" dirty="0"/>
          </a:p>
        </p:txBody>
      </p:sp>
      <p:pic>
        <p:nvPicPr>
          <p:cNvPr id="7" name="Picture 6">
            <a:extLst>
              <a:ext uri="{FF2B5EF4-FFF2-40B4-BE49-F238E27FC236}">
                <a16:creationId xmlns:a16="http://schemas.microsoft.com/office/drawing/2014/main" id="{F0FACD95-8C8F-4106-86B8-BEB82BBDB186}"/>
              </a:ext>
            </a:extLst>
          </p:cNvPr>
          <p:cNvPicPr>
            <a:picLocks noChangeAspect="1"/>
          </p:cNvPicPr>
          <p:nvPr/>
        </p:nvPicPr>
        <p:blipFill>
          <a:blip r:embed="rId2"/>
          <a:stretch>
            <a:fillRect/>
          </a:stretch>
        </p:blipFill>
        <p:spPr>
          <a:xfrm>
            <a:off x="1332361" y="944273"/>
            <a:ext cx="9127228" cy="4599792"/>
          </a:xfrm>
          <a:prstGeom prst="rect">
            <a:avLst/>
          </a:prstGeom>
        </p:spPr>
      </p:pic>
    </p:spTree>
    <p:extLst>
      <p:ext uri="{BB962C8B-B14F-4D97-AF65-F5344CB8AC3E}">
        <p14:creationId xmlns:p14="http://schemas.microsoft.com/office/powerpoint/2010/main" val="3029235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D859-3EF8-3921-2064-CA5D6C8E943B}"/>
              </a:ext>
            </a:extLst>
          </p:cNvPr>
          <p:cNvSpPr>
            <a:spLocks noGrp="1"/>
          </p:cNvSpPr>
          <p:nvPr>
            <p:ph type="ctrTitle"/>
          </p:nvPr>
        </p:nvSpPr>
        <p:spPr>
          <a:xfrm>
            <a:off x="2918129" y="136525"/>
            <a:ext cx="8652935" cy="3373438"/>
          </a:xfrm>
        </p:spPr>
        <p:txBody>
          <a:bodyPr vert="horz" lIns="91440" tIns="45720" rIns="91440" bIns="45720" rtlCol="0" anchor="b">
            <a:normAutofit/>
          </a:bodyPr>
          <a:lstStyle/>
          <a:p>
            <a:r>
              <a:rPr lang="en-US" b="1" kern="1200" cap="all" baseline="0" dirty="0">
                <a:latin typeface="+mj-lt"/>
                <a:ea typeface="+mj-ea"/>
                <a:cs typeface="+mj-cs"/>
              </a:rPr>
              <a:t>           </a:t>
            </a:r>
            <a:r>
              <a:rPr lang="en-US" sz="6600" b="1" kern="1200" cap="all" baseline="0" dirty="0">
                <a:latin typeface="+mj-lt"/>
                <a:ea typeface="+mj-ea"/>
                <a:cs typeface="+mj-cs"/>
              </a:rPr>
              <a:t>Final model</a:t>
            </a:r>
          </a:p>
        </p:txBody>
      </p:sp>
      <p:sp>
        <p:nvSpPr>
          <p:cNvPr id="6" name="TextBox 5">
            <a:extLst>
              <a:ext uri="{FF2B5EF4-FFF2-40B4-BE49-F238E27FC236}">
                <a16:creationId xmlns:a16="http://schemas.microsoft.com/office/drawing/2014/main" id="{8F5DB108-5039-7B13-5621-91FB40381D1C}"/>
              </a:ext>
            </a:extLst>
          </p:cNvPr>
          <p:cNvSpPr txBox="1"/>
          <p:nvPr/>
        </p:nvSpPr>
        <p:spPr>
          <a:xfrm>
            <a:off x="4667416" y="3509963"/>
            <a:ext cx="6899743" cy="1205159"/>
          </a:xfrm>
          <a:prstGeom prst="rect">
            <a:avLst/>
          </a:prstGeom>
        </p:spPr>
        <p:txBody>
          <a:bodyPr vert="horz" lIns="91440" tIns="45720" rIns="91440" bIns="45720" rtlCol="0" anchor="ctr" anchorCtr="0">
            <a:normAutofit/>
          </a:bodyPr>
          <a:lstStyle/>
          <a:p>
            <a:pPr>
              <a:lnSpc>
                <a:spcPts val="2800"/>
              </a:lnSpc>
              <a:spcAft>
                <a:spcPts val="600"/>
              </a:spcAft>
            </a:pPr>
            <a:r>
              <a:rPr lang="en-US" sz="2400" kern="1200" dirty="0">
                <a:solidFill>
                  <a:schemeClr val="tx2"/>
                </a:solidFill>
                <a:latin typeface="+mn-lt"/>
                <a:ea typeface="+mn-ea"/>
                <a:cs typeface="+mn-cs"/>
              </a:rPr>
              <a:t>KNN MODEL WITH AN ACCURACY OF 0.65701</a:t>
            </a:r>
          </a:p>
        </p:txBody>
      </p:sp>
    </p:spTree>
    <p:extLst>
      <p:ext uri="{BB962C8B-B14F-4D97-AF65-F5344CB8AC3E}">
        <p14:creationId xmlns:p14="http://schemas.microsoft.com/office/powerpoint/2010/main" val="70385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8055-7801-A765-193E-C1E7CFE3287A}"/>
              </a:ext>
            </a:extLst>
          </p:cNvPr>
          <p:cNvSpPr>
            <a:spLocks noGrp="1"/>
          </p:cNvSpPr>
          <p:nvPr>
            <p:ph type="title"/>
          </p:nvPr>
        </p:nvSpPr>
        <p:spPr>
          <a:xfrm>
            <a:off x="914399" y="136526"/>
            <a:ext cx="10666095" cy="1398764"/>
          </a:xfrm>
        </p:spPr>
        <p:txBody>
          <a:bodyPr anchor="b">
            <a:normAutofit/>
          </a:bodyPr>
          <a:lstStyle/>
          <a:p>
            <a:r>
              <a:rPr lang="en-SG" b="0" i="0">
                <a:effectLst/>
              </a:rPr>
              <a:t>               table of contents</a:t>
            </a:r>
            <a:endParaRPr lang="en-SG" dirty="0"/>
          </a:p>
        </p:txBody>
      </p:sp>
      <p:graphicFrame>
        <p:nvGraphicFramePr>
          <p:cNvPr id="5" name="Content Placeholder 2">
            <a:extLst>
              <a:ext uri="{FF2B5EF4-FFF2-40B4-BE49-F238E27FC236}">
                <a16:creationId xmlns:a16="http://schemas.microsoft.com/office/drawing/2014/main" id="{5E098C86-29A6-6695-5870-3DA5CD60B264}"/>
              </a:ext>
            </a:extLst>
          </p:cNvPr>
          <p:cNvGraphicFramePr>
            <a:graphicFrameLocks noGrp="1"/>
          </p:cNvGraphicFramePr>
          <p:nvPr>
            <p:ph idx="1"/>
            <p:extLst>
              <p:ext uri="{D42A27DB-BD31-4B8C-83A1-F6EECF244321}">
                <p14:modId xmlns:p14="http://schemas.microsoft.com/office/powerpoint/2010/main" val="26113106"/>
              </p:ext>
            </p:extLst>
          </p:nvPr>
        </p:nvGraphicFramePr>
        <p:xfrm>
          <a:off x="102108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268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4060-D57F-4DF5-5F20-F437752E6E92}"/>
              </a:ext>
            </a:extLst>
          </p:cNvPr>
          <p:cNvSpPr>
            <a:spLocks noGrp="1"/>
          </p:cNvSpPr>
          <p:nvPr>
            <p:ph type="title"/>
          </p:nvPr>
        </p:nvSpPr>
        <p:spPr>
          <a:xfrm>
            <a:off x="762952" y="89624"/>
            <a:ext cx="10666095" cy="746069"/>
          </a:xfrm>
        </p:spPr>
        <p:txBody>
          <a:bodyPr/>
          <a:lstStyle/>
          <a:p>
            <a:r>
              <a:rPr lang="en-SG" sz="3200" dirty="0"/>
              <a:t>Background Research &amp; Data Exploration</a:t>
            </a:r>
          </a:p>
        </p:txBody>
      </p:sp>
      <p:pic>
        <p:nvPicPr>
          <p:cNvPr id="5" name="Picture 4" descr="A screenshot of a computer screen&#10;&#10;Description automatically generated">
            <a:extLst>
              <a:ext uri="{FF2B5EF4-FFF2-40B4-BE49-F238E27FC236}">
                <a16:creationId xmlns:a16="http://schemas.microsoft.com/office/drawing/2014/main" id="{5583BFBF-9945-BB43-EC58-74A2050D4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408" y="1772370"/>
            <a:ext cx="6231865" cy="3248020"/>
          </a:xfrm>
          <a:prstGeom prst="rect">
            <a:avLst/>
          </a:prstGeom>
        </p:spPr>
      </p:pic>
      <p:sp>
        <p:nvSpPr>
          <p:cNvPr id="7" name="Content Placeholder 6">
            <a:extLst>
              <a:ext uri="{FF2B5EF4-FFF2-40B4-BE49-F238E27FC236}">
                <a16:creationId xmlns:a16="http://schemas.microsoft.com/office/drawing/2014/main" id="{68C8D177-BC4E-A9DD-5695-5B03F9749264}"/>
              </a:ext>
            </a:extLst>
          </p:cNvPr>
          <p:cNvSpPr>
            <a:spLocks noGrp="1"/>
          </p:cNvSpPr>
          <p:nvPr>
            <p:ph idx="1"/>
          </p:nvPr>
        </p:nvSpPr>
        <p:spPr>
          <a:xfrm>
            <a:off x="838200" y="882596"/>
            <a:ext cx="10515600" cy="540688"/>
          </a:xfrm>
        </p:spPr>
        <p:txBody>
          <a:bodyPr>
            <a:normAutofit/>
          </a:bodyPr>
          <a:lstStyle/>
          <a:p>
            <a:r>
              <a:rPr lang="en-US" dirty="0"/>
              <a:t>The objective of this assignment is to build a machine learning model to predict water quality based on the water properties.</a:t>
            </a:r>
            <a:endParaRPr lang="en-SG" dirty="0"/>
          </a:p>
        </p:txBody>
      </p:sp>
      <p:pic>
        <p:nvPicPr>
          <p:cNvPr id="9" name="Picture 8" descr="A screen shot of a black screen&#10;&#10;Description automatically generated">
            <a:extLst>
              <a:ext uri="{FF2B5EF4-FFF2-40B4-BE49-F238E27FC236}">
                <a16:creationId xmlns:a16="http://schemas.microsoft.com/office/drawing/2014/main" id="{C6245407-9CDD-CAE2-2933-D75617C2F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51" y="5085630"/>
            <a:ext cx="7875344" cy="1772369"/>
          </a:xfrm>
          <a:prstGeom prst="rect">
            <a:avLst/>
          </a:prstGeom>
        </p:spPr>
      </p:pic>
      <p:sp>
        <p:nvSpPr>
          <p:cNvPr id="10" name="TextBox 9">
            <a:extLst>
              <a:ext uri="{FF2B5EF4-FFF2-40B4-BE49-F238E27FC236}">
                <a16:creationId xmlns:a16="http://schemas.microsoft.com/office/drawing/2014/main" id="{D0455057-F4B4-75E2-F32C-1B5B059F090A}"/>
              </a:ext>
            </a:extLst>
          </p:cNvPr>
          <p:cNvSpPr txBox="1"/>
          <p:nvPr/>
        </p:nvSpPr>
        <p:spPr>
          <a:xfrm>
            <a:off x="914399" y="1403039"/>
            <a:ext cx="5953125" cy="369332"/>
          </a:xfrm>
          <a:prstGeom prst="rect">
            <a:avLst/>
          </a:prstGeom>
          <a:noFill/>
        </p:spPr>
        <p:txBody>
          <a:bodyPr wrap="square" rtlCol="0">
            <a:spAutoFit/>
          </a:bodyPr>
          <a:lstStyle/>
          <a:p>
            <a:pPr algn="ctr"/>
            <a:r>
              <a:rPr lang="en-SG" dirty="0"/>
              <a:t>Overview of the dataset</a:t>
            </a:r>
          </a:p>
        </p:txBody>
      </p:sp>
      <p:sp>
        <p:nvSpPr>
          <p:cNvPr id="11" name="TextBox 10">
            <a:extLst>
              <a:ext uri="{FF2B5EF4-FFF2-40B4-BE49-F238E27FC236}">
                <a16:creationId xmlns:a16="http://schemas.microsoft.com/office/drawing/2014/main" id="{9BC88661-720B-A0AC-E06C-8BDA6C9DA6F0}"/>
              </a:ext>
            </a:extLst>
          </p:cNvPr>
          <p:cNvSpPr txBox="1"/>
          <p:nvPr/>
        </p:nvSpPr>
        <p:spPr>
          <a:xfrm>
            <a:off x="8651335" y="2792792"/>
            <a:ext cx="2488758" cy="923330"/>
          </a:xfrm>
          <a:prstGeom prst="rect">
            <a:avLst/>
          </a:prstGeom>
          <a:noFill/>
        </p:spPr>
        <p:txBody>
          <a:bodyPr wrap="square" rtlCol="0">
            <a:spAutoFit/>
          </a:bodyPr>
          <a:lstStyle/>
          <a:p>
            <a:r>
              <a:rPr lang="en-SG" dirty="0"/>
              <a:t>Information about different properties in water</a:t>
            </a:r>
          </a:p>
        </p:txBody>
      </p:sp>
      <p:sp>
        <p:nvSpPr>
          <p:cNvPr id="14" name="TextBox 13">
            <a:extLst>
              <a:ext uri="{FF2B5EF4-FFF2-40B4-BE49-F238E27FC236}">
                <a16:creationId xmlns:a16="http://schemas.microsoft.com/office/drawing/2014/main" id="{822AE258-8C58-30B7-6A93-5A68C83F3113}"/>
              </a:ext>
            </a:extLst>
          </p:cNvPr>
          <p:cNvSpPr txBox="1"/>
          <p:nvPr/>
        </p:nvSpPr>
        <p:spPr>
          <a:xfrm>
            <a:off x="8411012" y="5186984"/>
            <a:ext cx="3370757" cy="1569660"/>
          </a:xfrm>
          <a:prstGeom prst="rect">
            <a:avLst/>
          </a:prstGeom>
          <a:noFill/>
        </p:spPr>
        <p:txBody>
          <a:bodyPr wrap="square">
            <a:spAutoFit/>
          </a:bodyPr>
          <a:lstStyle/>
          <a:p>
            <a:r>
              <a:rPr lang="en-US" sz="1600" b="0" i="0" dirty="0">
                <a:effectLst/>
                <a:latin typeface="Söhne"/>
              </a:rPr>
              <a:t>summary of the central tendency, dispersion, and distribution of values for each variable in your dataset. For instance, you can see the range of values, the average, and how spread out the values are from the mean.</a:t>
            </a:r>
            <a:endParaRPr lang="en-SG" sz="1600" dirty="0"/>
          </a:p>
        </p:txBody>
      </p:sp>
    </p:spTree>
    <p:extLst>
      <p:ext uri="{BB962C8B-B14F-4D97-AF65-F5344CB8AC3E}">
        <p14:creationId xmlns:p14="http://schemas.microsoft.com/office/powerpoint/2010/main" val="362581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7CB2-0A1E-A17E-BDA4-4EB3565ADE15}"/>
              </a:ext>
            </a:extLst>
          </p:cNvPr>
          <p:cNvSpPr>
            <a:spLocks noGrp="1"/>
          </p:cNvSpPr>
          <p:nvPr>
            <p:ph type="title"/>
          </p:nvPr>
        </p:nvSpPr>
        <p:spPr>
          <a:xfrm>
            <a:off x="1175966" y="642430"/>
            <a:ext cx="8901404" cy="534877"/>
          </a:xfrm>
        </p:spPr>
        <p:txBody>
          <a:bodyPr anchor="b">
            <a:noAutofit/>
          </a:bodyPr>
          <a:lstStyle/>
          <a:p>
            <a:pPr algn="ctr"/>
            <a:r>
              <a:rPr lang="en-SG" sz="3600" dirty="0"/>
              <a:t>Data cleaning and imputation (feature engineering)</a:t>
            </a:r>
          </a:p>
        </p:txBody>
      </p:sp>
      <p:pic>
        <p:nvPicPr>
          <p:cNvPr id="13" name="Content Placeholder 12" descr="A screen shot of a computer&#10;&#10;Description automatically generated">
            <a:extLst>
              <a:ext uri="{FF2B5EF4-FFF2-40B4-BE49-F238E27FC236}">
                <a16:creationId xmlns:a16="http://schemas.microsoft.com/office/drawing/2014/main" id="{64BAFB01-B586-CE26-7D4A-C29C466D93D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398" y="1130122"/>
            <a:ext cx="3886200" cy="2991201"/>
          </a:xfrm>
        </p:spPr>
      </p:pic>
      <p:pic>
        <p:nvPicPr>
          <p:cNvPr id="17" name="Picture 16" descr="A screen shot of a computer code&#10;&#10;Description automatically generated">
            <a:extLst>
              <a:ext uri="{FF2B5EF4-FFF2-40B4-BE49-F238E27FC236}">
                <a16:creationId xmlns:a16="http://schemas.microsoft.com/office/drawing/2014/main" id="{FFBBE384-BE7C-9037-612D-A97FE5887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194" y="1130122"/>
            <a:ext cx="5456393" cy="2796782"/>
          </a:xfrm>
          <a:prstGeom prst="rect">
            <a:avLst/>
          </a:prstGeom>
        </p:spPr>
      </p:pic>
      <p:sp>
        <p:nvSpPr>
          <p:cNvPr id="19" name="TextBox 18">
            <a:extLst>
              <a:ext uri="{FF2B5EF4-FFF2-40B4-BE49-F238E27FC236}">
                <a16:creationId xmlns:a16="http://schemas.microsoft.com/office/drawing/2014/main" id="{11E36EE5-6C31-BE1D-952D-DDD80A96CFCE}"/>
              </a:ext>
            </a:extLst>
          </p:cNvPr>
          <p:cNvSpPr txBox="1"/>
          <p:nvPr/>
        </p:nvSpPr>
        <p:spPr>
          <a:xfrm>
            <a:off x="152399" y="4228255"/>
            <a:ext cx="3886199" cy="830997"/>
          </a:xfrm>
          <a:prstGeom prst="rect">
            <a:avLst/>
          </a:prstGeom>
          <a:noFill/>
        </p:spPr>
        <p:txBody>
          <a:bodyPr wrap="square" rtlCol="0">
            <a:spAutoFit/>
          </a:bodyPr>
          <a:lstStyle/>
          <a:p>
            <a:r>
              <a:rPr lang="en-SG" sz="1600" dirty="0"/>
              <a:t>The numbers show the amount of missing values next to the different water properties</a:t>
            </a:r>
          </a:p>
        </p:txBody>
      </p:sp>
      <p:pic>
        <p:nvPicPr>
          <p:cNvPr id="22" name="Picture 21" descr="A screen shot of a computer&#10;&#10;Description automatically generated">
            <a:extLst>
              <a:ext uri="{FF2B5EF4-FFF2-40B4-BE49-F238E27FC236}">
                <a16:creationId xmlns:a16="http://schemas.microsoft.com/office/drawing/2014/main" id="{97422458-4B47-FC65-759D-5B97670AD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6668" y="5059252"/>
            <a:ext cx="3422377" cy="1798748"/>
          </a:xfrm>
          <a:prstGeom prst="rect">
            <a:avLst/>
          </a:prstGeom>
        </p:spPr>
      </p:pic>
      <p:sp>
        <p:nvSpPr>
          <p:cNvPr id="24" name="Arrow: Right 23">
            <a:extLst>
              <a:ext uri="{FF2B5EF4-FFF2-40B4-BE49-F238E27FC236}">
                <a16:creationId xmlns:a16="http://schemas.microsoft.com/office/drawing/2014/main" id="{2DF86954-2DA4-B5BE-0228-EFFEE2B9D1A3}"/>
              </a:ext>
            </a:extLst>
          </p:cNvPr>
          <p:cNvSpPr/>
          <p:nvPr/>
        </p:nvSpPr>
        <p:spPr>
          <a:xfrm>
            <a:off x="4201414" y="2383406"/>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a:extLst>
              <a:ext uri="{FF2B5EF4-FFF2-40B4-BE49-F238E27FC236}">
                <a16:creationId xmlns:a16="http://schemas.microsoft.com/office/drawing/2014/main" id="{3A2B174B-FA8F-1D8A-A43B-842921890EEB}"/>
              </a:ext>
            </a:extLst>
          </p:cNvPr>
          <p:cNvSpPr txBox="1"/>
          <p:nvPr/>
        </p:nvSpPr>
        <p:spPr>
          <a:xfrm>
            <a:off x="5237461" y="4121323"/>
            <a:ext cx="5627858" cy="830997"/>
          </a:xfrm>
          <a:prstGeom prst="rect">
            <a:avLst/>
          </a:prstGeom>
          <a:noFill/>
        </p:spPr>
        <p:txBody>
          <a:bodyPr wrap="square" rtlCol="0">
            <a:spAutoFit/>
          </a:bodyPr>
          <a:lstStyle/>
          <a:p>
            <a:r>
              <a:rPr lang="en-SG" sz="1600" dirty="0"/>
              <a:t>Steps to impute data to fill up the missing values by using an imputer object and the missing values will be replaced with the mean of the corresponding columns. </a:t>
            </a:r>
          </a:p>
        </p:txBody>
      </p:sp>
      <p:sp>
        <p:nvSpPr>
          <p:cNvPr id="28" name="Rectangle 1">
            <a:extLst>
              <a:ext uri="{FF2B5EF4-FFF2-40B4-BE49-F238E27FC236}">
                <a16:creationId xmlns:a16="http://schemas.microsoft.com/office/drawing/2014/main" id="{DC3ACB49-AFBF-3B9E-F011-813B7CE742D8}"/>
              </a:ext>
            </a:extLst>
          </p:cNvPr>
          <p:cNvSpPr>
            <a:spLocks noChangeArrowheads="1"/>
          </p:cNvSpPr>
          <p:nvPr/>
        </p:nvSpPr>
        <p:spPr bwMode="auto">
          <a:xfrm>
            <a:off x="0" y="151655"/>
            <a:ext cx="2754280"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dirty="0">
                <a:ln>
                  <a:noFill/>
                </a:ln>
                <a:solidFill>
                  <a:schemeClr val="tx1"/>
                </a:solidFill>
                <a:effectLst/>
                <a:latin typeface="Arial Unicode MS"/>
                <a:ea typeface="Google Sans Mono"/>
              </a:rPr>
              <a:t>mean</a:t>
            </a:r>
            <a:r>
              <a:rPr kumimoji="0" lang="en-US" altLang="en-US" sz="400" b="0" i="0" u="none" strike="noStrike" cap="none" normalizeH="0" baseline="0" dirty="0">
                <a:ln>
                  <a:noFill/>
                </a:ln>
                <a:solidFill>
                  <a:srgbClr val="E3E3E3"/>
                </a:solidFill>
                <a:effectLst/>
                <a:ea typeface="Google Sans"/>
              </a:rPr>
              <a:t> </a:t>
            </a:r>
            <a:r>
              <a:rPr kumimoji="0" lang="en-US" altLang="en-US" sz="400" b="0" i="0" u="none" strike="noStrike" cap="none" normalizeH="0" baseline="0" dirty="0">
                <a:ln>
                  <a:noFill/>
                </a:ln>
                <a:solidFill>
                  <a:srgbClr val="E3E3E3"/>
                </a:solidFill>
                <a:effectLst/>
                <a:latin typeface="Arial" panose="020B0604020202020204" pitchFamily="34" charset="0"/>
                <a:ea typeface="Google Sans"/>
              </a:rPr>
              <a:t>strategy. This means that the missing values will be replaced with the mean of the corresponding column.</a:t>
            </a:r>
            <a:r>
              <a:rPr kumimoji="0" lang="en-US" altLang="en-US" sz="400" b="0" i="0" u="none" strike="noStrike" cap="none" normalizeH="0" baseline="0" dirty="0">
                <a:ln>
                  <a:noFill/>
                </a:ln>
                <a:solidFill>
                  <a:schemeClr val="tx1"/>
                </a:solidFill>
                <a:effectLst/>
                <a:latin typeface="Arial" panose="020B0604020202020204" pitchFamily="34" charset="0"/>
              </a:rPr>
              <a:t> </a:t>
            </a:r>
          </a:p>
        </p:txBody>
      </p:sp>
      <p:sp>
        <p:nvSpPr>
          <p:cNvPr id="35" name="TextBox 34">
            <a:extLst>
              <a:ext uri="{FF2B5EF4-FFF2-40B4-BE49-F238E27FC236}">
                <a16:creationId xmlns:a16="http://schemas.microsoft.com/office/drawing/2014/main" id="{AC00BFA0-9191-3680-2A50-D74C453ACF16}"/>
              </a:ext>
            </a:extLst>
          </p:cNvPr>
          <p:cNvSpPr txBox="1"/>
          <p:nvPr/>
        </p:nvSpPr>
        <p:spPr>
          <a:xfrm>
            <a:off x="296390" y="5638609"/>
            <a:ext cx="4326922" cy="646331"/>
          </a:xfrm>
          <a:prstGeom prst="rect">
            <a:avLst/>
          </a:prstGeom>
          <a:noFill/>
        </p:spPr>
        <p:txBody>
          <a:bodyPr wrap="square" rtlCol="0">
            <a:spAutoFit/>
          </a:bodyPr>
          <a:lstStyle/>
          <a:p>
            <a:r>
              <a:rPr lang="en-SG" dirty="0"/>
              <a:t>This would be the final result with no more missing values.</a:t>
            </a:r>
          </a:p>
        </p:txBody>
      </p:sp>
      <p:sp>
        <p:nvSpPr>
          <p:cNvPr id="36" name="Arrow: Right 35">
            <a:extLst>
              <a:ext uri="{FF2B5EF4-FFF2-40B4-BE49-F238E27FC236}">
                <a16:creationId xmlns:a16="http://schemas.microsoft.com/office/drawing/2014/main" id="{38507D35-EEC8-4CDF-B7F0-78C8BCA82613}"/>
              </a:ext>
            </a:extLst>
          </p:cNvPr>
          <p:cNvSpPr/>
          <p:nvPr/>
        </p:nvSpPr>
        <p:spPr>
          <a:xfrm>
            <a:off x="4427007" y="580030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1236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7A02-15CA-D1B4-D003-061293F0DB29}"/>
              </a:ext>
            </a:extLst>
          </p:cNvPr>
          <p:cNvSpPr>
            <a:spLocks noGrp="1"/>
          </p:cNvSpPr>
          <p:nvPr>
            <p:ph type="ctrTitle"/>
          </p:nvPr>
        </p:nvSpPr>
        <p:spPr>
          <a:xfrm>
            <a:off x="5764696" y="142874"/>
            <a:ext cx="5940633" cy="4914973"/>
          </a:xfrm>
        </p:spPr>
        <p:txBody>
          <a:bodyPr anchor="ctr">
            <a:normAutofit/>
          </a:bodyPr>
          <a:lstStyle/>
          <a:p>
            <a:r>
              <a:rPr lang="en-SG" sz="4200" dirty="0"/>
              <a:t>                  </a:t>
            </a:r>
            <a:r>
              <a:rPr lang="en-SG" sz="5400" dirty="0"/>
              <a:t>Classification models</a:t>
            </a:r>
          </a:p>
        </p:txBody>
      </p:sp>
    </p:spTree>
    <p:extLst>
      <p:ext uri="{BB962C8B-B14F-4D97-AF65-F5344CB8AC3E}">
        <p14:creationId xmlns:p14="http://schemas.microsoft.com/office/powerpoint/2010/main" val="374363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C3A2-DABA-E6D3-BE05-BE0A0950F6F9}"/>
              </a:ext>
            </a:extLst>
          </p:cNvPr>
          <p:cNvSpPr>
            <a:spLocks noGrp="1"/>
          </p:cNvSpPr>
          <p:nvPr>
            <p:ph type="title"/>
          </p:nvPr>
        </p:nvSpPr>
        <p:spPr>
          <a:xfrm>
            <a:off x="914399" y="136526"/>
            <a:ext cx="10666095" cy="857387"/>
          </a:xfrm>
        </p:spPr>
        <p:txBody>
          <a:bodyPr/>
          <a:lstStyle/>
          <a:p>
            <a:r>
              <a:rPr lang="en-SG" dirty="0"/>
              <a:t>#1 Logistic  regression model</a:t>
            </a:r>
          </a:p>
        </p:txBody>
      </p:sp>
      <p:sp>
        <p:nvSpPr>
          <p:cNvPr id="4" name="TextBox 3">
            <a:extLst>
              <a:ext uri="{FF2B5EF4-FFF2-40B4-BE49-F238E27FC236}">
                <a16:creationId xmlns:a16="http://schemas.microsoft.com/office/drawing/2014/main" id="{31DF19F2-BBF2-13FA-52E3-2231949DB485}"/>
              </a:ext>
            </a:extLst>
          </p:cNvPr>
          <p:cNvSpPr txBox="1"/>
          <p:nvPr/>
        </p:nvSpPr>
        <p:spPr>
          <a:xfrm>
            <a:off x="1693629" y="970281"/>
            <a:ext cx="7458251" cy="923330"/>
          </a:xfrm>
          <a:prstGeom prst="rect">
            <a:avLst/>
          </a:prstGeom>
          <a:noFill/>
        </p:spPr>
        <p:txBody>
          <a:bodyPr wrap="square" rtlCol="0">
            <a:spAutoFit/>
          </a:bodyPr>
          <a:lstStyle/>
          <a:p>
            <a:r>
              <a:rPr lang="en-SG" dirty="0"/>
              <a:t>My first model is a classification model that was created using logistic regression, the next few slides would be showing my code on how I built the model.</a:t>
            </a:r>
          </a:p>
        </p:txBody>
      </p:sp>
      <p:pic>
        <p:nvPicPr>
          <p:cNvPr id="11" name="Content Placeholder 10" descr="A screen shot of a computer program&#10;&#10;Description automatically generated">
            <a:extLst>
              <a:ext uri="{FF2B5EF4-FFF2-40B4-BE49-F238E27FC236}">
                <a16:creationId xmlns:a16="http://schemas.microsoft.com/office/drawing/2014/main" id="{5256587D-A498-3FB9-DA00-57E3BC1CD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11" y="2052637"/>
            <a:ext cx="6675698" cy="4206605"/>
          </a:xfrm>
        </p:spPr>
      </p:pic>
      <p:sp>
        <p:nvSpPr>
          <p:cNvPr id="12" name="TextBox 11">
            <a:extLst>
              <a:ext uri="{FF2B5EF4-FFF2-40B4-BE49-F238E27FC236}">
                <a16:creationId xmlns:a16="http://schemas.microsoft.com/office/drawing/2014/main" id="{7A88AB4F-96F4-C328-9473-96AD6DA9B11A}"/>
              </a:ext>
            </a:extLst>
          </p:cNvPr>
          <p:cNvSpPr txBox="1"/>
          <p:nvPr/>
        </p:nvSpPr>
        <p:spPr>
          <a:xfrm>
            <a:off x="7285149" y="2592138"/>
            <a:ext cx="4458927" cy="2677656"/>
          </a:xfrm>
          <a:prstGeom prst="rect">
            <a:avLst/>
          </a:prstGeom>
          <a:noFill/>
        </p:spPr>
        <p:txBody>
          <a:bodyPr wrap="square" rtlCol="0">
            <a:spAutoFit/>
          </a:bodyPr>
          <a:lstStyle/>
          <a:p>
            <a:r>
              <a:rPr lang="en-US" sz="1400" dirty="0"/>
              <a:t> I also had to drop Quality because it is what </a:t>
            </a:r>
            <a:r>
              <a:rPr lang="en-US" sz="1400" dirty="0" err="1"/>
              <a:t>im</a:t>
            </a:r>
            <a:r>
              <a:rPr lang="en-US" sz="1400" dirty="0"/>
              <a:t> predicting and also drop Trihalomethanes since it is less than 5% of the data.</a:t>
            </a:r>
          </a:p>
          <a:p>
            <a:r>
              <a:rPr lang="en-US" sz="1400" dirty="0"/>
              <a:t>I first load the data and split it into training and testing. Then, I scale the training data using a standard scaler. This is important because logistic regression is sensitive to the size of the data.</a:t>
            </a:r>
          </a:p>
          <a:p>
            <a:r>
              <a:rPr lang="en-US" sz="1400" dirty="0"/>
              <a:t>Then, the code models a logistic regression object and uses the fit() method to fit it to the training data. Once the model is trained, it can be used to predict the probability of a binary outcome for additional data points using the predict() method.</a:t>
            </a:r>
            <a:endParaRPr lang="en-SG" sz="1400" dirty="0"/>
          </a:p>
        </p:txBody>
      </p:sp>
    </p:spTree>
    <p:extLst>
      <p:ext uri="{BB962C8B-B14F-4D97-AF65-F5344CB8AC3E}">
        <p14:creationId xmlns:p14="http://schemas.microsoft.com/office/powerpoint/2010/main" val="236672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93CC4EB3-9F36-E4EB-FF4C-5C36DA421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020" y="874394"/>
            <a:ext cx="4645128" cy="3433793"/>
          </a:xfrm>
        </p:spPr>
      </p:pic>
      <p:pic>
        <p:nvPicPr>
          <p:cNvPr id="7" name="Picture 6" descr="A screenshot of a computer&#10;&#10;Description automatically generated">
            <a:extLst>
              <a:ext uri="{FF2B5EF4-FFF2-40B4-BE49-F238E27FC236}">
                <a16:creationId xmlns:a16="http://schemas.microsoft.com/office/drawing/2014/main" id="{43487957-949D-3A97-B236-B1A4E2AF3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873" y="1184827"/>
            <a:ext cx="5276049" cy="2352084"/>
          </a:xfrm>
          <a:prstGeom prst="rect">
            <a:avLst/>
          </a:prstGeom>
        </p:spPr>
      </p:pic>
      <p:sp>
        <p:nvSpPr>
          <p:cNvPr id="11" name="TextBox 10">
            <a:extLst>
              <a:ext uri="{FF2B5EF4-FFF2-40B4-BE49-F238E27FC236}">
                <a16:creationId xmlns:a16="http://schemas.microsoft.com/office/drawing/2014/main" id="{0FD879E2-3F1B-A24A-DAD1-0EEF9FE68421}"/>
              </a:ext>
            </a:extLst>
          </p:cNvPr>
          <p:cNvSpPr txBox="1"/>
          <p:nvPr/>
        </p:nvSpPr>
        <p:spPr>
          <a:xfrm>
            <a:off x="133605" y="4582856"/>
            <a:ext cx="5090401" cy="2031325"/>
          </a:xfrm>
          <a:prstGeom prst="rect">
            <a:avLst/>
          </a:prstGeom>
          <a:noFill/>
        </p:spPr>
        <p:txBody>
          <a:bodyPr wrap="square">
            <a:spAutoFit/>
          </a:bodyPr>
          <a:lstStyle/>
          <a:p>
            <a:pPr algn="l">
              <a:buFont typeface="Arial" panose="020B0604020202020204" pitchFamily="34" charset="0"/>
              <a:buChar char="•"/>
            </a:pPr>
            <a:r>
              <a:rPr lang="en-US" b="0" i="0" dirty="0">
                <a:effectLst/>
                <a:latin typeface="Google Sans"/>
              </a:rPr>
              <a:t>The code was used to make predictions in the experimental design using a logistic regression model.</a:t>
            </a:r>
          </a:p>
          <a:p>
            <a:pPr algn="l">
              <a:buFont typeface="Arial" panose="020B0604020202020204" pitchFamily="34" charset="0"/>
              <a:buChar char="•"/>
            </a:pPr>
            <a:r>
              <a:rPr lang="en-US" b="0" i="0" dirty="0">
                <a:effectLst/>
                <a:latin typeface="Google Sans"/>
              </a:rPr>
              <a:t> The model was previously trained on the training set and is now used to predict new data.</a:t>
            </a:r>
          </a:p>
          <a:p>
            <a:pPr algn="l">
              <a:buFont typeface="Arial" panose="020B0604020202020204" pitchFamily="34" charset="0"/>
              <a:buChar char="•"/>
            </a:pPr>
            <a:r>
              <a:rPr lang="en-US" b="0" i="0" dirty="0">
                <a:effectLst/>
                <a:latin typeface="Google Sans"/>
              </a:rPr>
              <a:t>The code then analyzes the model on the test set and plots the heat map of the confusion matrix.</a:t>
            </a:r>
          </a:p>
        </p:txBody>
      </p:sp>
      <p:sp>
        <p:nvSpPr>
          <p:cNvPr id="13" name="TextBox 12">
            <a:extLst>
              <a:ext uri="{FF2B5EF4-FFF2-40B4-BE49-F238E27FC236}">
                <a16:creationId xmlns:a16="http://schemas.microsoft.com/office/drawing/2014/main" id="{6FB752E8-63EB-502A-A0B1-6DA5F9761DE5}"/>
              </a:ext>
            </a:extLst>
          </p:cNvPr>
          <p:cNvSpPr txBox="1"/>
          <p:nvPr/>
        </p:nvSpPr>
        <p:spPr>
          <a:xfrm>
            <a:off x="5387720" y="3715596"/>
            <a:ext cx="6670675" cy="2800767"/>
          </a:xfrm>
          <a:prstGeom prst="rect">
            <a:avLst/>
          </a:prstGeom>
          <a:noFill/>
        </p:spPr>
        <p:txBody>
          <a:bodyPr wrap="square">
            <a:spAutoFit/>
          </a:bodyPr>
          <a:lstStyle/>
          <a:p>
            <a:pPr algn="l">
              <a:buFont typeface="Arial" panose="020B0604020202020204" pitchFamily="34" charset="0"/>
              <a:buChar char="•"/>
            </a:pPr>
            <a:r>
              <a:rPr lang="en-US" sz="1600" b="0" i="0" dirty="0">
                <a:effectLst/>
                <a:latin typeface="Google Sans"/>
              </a:rPr>
              <a:t>Accuracy: The percentage of predictions that were correct.</a:t>
            </a:r>
          </a:p>
          <a:p>
            <a:pPr algn="l">
              <a:buFont typeface="Arial" panose="020B0604020202020204" pitchFamily="34" charset="0"/>
              <a:buChar char="•"/>
            </a:pPr>
            <a:r>
              <a:rPr lang="en-US" sz="1600" dirty="0">
                <a:latin typeface="Google Sans"/>
              </a:rPr>
              <a:t>Precision</a:t>
            </a:r>
            <a:r>
              <a:rPr lang="en-US" sz="1600" b="0" i="0" dirty="0">
                <a:effectLst/>
                <a:latin typeface="Google Sans"/>
              </a:rPr>
              <a:t>: The percentage of positive predictions that were actually correct.</a:t>
            </a:r>
          </a:p>
          <a:p>
            <a:pPr algn="l">
              <a:buFont typeface="Arial" panose="020B0604020202020204" pitchFamily="34" charset="0"/>
              <a:buChar char="•"/>
            </a:pPr>
            <a:r>
              <a:rPr lang="en-US" sz="1600" b="0" i="0" dirty="0">
                <a:effectLst/>
                <a:latin typeface="Google Sans"/>
              </a:rPr>
              <a:t>Recall: The percentage of predicted actual positive results.</a:t>
            </a:r>
          </a:p>
          <a:p>
            <a:pPr algn="l">
              <a:buFont typeface="Arial" panose="020B0604020202020204" pitchFamily="34" charset="0"/>
              <a:buChar char="•"/>
            </a:pPr>
            <a:r>
              <a:rPr lang="en-US" sz="1600" b="0" i="0" dirty="0">
                <a:effectLst/>
                <a:latin typeface="Google Sans"/>
              </a:rPr>
              <a:t>Weighted Avg: This equates to the weighted accuracy and recall scores, with weights depending on the number of samples in each category.</a:t>
            </a:r>
          </a:p>
          <a:p>
            <a:pPr algn="l">
              <a:buFont typeface="Arial" panose="020B0604020202020204" pitchFamily="34" charset="0"/>
              <a:buChar char="•"/>
            </a:pPr>
            <a:r>
              <a:rPr lang="en-US" sz="1600" b="0" i="0" dirty="0">
                <a:effectLst/>
                <a:latin typeface="Google Sans"/>
              </a:rPr>
              <a:t>The Logistic Regression Accuracy of the estimator was 0.6235, indicating that the model correctly predicted 62.35% of the sample. Precision of the 0 class (negative class) was 0.62, indicating that 62% of the negative predictions were actually correct. Recall for the first grade (best grade) was 1.00, indicating that the model predicted all optimal models well. The Weighted Avg Precision is 0.39, and the Weighted Avg Recall is 0.62.</a:t>
            </a:r>
          </a:p>
        </p:txBody>
      </p:sp>
    </p:spTree>
    <p:extLst>
      <p:ext uri="{BB962C8B-B14F-4D97-AF65-F5344CB8AC3E}">
        <p14:creationId xmlns:p14="http://schemas.microsoft.com/office/powerpoint/2010/main" val="13738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1AB64D-2B0B-443B-EBE5-0379C9E41405}"/>
              </a:ext>
            </a:extLst>
          </p:cNvPr>
          <p:cNvPicPr>
            <a:picLocks noChangeAspect="1"/>
          </p:cNvPicPr>
          <p:nvPr/>
        </p:nvPicPr>
        <p:blipFill>
          <a:blip r:embed="rId2"/>
          <a:stretch>
            <a:fillRect/>
          </a:stretch>
        </p:blipFill>
        <p:spPr>
          <a:xfrm>
            <a:off x="607612" y="1057038"/>
            <a:ext cx="5112026" cy="4119262"/>
          </a:xfrm>
          <a:prstGeom prst="rect">
            <a:avLst/>
          </a:prstGeom>
        </p:spPr>
      </p:pic>
      <p:sp>
        <p:nvSpPr>
          <p:cNvPr id="10" name="Content Placeholder 9">
            <a:extLst>
              <a:ext uri="{FF2B5EF4-FFF2-40B4-BE49-F238E27FC236}">
                <a16:creationId xmlns:a16="http://schemas.microsoft.com/office/drawing/2014/main" id="{18489D55-D1B9-AA79-12FB-F9EFDF014DBC}"/>
              </a:ext>
            </a:extLst>
          </p:cNvPr>
          <p:cNvSpPr>
            <a:spLocks noGrp="1"/>
          </p:cNvSpPr>
          <p:nvPr>
            <p:ph idx="1"/>
          </p:nvPr>
        </p:nvSpPr>
        <p:spPr>
          <a:xfrm>
            <a:off x="6281529" y="1169199"/>
            <a:ext cx="4857584" cy="3894939"/>
          </a:xfrm>
        </p:spPr>
        <p:txBody>
          <a:bodyPr/>
          <a:lstStyle/>
          <a:p>
            <a:r>
              <a:rPr lang="en-US" dirty="0"/>
              <a:t>The confusion matrix of the logistic regression classifier in the figure shows that the model correctly predicted 400 samples from class 0 and 247 samples from class 1. The model correctly predicted 0 samples from class 0 as a class 1, and 409 samples from class 1 class 0 .</a:t>
            </a:r>
          </a:p>
          <a:p>
            <a:endParaRPr lang="en-US" dirty="0"/>
          </a:p>
          <a:p>
            <a:r>
              <a:rPr lang="en-US" dirty="0"/>
              <a:t>Overall, the confusion matrix shows a good performance of the logistic regression classifier, with an accuracy of 64.7%. However, the model is likely to incorrectly predict class I samples as class 0 rather than vice versa. This is because there are more samples from class 1 than class 0 in the data set.</a:t>
            </a:r>
            <a:endParaRPr lang="en-SG" dirty="0"/>
          </a:p>
        </p:txBody>
      </p:sp>
    </p:spTree>
    <p:extLst>
      <p:ext uri="{BB962C8B-B14F-4D97-AF65-F5344CB8AC3E}">
        <p14:creationId xmlns:p14="http://schemas.microsoft.com/office/powerpoint/2010/main" val="228328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omputer screen shot of text&#10;&#10;Description automatically generated">
            <a:extLst>
              <a:ext uri="{FF2B5EF4-FFF2-40B4-BE49-F238E27FC236}">
                <a16:creationId xmlns:a16="http://schemas.microsoft.com/office/drawing/2014/main" id="{58C1AF2C-BEA7-711C-1956-66FD3CD80E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718" y="1204745"/>
            <a:ext cx="5060118" cy="2438611"/>
          </a:xfrm>
        </p:spPr>
      </p:pic>
      <p:pic>
        <p:nvPicPr>
          <p:cNvPr id="5" name="Picture 4">
            <a:extLst>
              <a:ext uri="{FF2B5EF4-FFF2-40B4-BE49-F238E27FC236}">
                <a16:creationId xmlns:a16="http://schemas.microsoft.com/office/drawing/2014/main" id="{E1A150AA-3F49-73A4-0F4B-6E1027BD1389}"/>
              </a:ext>
            </a:extLst>
          </p:cNvPr>
          <p:cNvPicPr>
            <a:picLocks noChangeAspect="1"/>
          </p:cNvPicPr>
          <p:nvPr/>
        </p:nvPicPr>
        <p:blipFill>
          <a:blip r:embed="rId3"/>
          <a:stretch>
            <a:fillRect/>
          </a:stretch>
        </p:blipFill>
        <p:spPr>
          <a:xfrm>
            <a:off x="6096000" y="153475"/>
            <a:ext cx="5206314" cy="3489881"/>
          </a:xfrm>
          <a:prstGeom prst="rect">
            <a:avLst/>
          </a:prstGeom>
        </p:spPr>
      </p:pic>
      <p:sp>
        <p:nvSpPr>
          <p:cNvPr id="11" name="TextBox 10">
            <a:extLst>
              <a:ext uri="{FF2B5EF4-FFF2-40B4-BE49-F238E27FC236}">
                <a16:creationId xmlns:a16="http://schemas.microsoft.com/office/drawing/2014/main" id="{D20D05EC-F818-460F-5FE6-2B81BCE028BA}"/>
              </a:ext>
            </a:extLst>
          </p:cNvPr>
          <p:cNvSpPr txBox="1"/>
          <p:nvPr/>
        </p:nvSpPr>
        <p:spPr>
          <a:xfrm>
            <a:off x="304718" y="3861255"/>
            <a:ext cx="5060118" cy="2462213"/>
          </a:xfrm>
          <a:prstGeom prst="rect">
            <a:avLst/>
          </a:prstGeom>
          <a:noFill/>
        </p:spPr>
        <p:txBody>
          <a:bodyPr wrap="square" rtlCol="0">
            <a:spAutoFit/>
          </a:bodyPr>
          <a:lstStyle/>
          <a:p>
            <a:r>
              <a:rPr lang="en-US" sz="1400" dirty="0"/>
              <a:t>The code first calculates the coefficients of the logistic regression model using the </a:t>
            </a:r>
            <a:r>
              <a:rPr lang="en-US" sz="1400" dirty="0" err="1"/>
              <a:t>coef</a:t>
            </a:r>
            <a:r>
              <a:rPr lang="en-US" sz="1400" dirty="0"/>
              <a:t>_ attribute. Then, it creates a dictionary by assigning feature names to coefficients.</a:t>
            </a:r>
          </a:p>
          <a:p>
            <a:r>
              <a:rPr lang="en-US" sz="1400" dirty="0"/>
              <a:t>Finally, the code is a bar chart of importance, with factors on the x-axis and coefficients on the y-axis. The trees turn green to indicate that this is a positive outcome.</a:t>
            </a:r>
          </a:p>
          <a:p>
            <a:r>
              <a:rPr lang="en-US" sz="1400" dirty="0"/>
              <a:t>Feature importance is a measure of how important each feature is for the prediction of a machine learning model. It can be used to identify features that are important for a particular task, and eliminate unnecessary features to improve model performance.</a:t>
            </a:r>
            <a:endParaRPr lang="en-SG" sz="1400" dirty="0"/>
          </a:p>
        </p:txBody>
      </p:sp>
      <p:sp>
        <p:nvSpPr>
          <p:cNvPr id="12" name="TextBox 11">
            <a:extLst>
              <a:ext uri="{FF2B5EF4-FFF2-40B4-BE49-F238E27FC236}">
                <a16:creationId xmlns:a16="http://schemas.microsoft.com/office/drawing/2014/main" id="{207BC5C9-D851-4379-C265-E7F68283A9EE}"/>
              </a:ext>
            </a:extLst>
          </p:cNvPr>
          <p:cNvSpPr txBox="1"/>
          <p:nvPr/>
        </p:nvSpPr>
        <p:spPr>
          <a:xfrm>
            <a:off x="5995283" y="3861256"/>
            <a:ext cx="5621654" cy="2462213"/>
          </a:xfrm>
          <a:prstGeom prst="rect">
            <a:avLst/>
          </a:prstGeom>
          <a:noFill/>
        </p:spPr>
        <p:txBody>
          <a:bodyPr wrap="square" rtlCol="0">
            <a:spAutoFit/>
          </a:bodyPr>
          <a:lstStyle/>
          <a:p>
            <a:r>
              <a:rPr lang="en-US" sz="1400" dirty="0"/>
              <a:t>The figure shows the feature importance graph of the logistic regression model. The graph shows that the most important parameters for the model are pH , Hardness, and Solids. The least important are </a:t>
            </a:r>
            <a:r>
              <a:rPr lang="en-US" sz="1400" dirty="0" err="1"/>
              <a:t>Organic_carbon</a:t>
            </a:r>
            <a:r>
              <a:rPr lang="en-US" sz="1400" dirty="0"/>
              <a:t>, Trihalomethanes, and Clarity.</a:t>
            </a:r>
          </a:p>
          <a:p>
            <a:r>
              <a:rPr lang="en-US" sz="1400" dirty="0"/>
              <a:t>This indicates that the model is very sensitive to water pH, hardness, and solids content when predicting the probability of two outcomes This is possible because these parameters are good indicators that there are chemicals or contaminants in water.</a:t>
            </a:r>
          </a:p>
          <a:p>
            <a:r>
              <a:rPr lang="en-US" sz="1400" dirty="0"/>
              <a:t>The graph also shows that all feature importance values ​​are positive. This indicates that all factors contribute positively to the predictions in the model.</a:t>
            </a:r>
            <a:endParaRPr lang="en-SG" sz="1400" dirty="0"/>
          </a:p>
        </p:txBody>
      </p:sp>
    </p:spTree>
    <p:extLst>
      <p:ext uri="{BB962C8B-B14F-4D97-AF65-F5344CB8AC3E}">
        <p14:creationId xmlns:p14="http://schemas.microsoft.com/office/powerpoint/2010/main" val="2719038423"/>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Win32_EF_V5" id="{7B1F96A5-3687-4158-B0AD-ED9F1527838B}" vid="{24F60B5C-7E4E-4EC0-B9B9-2C4F24E8F4B0}"/>
    </a:ext>
  </a:extLst>
</a:theme>
</file>

<file path=docProps/app.xml><?xml version="1.0" encoding="utf-8"?>
<Properties xmlns="http://schemas.openxmlformats.org/officeDocument/2006/extended-properties" xmlns:vt="http://schemas.openxmlformats.org/officeDocument/2006/docPropsVTypes">
  <Template>Colorful abstract pitch deck</Template>
  <TotalTime>1362</TotalTime>
  <Words>2147</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Unicode MS</vt:lpstr>
      <vt:lpstr>Google Sans</vt:lpstr>
      <vt:lpstr>Söhne</vt:lpstr>
      <vt:lpstr>Arial</vt:lpstr>
      <vt:lpstr>Avenir Next LT Pro</vt:lpstr>
      <vt:lpstr>Custom</vt:lpstr>
      <vt:lpstr>                 CA1 AIML  prEDICTING WATER QUALITY</vt:lpstr>
      <vt:lpstr>               table of contents</vt:lpstr>
      <vt:lpstr>Background Research &amp; Data Exploration</vt:lpstr>
      <vt:lpstr>Data cleaning and imputation (feature engineering)</vt:lpstr>
      <vt:lpstr>                  Classification models</vt:lpstr>
      <vt:lpstr>#1 Logistic  regression model</vt:lpstr>
      <vt:lpstr>PowerPoint Presentation</vt:lpstr>
      <vt:lpstr>PowerPoint Presentation</vt:lpstr>
      <vt:lpstr>PowerPoint Presentation</vt:lpstr>
      <vt:lpstr>#2 decision tree model</vt:lpstr>
      <vt:lpstr>PowerPoint Presentation</vt:lpstr>
      <vt:lpstr>PowerPoint Presentation</vt:lpstr>
      <vt:lpstr>Output :</vt:lpstr>
      <vt:lpstr>#3 KNN model</vt:lpstr>
      <vt:lpstr>PowerPoint Presentation</vt:lpstr>
      <vt:lpstr>#4 dummy model</vt:lpstr>
      <vt:lpstr>PowerPoint Presentation</vt:lpstr>
      <vt:lpstr>ACCURACIES OF DIFFERENT MODELS</vt:lpstr>
      <vt:lpstr>           Final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CA1 AIML  prEDICTING WATER QUALITY</dc:title>
  <dc:creator>Adam Ong</dc:creator>
  <cp:lastModifiedBy>Adam Ong</cp:lastModifiedBy>
  <cp:revision>5</cp:revision>
  <dcterms:created xsi:type="dcterms:W3CDTF">2023-12-02T16:29:13Z</dcterms:created>
  <dcterms:modified xsi:type="dcterms:W3CDTF">2023-12-04T17:19:11Z</dcterms:modified>
</cp:coreProperties>
</file>