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5"/>
  </p:notesMasterIdLst>
  <p:handoutMasterIdLst>
    <p:handoutMasterId r:id="rId26"/>
  </p:handoutMasterIdLst>
  <p:sldIdLst>
    <p:sldId id="256" r:id="rId5"/>
    <p:sldId id="287" r:id="rId6"/>
    <p:sldId id="293" r:id="rId7"/>
    <p:sldId id="258" r:id="rId8"/>
    <p:sldId id="260" r:id="rId9"/>
    <p:sldId id="275" r:id="rId10"/>
    <p:sldId id="276" r:id="rId11"/>
    <p:sldId id="278" r:id="rId12"/>
    <p:sldId id="277" r:id="rId13"/>
    <p:sldId id="280" r:id="rId14"/>
    <p:sldId id="279" r:id="rId15"/>
    <p:sldId id="283" r:id="rId16"/>
    <p:sldId id="288" r:id="rId17"/>
    <p:sldId id="289" r:id="rId18"/>
    <p:sldId id="291" r:id="rId19"/>
    <p:sldId id="290" r:id="rId20"/>
    <p:sldId id="281" r:id="rId21"/>
    <p:sldId id="282" r:id="rId22"/>
    <p:sldId id="292" r:id="rId23"/>
    <p:sldId id="28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napToObjects="1">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2/6/2024</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724031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2/6/2024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2/6/2024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tablebuilder.singstat.gov.sg/table/TS/M890641" TargetMode="External"/><Relationship Id="rId3" Type="http://schemas.openxmlformats.org/officeDocument/2006/relationships/image" Target="../media/image1.jpeg"/><Relationship Id="rId7" Type="http://schemas.openxmlformats.org/officeDocument/2006/relationships/hyperlink" Target="https://tablebuilder.singstat.gov.sg/table/TS/M89132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eta.data.gov.sg/collections/1447/view" TargetMode="Externa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93286"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671804" y="2101587"/>
            <a:ext cx="10488321" cy="2421464"/>
          </a:xfrm>
        </p:spPr>
        <p:txBody>
          <a:bodyPr>
            <a:noAutofit/>
          </a:bodyPr>
          <a:lstStyle/>
          <a:p>
            <a:pPr algn="ctr"/>
            <a:r>
              <a:rPr lang="en-US" sz="5400" b="1" dirty="0" err="1"/>
              <a:t>Pdas</a:t>
            </a:r>
            <a:r>
              <a:rPr lang="en-US" sz="5400" b="1" dirty="0"/>
              <a:t> ca2</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2403841" y="4979347"/>
            <a:ext cx="7197726" cy="1405467"/>
          </a:xfrm>
        </p:spPr>
        <p:txBody>
          <a:bodyPr>
            <a:normAutofit/>
          </a:bodyPr>
          <a:lstStyle/>
          <a:p>
            <a:pPr algn="ctr"/>
            <a:r>
              <a:rPr lang="en-US" dirty="0">
                <a:solidFill>
                  <a:schemeClr val="accent1">
                    <a:lumMod val="40000"/>
                    <a:lumOff val="60000"/>
                  </a:schemeClr>
                </a:solidFill>
              </a:rPr>
              <a:t>By: Adam bin </a:t>
            </a:r>
            <a:r>
              <a:rPr lang="en-US" dirty="0" err="1">
                <a:solidFill>
                  <a:schemeClr val="accent1">
                    <a:lumMod val="40000"/>
                    <a:lumOff val="60000"/>
                  </a:schemeClr>
                </a:solidFill>
              </a:rPr>
              <a:t>roslan</a:t>
            </a:r>
            <a:r>
              <a:rPr lang="en-US" dirty="0">
                <a:solidFill>
                  <a:schemeClr val="accent1">
                    <a:lumMod val="40000"/>
                    <a:lumOff val="60000"/>
                  </a:schemeClr>
                </a:solidFill>
              </a:rPr>
              <a:t> p2317425</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E8AF8-F440-1C78-66FC-2886EE97AB2D}"/>
              </a:ext>
            </a:extLst>
          </p:cNvPr>
          <p:cNvSpPr>
            <a:spLocks noGrp="1"/>
          </p:cNvSpPr>
          <p:nvPr>
            <p:ph type="title"/>
          </p:nvPr>
        </p:nvSpPr>
        <p:spPr>
          <a:xfrm>
            <a:off x="326571" y="292360"/>
            <a:ext cx="11112760" cy="855306"/>
          </a:xfrm>
        </p:spPr>
        <p:txBody>
          <a:bodyPr>
            <a:normAutofit/>
          </a:bodyPr>
          <a:lstStyle/>
          <a:p>
            <a:pPr algn="ctr"/>
            <a:r>
              <a:rPr lang="en-US" sz="2800" dirty="0"/>
              <a:t>#2 DATA PROCESSING AND ANALYSING of </a:t>
            </a:r>
            <a:r>
              <a:rPr lang="en-SG" sz="2800" dirty="0"/>
              <a:t>solid waste management.csv</a:t>
            </a:r>
          </a:p>
        </p:txBody>
      </p:sp>
      <p:sp>
        <p:nvSpPr>
          <p:cNvPr id="23" name="TextBox 22">
            <a:extLst>
              <a:ext uri="{FF2B5EF4-FFF2-40B4-BE49-F238E27FC236}">
                <a16:creationId xmlns:a16="http://schemas.microsoft.com/office/drawing/2014/main" id="{2DECF263-808E-9BEC-9EA8-7D3FC427E488}"/>
              </a:ext>
            </a:extLst>
          </p:cNvPr>
          <p:cNvSpPr txBox="1"/>
          <p:nvPr/>
        </p:nvSpPr>
        <p:spPr>
          <a:xfrm>
            <a:off x="636232" y="1544971"/>
            <a:ext cx="4355646" cy="1323439"/>
          </a:xfrm>
          <a:prstGeom prst="rect">
            <a:avLst/>
          </a:prstGeom>
          <a:noFill/>
        </p:spPr>
        <p:txBody>
          <a:bodyPr wrap="square" rtlCol="0">
            <a:spAutoFit/>
          </a:bodyPr>
          <a:lstStyle/>
          <a:p>
            <a:r>
              <a:rPr lang="en-US" sz="1600" dirty="0"/>
              <a:t>We can see from the image there are missing values in the Construction Debris (</a:t>
            </a:r>
            <a:r>
              <a:rPr lang="en-US" sz="1600" dirty="0" err="1"/>
              <a:t>Tonnes</a:t>
            </a:r>
            <a:r>
              <a:rPr lang="en-US" sz="1600" dirty="0"/>
              <a:t>), Ferrous Metal (</a:t>
            </a:r>
            <a:r>
              <a:rPr lang="en-US" sz="1600" dirty="0" err="1"/>
              <a:t>Tonnes</a:t>
            </a:r>
            <a:r>
              <a:rPr lang="en-US" sz="1600" dirty="0"/>
              <a:t>) and </a:t>
            </a:r>
            <a:r>
              <a:rPr lang="en-US" sz="1600" dirty="0" err="1"/>
              <a:t>Non_Ferrous</a:t>
            </a:r>
            <a:r>
              <a:rPr lang="en-US" sz="1600" dirty="0"/>
              <a:t> Metal </a:t>
            </a:r>
            <a:r>
              <a:rPr lang="en-US" sz="1600" dirty="0" err="1"/>
              <a:t>etc</a:t>
            </a:r>
            <a:r>
              <a:rPr lang="en-US" sz="1600" dirty="0"/>
              <a:t> , there are more columns but its not shown as its too long in the  dataset</a:t>
            </a:r>
            <a:endParaRPr lang="en-SG" sz="1600" dirty="0"/>
          </a:p>
        </p:txBody>
      </p:sp>
      <p:sp>
        <p:nvSpPr>
          <p:cNvPr id="24" name="TextBox 23">
            <a:extLst>
              <a:ext uri="{FF2B5EF4-FFF2-40B4-BE49-F238E27FC236}">
                <a16:creationId xmlns:a16="http://schemas.microsoft.com/office/drawing/2014/main" id="{97B81AE5-7B9C-2EAC-70F2-C1311BF17C5F}"/>
              </a:ext>
            </a:extLst>
          </p:cNvPr>
          <p:cNvSpPr txBox="1"/>
          <p:nvPr/>
        </p:nvSpPr>
        <p:spPr>
          <a:xfrm>
            <a:off x="486942" y="3265715"/>
            <a:ext cx="4229467" cy="1077218"/>
          </a:xfrm>
          <a:prstGeom prst="rect">
            <a:avLst/>
          </a:prstGeom>
          <a:noFill/>
        </p:spPr>
        <p:txBody>
          <a:bodyPr wrap="square" rtlCol="0">
            <a:spAutoFit/>
          </a:bodyPr>
          <a:lstStyle/>
          <a:p>
            <a:r>
              <a:rPr lang="en-US" sz="1600" kern="1200" dirty="0">
                <a:solidFill>
                  <a:schemeClr val="tx1"/>
                </a:solidFill>
                <a:latin typeface="+mn-lt"/>
                <a:ea typeface="+mn-ea"/>
                <a:cs typeface="+mn-cs"/>
              </a:rPr>
              <a:t>Therefore, the function is put in place to handle missing data values with the mean (average) of the column.</a:t>
            </a:r>
            <a:endParaRPr lang="en-SG" sz="1600" dirty="0"/>
          </a:p>
          <a:p>
            <a:endParaRPr lang="en-SG" sz="1600" dirty="0"/>
          </a:p>
        </p:txBody>
      </p:sp>
      <p:sp>
        <p:nvSpPr>
          <p:cNvPr id="26" name="TextBox 25">
            <a:extLst>
              <a:ext uri="{FF2B5EF4-FFF2-40B4-BE49-F238E27FC236}">
                <a16:creationId xmlns:a16="http://schemas.microsoft.com/office/drawing/2014/main" id="{A9587092-D59D-CEBB-6104-053F9E193898}"/>
              </a:ext>
            </a:extLst>
          </p:cNvPr>
          <p:cNvSpPr txBox="1"/>
          <p:nvPr/>
        </p:nvSpPr>
        <p:spPr>
          <a:xfrm>
            <a:off x="236074" y="4481634"/>
            <a:ext cx="4835589" cy="923330"/>
          </a:xfrm>
          <a:prstGeom prst="rect">
            <a:avLst/>
          </a:prstGeom>
          <a:noFill/>
        </p:spPr>
        <p:txBody>
          <a:bodyPr wrap="square">
            <a:spAutoFit/>
          </a:bodyPr>
          <a:lstStyle/>
          <a:p>
            <a:pPr defTabSz="352044">
              <a:spcAft>
                <a:spcPts val="600"/>
              </a:spcAft>
            </a:pPr>
            <a:r>
              <a:rPr lang="en-SG" sz="1800" kern="1200" dirty="0">
                <a:solidFill>
                  <a:schemeClr val="tx1"/>
                </a:solidFill>
                <a:latin typeface="+mn-lt"/>
                <a:ea typeface="+mn-ea"/>
                <a:cs typeface="+mn-cs"/>
              </a:rPr>
              <a:t>It can be seen that after imputation, there are 0 missing values which shows that the dataset has also been successfully </a:t>
            </a:r>
            <a:r>
              <a:rPr lang="en-SG" sz="1800" kern="1200" dirty="0" err="1">
                <a:solidFill>
                  <a:schemeClr val="tx1"/>
                </a:solidFill>
                <a:latin typeface="+mn-lt"/>
                <a:ea typeface="+mn-ea"/>
                <a:cs typeface="+mn-cs"/>
              </a:rPr>
              <a:t>imputated</a:t>
            </a:r>
            <a:r>
              <a:rPr lang="en-SG" sz="1800" kern="1200" dirty="0">
                <a:solidFill>
                  <a:schemeClr val="tx1"/>
                </a:solidFill>
                <a:latin typeface="+mn-lt"/>
                <a:ea typeface="+mn-ea"/>
                <a:cs typeface="+mn-cs"/>
              </a:rPr>
              <a:t>.</a:t>
            </a:r>
            <a:endParaRPr lang="en-SG" dirty="0"/>
          </a:p>
        </p:txBody>
      </p:sp>
      <p:pic>
        <p:nvPicPr>
          <p:cNvPr id="6" name="Picture 5">
            <a:extLst>
              <a:ext uri="{FF2B5EF4-FFF2-40B4-BE49-F238E27FC236}">
                <a16:creationId xmlns:a16="http://schemas.microsoft.com/office/drawing/2014/main" id="{A712D9E8-7A41-7334-DA1A-794885C58E1B}"/>
              </a:ext>
            </a:extLst>
          </p:cNvPr>
          <p:cNvPicPr>
            <a:picLocks noChangeAspect="1"/>
          </p:cNvPicPr>
          <p:nvPr/>
        </p:nvPicPr>
        <p:blipFill>
          <a:blip r:embed="rId2"/>
          <a:stretch>
            <a:fillRect/>
          </a:stretch>
        </p:blipFill>
        <p:spPr>
          <a:xfrm>
            <a:off x="6653137" y="1218736"/>
            <a:ext cx="3232820" cy="5346903"/>
          </a:xfrm>
          <a:prstGeom prst="rect">
            <a:avLst/>
          </a:prstGeom>
        </p:spPr>
      </p:pic>
    </p:spTree>
    <p:extLst>
      <p:ext uri="{BB962C8B-B14F-4D97-AF65-F5344CB8AC3E}">
        <p14:creationId xmlns:p14="http://schemas.microsoft.com/office/powerpoint/2010/main" val="815323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DC835-8BD5-469A-6832-AA2EA5CD566E}"/>
              </a:ext>
            </a:extLst>
          </p:cNvPr>
          <p:cNvSpPr>
            <a:spLocks noGrp="1"/>
          </p:cNvSpPr>
          <p:nvPr>
            <p:ph type="title"/>
          </p:nvPr>
        </p:nvSpPr>
        <p:spPr>
          <a:xfrm>
            <a:off x="242595" y="435430"/>
            <a:ext cx="11865429" cy="824682"/>
          </a:xfrm>
        </p:spPr>
        <p:txBody>
          <a:bodyPr>
            <a:normAutofit fontScale="90000"/>
          </a:bodyPr>
          <a:lstStyle/>
          <a:p>
            <a:r>
              <a:rPr lang="en-US" sz="2800" dirty="0"/>
              <a:t>#3 DATA PROCESSING AND ANALYSING of A</a:t>
            </a:r>
            <a:r>
              <a:rPr lang="en-SG" sz="2800" dirty="0"/>
              <a:t> total licensed food establishments.csv</a:t>
            </a:r>
          </a:p>
        </p:txBody>
      </p:sp>
      <p:sp>
        <p:nvSpPr>
          <p:cNvPr id="7" name="TextBox 6">
            <a:extLst>
              <a:ext uri="{FF2B5EF4-FFF2-40B4-BE49-F238E27FC236}">
                <a16:creationId xmlns:a16="http://schemas.microsoft.com/office/drawing/2014/main" id="{438F4CB7-D194-2756-A5FD-D2D54816DAFD}"/>
              </a:ext>
            </a:extLst>
          </p:cNvPr>
          <p:cNvSpPr txBox="1"/>
          <p:nvPr/>
        </p:nvSpPr>
        <p:spPr>
          <a:xfrm>
            <a:off x="179996" y="1582198"/>
            <a:ext cx="4914123" cy="1754326"/>
          </a:xfrm>
          <a:prstGeom prst="rect">
            <a:avLst/>
          </a:prstGeom>
          <a:noFill/>
        </p:spPr>
        <p:txBody>
          <a:bodyPr wrap="square">
            <a:spAutoFit/>
          </a:bodyPr>
          <a:lstStyle/>
          <a:p>
            <a:r>
              <a:rPr lang="en-US" sz="1800" dirty="0"/>
              <a:t>We can see from the image there are missing values in the total number of licensed food establishment in the year 2017 Jan and 2017 April and </a:t>
            </a:r>
            <a:r>
              <a:rPr lang="en-US" sz="1800" dirty="0" err="1"/>
              <a:t>etc</a:t>
            </a:r>
            <a:r>
              <a:rPr lang="en-US" sz="1800" dirty="0"/>
              <a:t>, there are more columns but its not shown as its too long in the  dataset</a:t>
            </a:r>
            <a:endParaRPr lang="en-SG" sz="1800" dirty="0"/>
          </a:p>
          <a:p>
            <a:endParaRPr lang="en-SG" dirty="0"/>
          </a:p>
        </p:txBody>
      </p:sp>
      <p:sp>
        <p:nvSpPr>
          <p:cNvPr id="9" name="TextBox 8">
            <a:extLst>
              <a:ext uri="{FF2B5EF4-FFF2-40B4-BE49-F238E27FC236}">
                <a16:creationId xmlns:a16="http://schemas.microsoft.com/office/drawing/2014/main" id="{A15B6B4C-5A63-4E94-19B1-BC2B9ECEB946}"/>
              </a:ext>
            </a:extLst>
          </p:cNvPr>
          <p:cNvSpPr txBox="1"/>
          <p:nvPr/>
        </p:nvSpPr>
        <p:spPr>
          <a:xfrm>
            <a:off x="178514" y="3515982"/>
            <a:ext cx="5094513" cy="923330"/>
          </a:xfrm>
          <a:prstGeom prst="rect">
            <a:avLst/>
          </a:prstGeom>
          <a:noFill/>
        </p:spPr>
        <p:txBody>
          <a:bodyPr wrap="square">
            <a:spAutoFit/>
          </a:bodyPr>
          <a:lstStyle/>
          <a:p>
            <a:r>
              <a:rPr lang="en-US" sz="1800" kern="1200" dirty="0">
                <a:solidFill>
                  <a:schemeClr val="tx1"/>
                </a:solidFill>
                <a:latin typeface="+mn-lt"/>
                <a:ea typeface="+mn-ea"/>
                <a:cs typeface="+mn-cs"/>
              </a:rPr>
              <a:t>Therefore, the function is put in place to handle missing data values with the mean (average) of the column.</a:t>
            </a:r>
            <a:endParaRPr lang="en-SG" sz="1800" dirty="0"/>
          </a:p>
        </p:txBody>
      </p:sp>
      <p:sp>
        <p:nvSpPr>
          <p:cNvPr id="11" name="TextBox 10">
            <a:extLst>
              <a:ext uri="{FF2B5EF4-FFF2-40B4-BE49-F238E27FC236}">
                <a16:creationId xmlns:a16="http://schemas.microsoft.com/office/drawing/2014/main" id="{F195E84B-500C-82E6-5198-A009155DC791}"/>
              </a:ext>
            </a:extLst>
          </p:cNvPr>
          <p:cNvSpPr txBox="1"/>
          <p:nvPr/>
        </p:nvSpPr>
        <p:spPr>
          <a:xfrm>
            <a:off x="65706" y="4556774"/>
            <a:ext cx="4938219" cy="923330"/>
          </a:xfrm>
          <a:prstGeom prst="rect">
            <a:avLst/>
          </a:prstGeom>
          <a:noFill/>
        </p:spPr>
        <p:txBody>
          <a:bodyPr wrap="square">
            <a:spAutoFit/>
          </a:bodyPr>
          <a:lstStyle/>
          <a:p>
            <a:pPr defTabSz="352044">
              <a:spcAft>
                <a:spcPts val="600"/>
              </a:spcAft>
            </a:pPr>
            <a:r>
              <a:rPr lang="en-SG" sz="1800" kern="1200" dirty="0">
                <a:solidFill>
                  <a:schemeClr val="tx1"/>
                </a:solidFill>
                <a:latin typeface="+mn-lt"/>
                <a:ea typeface="+mn-ea"/>
                <a:cs typeface="+mn-cs"/>
              </a:rPr>
              <a:t>It can be seen that after imputation, there are 0 missing values which shows that the dataset has also been successfully </a:t>
            </a:r>
            <a:r>
              <a:rPr lang="en-SG" sz="1800" kern="1200" dirty="0" err="1">
                <a:solidFill>
                  <a:schemeClr val="tx1"/>
                </a:solidFill>
                <a:latin typeface="+mn-lt"/>
                <a:ea typeface="+mn-ea"/>
                <a:cs typeface="+mn-cs"/>
              </a:rPr>
              <a:t>imputated</a:t>
            </a:r>
            <a:r>
              <a:rPr lang="en-SG" sz="1800" kern="1200" dirty="0">
                <a:solidFill>
                  <a:schemeClr val="tx1"/>
                </a:solidFill>
                <a:latin typeface="+mn-lt"/>
                <a:ea typeface="+mn-ea"/>
                <a:cs typeface="+mn-cs"/>
              </a:rPr>
              <a:t>.</a:t>
            </a:r>
            <a:endParaRPr lang="en-SG" dirty="0"/>
          </a:p>
        </p:txBody>
      </p:sp>
      <p:pic>
        <p:nvPicPr>
          <p:cNvPr id="4" name="Picture 3">
            <a:extLst>
              <a:ext uri="{FF2B5EF4-FFF2-40B4-BE49-F238E27FC236}">
                <a16:creationId xmlns:a16="http://schemas.microsoft.com/office/drawing/2014/main" id="{BC1DC8A4-AA23-A09C-1FB2-51F798DF9675}"/>
              </a:ext>
            </a:extLst>
          </p:cNvPr>
          <p:cNvPicPr>
            <a:picLocks noChangeAspect="1"/>
          </p:cNvPicPr>
          <p:nvPr/>
        </p:nvPicPr>
        <p:blipFill>
          <a:blip r:embed="rId2"/>
          <a:stretch>
            <a:fillRect/>
          </a:stretch>
        </p:blipFill>
        <p:spPr>
          <a:xfrm>
            <a:off x="5805207" y="1763391"/>
            <a:ext cx="5366001" cy="3632566"/>
          </a:xfrm>
          <a:prstGeom prst="rect">
            <a:avLst/>
          </a:prstGeom>
        </p:spPr>
      </p:pic>
    </p:spTree>
    <p:extLst>
      <p:ext uri="{BB962C8B-B14F-4D97-AF65-F5344CB8AC3E}">
        <p14:creationId xmlns:p14="http://schemas.microsoft.com/office/powerpoint/2010/main" val="915579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FB0AC-F8BE-3F41-392D-69DDADDA49CA}"/>
              </a:ext>
            </a:extLst>
          </p:cNvPr>
          <p:cNvSpPr>
            <a:spLocks noGrp="1"/>
          </p:cNvSpPr>
          <p:nvPr>
            <p:ph type="title"/>
          </p:nvPr>
        </p:nvSpPr>
        <p:spPr>
          <a:xfrm>
            <a:off x="685801" y="417459"/>
            <a:ext cx="10131425" cy="711546"/>
          </a:xfrm>
        </p:spPr>
        <p:txBody>
          <a:bodyPr/>
          <a:lstStyle/>
          <a:p>
            <a:pPr algn="ctr"/>
            <a:r>
              <a:rPr lang="en-US"/>
              <a:t>Function to handle missing data</a:t>
            </a:r>
            <a:endParaRPr lang="en-SG" dirty="0"/>
          </a:p>
        </p:txBody>
      </p:sp>
      <p:pic>
        <p:nvPicPr>
          <p:cNvPr id="7" name="Content Placeholder 6">
            <a:extLst>
              <a:ext uri="{FF2B5EF4-FFF2-40B4-BE49-F238E27FC236}">
                <a16:creationId xmlns:a16="http://schemas.microsoft.com/office/drawing/2014/main" id="{804AC61F-8A23-B2CA-316F-738D04A2E883}"/>
              </a:ext>
            </a:extLst>
          </p:cNvPr>
          <p:cNvPicPr>
            <a:picLocks noGrp="1" noChangeAspect="1"/>
          </p:cNvPicPr>
          <p:nvPr>
            <p:ph idx="1"/>
          </p:nvPr>
        </p:nvPicPr>
        <p:blipFill>
          <a:blip r:embed="rId2"/>
          <a:stretch>
            <a:fillRect/>
          </a:stretch>
        </p:blipFill>
        <p:spPr>
          <a:xfrm>
            <a:off x="1331032" y="1290929"/>
            <a:ext cx="8580411" cy="5233695"/>
          </a:xfrm>
        </p:spPr>
      </p:pic>
    </p:spTree>
    <p:extLst>
      <p:ext uri="{BB962C8B-B14F-4D97-AF65-F5344CB8AC3E}">
        <p14:creationId xmlns:p14="http://schemas.microsoft.com/office/powerpoint/2010/main" val="291967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3B737-B40D-2CBE-5FCA-86D8FD73B3AD}"/>
              </a:ext>
            </a:extLst>
          </p:cNvPr>
          <p:cNvSpPr>
            <a:spLocks noGrp="1"/>
          </p:cNvSpPr>
          <p:nvPr>
            <p:ph type="title"/>
          </p:nvPr>
        </p:nvSpPr>
        <p:spPr>
          <a:xfrm>
            <a:off x="714376" y="1"/>
            <a:ext cx="10131425" cy="680857"/>
          </a:xfrm>
        </p:spPr>
        <p:txBody>
          <a:bodyPr/>
          <a:lstStyle/>
          <a:p>
            <a:r>
              <a:rPr lang="en-SG" dirty="0"/>
              <a:t>Calculating outliers and removing</a:t>
            </a:r>
          </a:p>
        </p:txBody>
      </p:sp>
      <p:pic>
        <p:nvPicPr>
          <p:cNvPr id="5" name="Content Placeholder 4">
            <a:extLst>
              <a:ext uri="{FF2B5EF4-FFF2-40B4-BE49-F238E27FC236}">
                <a16:creationId xmlns:a16="http://schemas.microsoft.com/office/drawing/2014/main" id="{8DAB1CDB-8CC6-AFB4-1D39-8E8306D79283}"/>
              </a:ext>
            </a:extLst>
          </p:cNvPr>
          <p:cNvPicPr>
            <a:picLocks noGrp="1" noChangeAspect="1"/>
          </p:cNvPicPr>
          <p:nvPr>
            <p:ph idx="1"/>
          </p:nvPr>
        </p:nvPicPr>
        <p:blipFill>
          <a:blip r:embed="rId2"/>
          <a:stretch>
            <a:fillRect/>
          </a:stretch>
        </p:blipFill>
        <p:spPr>
          <a:xfrm>
            <a:off x="106265" y="680858"/>
            <a:ext cx="5364140" cy="4136708"/>
          </a:xfrm>
        </p:spPr>
      </p:pic>
      <p:pic>
        <p:nvPicPr>
          <p:cNvPr id="7" name="Picture 6">
            <a:extLst>
              <a:ext uri="{FF2B5EF4-FFF2-40B4-BE49-F238E27FC236}">
                <a16:creationId xmlns:a16="http://schemas.microsoft.com/office/drawing/2014/main" id="{FE57B4FF-1868-4B8F-90B0-72B9393A5FF6}"/>
              </a:ext>
            </a:extLst>
          </p:cNvPr>
          <p:cNvPicPr>
            <a:picLocks noChangeAspect="1"/>
          </p:cNvPicPr>
          <p:nvPr/>
        </p:nvPicPr>
        <p:blipFill>
          <a:blip r:embed="rId3"/>
          <a:stretch>
            <a:fillRect/>
          </a:stretch>
        </p:blipFill>
        <p:spPr>
          <a:xfrm>
            <a:off x="7033216" y="594054"/>
            <a:ext cx="3819525" cy="4223512"/>
          </a:xfrm>
          <a:prstGeom prst="rect">
            <a:avLst/>
          </a:prstGeom>
        </p:spPr>
      </p:pic>
      <p:pic>
        <p:nvPicPr>
          <p:cNvPr id="9" name="Picture 8">
            <a:extLst>
              <a:ext uri="{FF2B5EF4-FFF2-40B4-BE49-F238E27FC236}">
                <a16:creationId xmlns:a16="http://schemas.microsoft.com/office/drawing/2014/main" id="{21F98B31-9B07-A890-4FE8-7F5B96109D49}"/>
              </a:ext>
            </a:extLst>
          </p:cNvPr>
          <p:cNvPicPr>
            <a:picLocks noChangeAspect="1"/>
          </p:cNvPicPr>
          <p:nvPr/>
        </p:nvPicPr>
        <p:blipFill>
          <a:blip r:embed="rId4"/>
          <a:stretch>
            <a:fillRect/>
          </a:stretch>
        </p:blipFill>
        <p:spPr>
          <a:xfrm>
            <a:off x="786133" y="5905500"/>
            <a:ext cx="9058953" cy="921866"/>
          </a:xfrm>
          <a:prstGeom prst="rect">
            <a:avLst/>
          </a:prstGeom>
        </p:spPr>
      </p:pic>
      <p:pic>
        <p:nvPicPr>
          <p:cNvPr id="11" name="Picture 10">
            <a:extLst>
              <a:ext uri="{FF2B5EF4-FFF2-40B4-BE49-F238E27FC236}">
                <a16:creationId xmlns:a16="http://schemas.microsoft.com/office/drawing/2014/main" id="{05E50725-16AF-BBF0-CF00-99BBED3D3275}"/>
              </a:ext>
            </a:extLst>
          </p:cNvPr>
          <p:cNvPicPr>
            <a:picLocks noChangeAspect="1"/>
          </p:cNvPicPr>
          <p:nvPr/>
        </p:nvPicPr>
        <p:blipFill>
          <a:blip r:embed="rId5"/>
          <a:stretch>
            <a:fillRect/>
          </a:stretch>
        </p:blipFill>
        <p:spPr>
          <a:xfrm>
            <a:off x="1363565" y="4980480"/>
            <a:ext cx="6954220" cy="762106"/>
          </a:xfrm>
          <a:prstGeom prst="rect">
            <a:avLst/>
          </a:prstGeom>
        </p:spPr>
      </p:pic>
    </p:spTree>
    <p:extLst>
      <p:ext uri="{BB962C8B-B14F-4D97-AF65-F5344CB8AC3E}">
        <p14:creationId xmlns:p14="http://schemas.microsoft.com/office/powerpoint/2010/main" val="3390595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D532-DABA-A1AD-0592-FD2C949C06E9}"/>
              </a:ext>
            </a:extLst>
          </p:cNvPr>
          <p:cNvSpPr>
            <a:spLocks noGrp="1"/>
          </p:cNvSpPr>
          <p:nvPr>
            <p:ph type="title"/>
          </p:nvPr>
        </p:nvSpPr>
        <p:spPr>
          <a:xfrm>
            <a:off x="685801" y="457200"/>
            <a:ext cx="10131425" cy="1456267"/>
          </a:xfrm>
        </p:spPr>
        <p:txBody>
          <a:bodyPr/>
          <a:lstStyle/>
          <a:p>
            <a:r>
              <a:rPr lang="en-SG" dirty="0"/>
              <a:t>Function that I used to calculate outliers and remove them</a:t>
            </a:r>
          </a:p>
        </p:txBody>
      </p:sp>
      <p:pic>
        <p:nvPicPr>
          <p:cNvPr id="5" name="Content Placeholder 4">
            <a:extLst>
              <a:ext uri="{FF2B5EF4-FFF2-40B4-BE49-F238E27FC236}">
                <a16:creationId xmlns:a16="http://schemas.microsoft.com/office/drawing/2014/main" id="{47CF558E-74C3-70E8-F110-07ECECFB6423}"/>
              </a:ext>
            </a:extLst>
          </p:cNvPr>
          <p:cNvPicPr>
            <a:picLocks noGrp="1" noChangeAspect="1"/>
          </p:cNvPicPr>
          <p:nvPr>
            <p:ph idx="1"/>
          </p:nvPr>
        </p:nvPicPr>
        <p:blipFill>
          <a:blip r:embed="rId2"/>
          <a:stretch>
            <a:fillRect/>
          </a:stretch>
        </p:blipFill>
        <p:spPr>
          <a:xfrm>
            <a:off x="2689520" y="1913466"/>
            <a:ext cx="6313965" cy="3972983"/>
          </a:xfrm>
        </p:spPr>
      </p:pic>
    </p:spTree>
    <p:extLst>
      <p:ext uri="{BB962C8B-B14F-4D97-AF65-F5344CB8AC3E}">
        <p14:creationId xmlns:p14="http://schemas.microsoft.com/office/powerpoint/2010/main" val="1593466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3791-D279-906E-D227-A1CACABE5B96}"/>
              </a:ext>
            </a:extLst>
          </p:cNvPr>
          <p:cNvSpPr>
            <a:spLocks noGrp="1"/>
          </p:cNvSpPr>
          <p:nvPr>
            <p:ph type="title"/>
          </p:nvPr>
        </p:nvSpPr>
        <p:spPr>
          <a:xfrm>
            <a:off x="685801" y="161925"/>
            <a:ext cx="10131425" cy="581025"/>
          </a:xfrm>
        </p:spPr>
        <p:txBody>
          <a:bodyPr>
            <a:noAutofit/>
          </a:bodyPr>
          <a:lstStyle/>
          <a:p>
            <a:pPr algn="ctr"/>
            <a:r>
              <a:rPr lang="en-SG" sz="2000" dirty="0"/>
              <a:t>Model summary For total </a:t>
            </a:r>
            <a:r>
              <a:rPr lang="en-US" sz="2000" dirty="0"/>
              <a:t>Total Licensed Food Establishments being the </a:t>
            </a:r>
            <a:r>
              <a:rPr lang="en-US" sz="2000" dirty="0" err="1"/>
              <a:t>indepeNdent</a:t>
            </a:r>
            <a:r>
              <a:rPr lang="en-US" sz="2000" dirty="0"/>
              <a:t> variable and Total Greenhouse Gas Emissions being the dependent</a:t>
            </a:r>
            <a:endParaRPr lang="en-SG" sz="2000" dirty="0"/>
          </a:p>
        </p:txBody>
      </p:sp>
      <p:pic>
        <p:nvPicPr>
          <p:cNvPr id="5" name="Content Placeholder 4">
            <a:extLst>
              <a:ext uri="{FF2B5EF4-FFF2-40B4-BE49-F238E27FC236}">
                <a16:creationId xmlns:a16="http://schemas.microsoft.com/office/drawing/2014/main" id="{50D0CE28-D1CA-398E-0685-5A74BE2D19B1}"/>
              </a:ext>
            </a:extLst>
          </p:cNvPr>
          <p:cNvPicPr>
            <a:picLocks noGrp="1" noChangeAspect="1"/>
          </p:cNvPicPr>
          <p:nvPr>
            <p:ph idx="1"/>
          </p:nvPr>
        </p:nvPicPr>
        <p:blipFill>
          <a:blip r:embed="rId2"/>
          <a:stretch>
            <a:fillRect/>
          </a:stretch>
        </p:blipFill>
        <p:spPr>
          <a:xfrm>
            <a:off x="2237153" y="994569"/>
            <a:ext cx="7584344" cy="3649662"/>
          </a:xfrm>
        </p:spPr>
      </p:pic>
      <p:pic>
        <p:nvPicPr>
          <p:cNvPr id="7" name="Picture 6">
            <a:extLst>
              <a:ext uri="{FF2B5EF4-FFF2-40B4-BE49-F238E27FC236}">
                <a16:creationId xmlns:a16="http://schemas.microsoft.com/office/drawing/2014/main" id="{D96AA023-A252-2113-2C6E-3CF7246EDD0D}"/>
              </a:ext>
            </a:extLst>
          </p:cNvPr>
          <p:cNvPicPr>
            <a:picLocks noChangeAspect="1"/>
          </p:cNvPicPr>
          <p:nvPr/>
        </p:nvPicPr>
        <p:blipFill>
          <a:blip r:embed="rId3"/>
          <a:stretch>
            <a:fillRect/>
          </a:stretch>
        </p:blipFill>
        <p:spPr>
          <a:xfrm>
            <a:off x="276225" y="4895850"/>
            <a:ext cx="11277600" cy="1872728"/>
          </a:xfrm>
          <a:prstGeom prst="rect">
            <a:avLst/>
          </a:prstGeom>
        </p:spPr>
      </p:pic>
    </p:spTree>
    <p:extLst>
      <p:ext uri="{BB962C8B-B14F-4D97-AF65-F5344CB8AC3E}">
        <p14:creationId xmlns:p14="http://schemas.microsoft.com/office/powerpoint/2010/main" val="3671086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17E3-302C-E594-E3E6-595656B7EE68}"/>
              </a:ext>
            </a:extLst>
          </p:cNvPr>
          <p:cNvSpPr>
            <a:spLocks noGrp="1"/>
          </p:cNvSpPr>
          <p:nvPr>
            <p:ph type="title"/>
          </p:nvPr>
        </p:nvSpPr>
        <p:spPr>
          <a:xfrm>
            <a:off x="685800" y="-192832"/>
            <a:ext cx="10131425" cy="1573763"/>
          </a:xfrm>
        </p:spPr>
        <p:txBody>
          <a:bodyPr>
            <a:normAutofit/>
          </a:bodyPr>
          <a:lstStyle/>
          <a:p>
            <a:pPr algn="ctr"/>
            <a:r>
              <a:rPr lang="en-SG" sz="2000" dirty="0"/>
              <a:t>Model summary For total </a:t>
            </a:r>
            <a:r>
              <a:rPr lang="en-US" sz="2000" dirty="0"/>
              <a:t>Total Licensed Food Establishments being the </a:t>
            </a:r>
            <a:r>
              <a:rPr lang="en-US" sz="2000" dirty="0" err="1"/>
              <a:t>indepeNdent</a:t>
            </a:r>
            <a:r>
              <a:rPr lang="en-US" sz="2000" dirty="0"/>
              <a:t> variable and Co2 being dependent</a:t>
            </a:r>
            <a:endParaRPr lang="en-SG" sz="2000" dirty="0"/>
          </a:p>
        </p:txBody>
      </p:sp>
      <p:pic>
        <p:nvPicPr>
          <p:cNvPr id="5" name="Content Placeholder 4">
            <a:extLst>
              <a:ext uri="{FF2B5EF4-FFF2-40B4-BE49-F238E27FC236}">
                <a16:creationId xmlns:a16="http://schemas.microsoft.com/office/drawing/2014/main" id="{E65CD76D-BD96-EF4F-9A36-0C728B3248DC}"/>
              </a:ext>
            </a:extLst>
          </p:cNvPr>
          <p:cNvPicPr>
            <a:picLocks noGrp="1" noChangeAspect="1"/>
          </p:cNvPicPr>
          <p:nvPr>
            <p:ph idx="1"/>
          </p:nvPr>
        </p:nvPicPr>
        <p:blipFill>
          <a:blip r:embed="rId2"/>
          <a:stretch>
            <a:fillRect/>
          </a:stretch>
        </p:blipFill>
        <p:spPr>
          <a:xfrm>
            <a:off x="2467601" y="1301783"/>
            <a:ext cx="6735773" cy="3649662"/>
          </a:xfrm>
        </p:spPr>
      </p:pic>
    </p:spTree>
    <p:extLst>
      <p:ext uri="{BB962C8B-B14F-4D97-AF65-F5344CB8AC3E}">
        <p14:creationId xmlns:p14="http://schemas.microsoft.com/office/powerpoint/2010/main" val="1141574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A1C4-9DEE-7ABB-0093-5DFD48B11BC5}"/>
              </a:ext>
            </a:extLst>
          </p:cNvPr>
          <p:cNvSpPr>
            <a:spLocks noGrp="1"/>
          </p:cNvSpPr>
          <p:nvPr>
            <p:ph type="title"/>
          </p:nvPr>
        </p:nvSpPr>
        <p:spPr>
          <a:xfrm>
            <a:off x="155257" y="0"/>
            <a:ext cx="11534775" cy="1071167"/>
          </a:xfrm>
        </p:spPr>
        <p:txBody>
          <a:bodyPr>
            <a:noAutofit/>
          </a:bodyPr>
          <a:lstStyle/>
          <a:p>
            <a:pPr algn="ctr"/>
            <a:r>
              <a:rPr lang="en-US" sz="4000" dirty="0"/>
              <a:t>Data insights</a:t>
            </a:r>
            <a:endParaRPr lang="en-SG" sz="4000" dirty="0"/>
          </a:p>
        </p:txBody>
      </p:sp>
      <p:pic>
        <p:nvPicPr>
          <p:cNvPr id="6" name="Picture 5">
            <a:extLst>
              <a:ext uri="{FF2B5EF4-FFF2-40B4-BE49-F238E27FC236}">
                <a16:creationId xmlns:a16="http://schemas.microsoft.com/office/drawing/2014/main" id="{E7C07124-59BB-9AF2-0356-C3C922CB680B}"/>
              </a:ext>
            </a:extLst>
          </p:cNvPr>
          <p:cNvPicPr>
            <a:picLocks noChangeAspect="1"/>
          </p:cNvPicPr>
          <p:nvPr/>
        </p:nvPicPr>
        <p:blipFill>
          <a:blip r:embed="rId3"/>
          <a:stretch>
            <a:fillRect/>
          </a:stretch>
        </p:blipFill>
        <p:spPr>
          <a:xfrm>
            <a:off x="6354147" y="815210"/>
            <a:ext cx="4993912" cy="4376109"/>
          </a:xfrm>
          <a:prstGeom prst="rect">
            <a:avLst/>
          </a:prstGeom>
        </p:spPr>
      </p:pic>
      <p:sp>
        <p:nvSpPr>
          <p:cNvPr id="8" name="TextBox 7">
            <a:extLst>
              <a:ext uri="{FF2B5EF4-FFF2-40B4-BE49-F238E27FC236}">
                <a16:creationId xmlns:a16="http://schemas.microsoft.com/office/drawing/2014/main" id="{87BB66CA-8B42-FA00-790A-3CFB344E46FE}"/>
              </a:ext>
            </a:extLst>
          </p:cNvPr>
          <p:cNvSpPr txBox="1"/>
          <p:nvPr/>
        </p:nvSpPr>
        <p:spPr>
          <a:xfrm>
            <a:off x="6094446" y="5302017"/>
            <a:ext cx="6097554" cy="1384995"/>
          </a:xfrm>
          <a:prstGeom prst="rect">
            <a:avLst/>
          </a:prstGeom>
          <a:noFill/>
        </p:spPr>
        <p:txBody>
          <a:bodyPr wrap="square">
            <a:spAutoFit/>
          </a:bodyPr>
          <a:lstStyle/>
          <a:p>
            <a:r>
              <a:rPr lang="en-US" sz="1400" dirty="0"/>
              <a:t>There is a strong positive correlation of 0.88 between “Total Generated Waste” and “Total Food Establishments”.</a:t>
            </a:r>
          </a:p>
          <a:p>
            <a:r>
              <a:rPr lang="en-US" sz="1400" dirty="0"/>
              <a:t>There is a moderate negative correlation of -0.7 between “Total Food Establishments” and “Total Greenhouse Gas Emissions”.</a:t>
            </a:r>
          </a:p>
          <a:p>
            <a:r>
              <a:rPr lang="en-US" sz="1400" dirty="0"/>
              <a:t>There is also a moderate negative correlation of -0.7 between “Total Generated Waste” and “Total Greenhouse Gas Emissions”.</a:t>
            </a:r>
            <a:endParaRPr lang="en-SG" sz="1400" dirty="0"/>
          </a:p>
        </p:txBody>
      </p:sp>
      <p:pic>
        <p:nvPicPr>
          <p:cNvPr id="10" name="Picture 9">
            <a:extLst>
              <a:ext uri="{FF2B5EF4-FFF2-40B4-BE49-F238E27FC236}">
                <a16:creationId xmlns:a16="http://schemas.microsoft.com/office/drawing/2014/main" id="{1C4101D2-C542-5492-2F99-DA3377DC9149}"/>
              </a:ext>
            </a:extLst>
          </p:cNvPr>
          <p:cNvPicPr>
            <a:picLocks noChangeAspect="1"/>
          </p:cNvPicPr>
          <p:nvPr/>
        </p:nvPicPr>
        <p:blipFill>
          <a:blip r:embed="rId4"/>
          <a:stretch>
            <a:fillRect/>
          </a:stretch>
        </p:blipFill>
        <p:spPr>
          <a:xfrm>
            <a:off x="519214" y="875335"/>
            <a:ext cx="4951574" cy="4622514"/>
          </a:xfrm>
          <a:prstGeom prst="rect">
            <a:avLst/>
          </a:prstGeom>
        </p:spPr>
      </p:pic>
      <p:sp>
        <p:nvSpPr>
          <p:cNvPr id="12" name="TextBox 11">
            <a:extLst>
              <a:ext uri="{FF2B5EF4-FFF2-40B4-BE49-F238E27FC236}">
                <a16:creationId xmlns:a16="http://schemas.microsoft.com/office/drawing/2014/main" id="{189624B4-4FD9-736A-DB38-B5B885593231}"/>
              </a:ext>
            </a:extLst>
          </p:cNvPr>
          <p:cNvSpPr txBox="1"/>
          <p:nvPr/>
        </p:nvSpPr>
        <p:spPr>
          <a:xfrm>
            <a:off x="155257" y="5608547"/>
            <a:ext cx="6096000" cy="1323439"/>
          </a:xfrm>
          <a:prstGeom prst="rect">
            <a:avLst/>
          </a:prstGeom>
          <a:noFill/>
        </p:spPr>
        <p:txBody>
          <a:bodyPr wrap="square">
            <a:spAutoFit/>
          </a:bodyPr>
          <a:lstStyle/>
          <a:p>
            <a:pPr algn="l">
              <a:buFont typeface="Arial" panose="020B0604020202020204" pitchFamily="34" charset="0"/>
              <a:buChar char="•"/>
            </a:pPr>
            <a:r>
              <a:rPr lang="en-US" sz="1600" b="0" i="0" dirty="0">
                <a:solidFill>
                  <a:srgbClr val="D2D0CE"/>
                </a:solidFill>
                <a:effectLst/>
                <a:latin typeface="-apple-system"/>
              </a:rPr>
              <a:t>A shaded area indicates the confidence interval around a linear regression line fitted through the data points, suggesting a negative correlation between the two variables. This means as the number of food establishments increases, </a:t>
            </a:r>
            <a:r>
              <a:rPr lang="en-US" sz="1600" dirty="0">
                <a:solidFill>
                  <a:srgbClr val="D2D0CE"/>
                </a:solidFill>
                <a:latin typeface="-apple-system"/>
              </a:rPr>
              <a:t>the </a:t>
            </a:r>
            <a:r>
              <a:rPr lang="en-US" sz="1600" b="0" i="0" dirty="0">
                <a:solidFill>
                  <a:srgbClr val="D2D0CE"/>
                </a:solidFill>
                <a:effectLst/>
                <a:latin typeface="-apple-system"/>
              </a:rPr>
              <a:t> greenhouse gas emissions decreases.</a:t>
            </a:r>
          </a:p>
        </p:txBody>
      </p:sp>
    </p:spTree>
    <p:extLst>
      <p:ext uri="{BB962C8B-B14F-4D97-AF65-F5344CB8AC3E}">
        <p14:creationId xmlns:p14="http://schemas.microsoft.com/office/powerpoint/2010/main" val="847693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D731A-1F32-6191-DDEA-E54562995148}"/>
              </a:ext>
            </a:extLst>
          </p:cNvPr>
          <p:cNvSpPr>
            <a:spLocks noGrp="1"/>
          </p:cNvSpPr>
          <p:nvPr>
            <p:ph type="title"/>
          </p:nvPr>
        </p:nvSpPr>
        <p:spPr>
          <a:xfrm>
            <a:off x="583165" y="67621"/>
            <a:ext cx="10131425" cy="245373"/>
          </a:xfrm>
        </p:spPr>
        <p:txBody>
          <a:bodyPr>
            <a:normAutofit fontScale="90000"/>
          </a:bodyPr>
          <a:lstStyle/>
          <a:p>
            <a:pPr algn="ctr"/>
            <a:r>
              <a:rPr lang="en-US" sz="3600" dirty="0"/>
              <a:t>Data insights</a:t>
            </a:r>
            <a:endParaRPr lang="en-SG" dirty="0"/>
          </a:p>
        </p:txBody>
      </p:sp>
      <p:pic>
        <p:nvPicPr>
          <p:cNvPr id="5" name="Content Placeholder 4">
            <a:extLst>
              <a:ext uri="{FF2B5EF4-FFF2-40B4-BE49-F238E27FC236}">
                <a16:creationId xmlns:a16="http://schemas.microsoft.com/office/drawing/2014/main" id="{CFF8EFDB-A43E-9DBB-1CDA-C555A456A80E}"/>
              </a:ext>
            </a:extLst>
          </p:cNvPr>
          <p:cNvPicPr>
            <a:picLocks noGrp="1" noChangeAspect="1"/>
          </p:cNvPicPr>
          <p:nvPr>
            <p:ph idx="1"/>
          </p:nvPr>
        </p:nvPicPr>
        <p:blipFill>
          <a:blip r:embed="rId2"/>
          <a:stretch>
            <a:fillRect/>
          </a:stretch>
        </p:blipFill>
        <p:spPr>
          <a:xfrm>
            <a:off x="340956" y="518098"/>
            <a:ext cx="4022871" cy="3878258"/>
          </a:xfrm>
        </p:spPr>
      </p:pic>
      <p:sp>
        <p:nvSpPr>
          <p:cNvPr id="3" name="TextBox 2">
            <a:extLst>
              <a:ext uri="{FF2B5EF4-FFF2-40B4-BE49-F238E27FC236}">
                <a16:creationId xmlns:a16="http://schemas.microsoft.com/office/drawing/2014/main" id="{9818DC0D-331D-5864-8F52-33568E04FE64}"/>
              </a:ext>
            </a:extLst>
          </p:cNvPr>
          <p:cNvSpPr txBox="1"/>
          <p:nvPr/>
        </p:nvSpPr>
        <p:spPr>
          <a:xfrm>
            <a:off x="5685814" y="5057192"/>
            <a:ext cx="6178032" cy="1477328"/>
          </a:xfrm>
          <a:prstGeom prst="rect">
            <a:avLst/>
          </a:prstGeom>
          <a:noFill/>
        </p:spPr>
        <p:txBody>
          <a:bodyPr wrap="square" rtlCol="0">
            <a:spAutoFit/>
          </a:bodyPr>
          <a:lstStyle/>
          <a:p>
            <a:r>
              <a:rPr lang="en-SG" dirty="0"/>
              <a:t>From this image , we can conclude that as the total food establishments increases, the total greenhouse Gas decreases and the data points are also quite scattered which shows that there is not much correlation between total food establishments and total greenhouse gas emissions.</a:t>
            </a:r>
          </a:p>
        </p:txBody>
      </p:sp>
      <p:sp>
        <p:nvSpPr>
          <p:cNvPr id="6" name="TextBox 5">
            <a:extLst>
              <a:ext uri="{FF2B5EF4-FFF2-40B4-BE49-F238E27FC236}">
                <a16:creationId xmlns:a16="http://schemas.microsoft.com/office/drawing/2014/main" id="{B006BC62-2A27-4706-5095-CB95E1475764}"/>
              </a:ext>
            </a:extLst>
          </p:cNvPr>
          <p:cNvSpPr txBox="1"/>
          <p:nvPr/>
        </p:nvSpPr>
        <p:spPr>
          <a:xfrm>
            <a:off x="247650" y="4580138"/>
            <a:ext cx="4853472" cy="2431435"/>
          </a:xfrm>
          <a:prstGeom prst="rect">
            <a:avLst/>
          </a:prstGeom>
          <a:noFill/>
        </p:spPr>
        <p:txBody>
          <a:bodyPr wrap="square">
            <a:spAutoFit/>
          </a:bodyPr>
          <a:lstStyle/>
          <a:p>
            <a:pPr algn="l">
              <a:buFont typeface="Arial" panose="020B0604020202020204" pitchFamily="34" charset="0"/>
              <a:buChar char="•"/>
            </a:pPr>
            <a:r>
              <a:rPr lang="en-US" sz="1400" b="0" i="0" dirty="0">
                <a:effectLst/>
                <a:latin typeface="-apple-system"/>
              </a:rPr>
              <a:t>Each blue dot on the plot represents a specific data point where both variables were measured.</a:t>
            </a:r>
          </a:p>
          <a:p>
            <a:pPr algn="l">
              <a:buFont typeface="Arial" panose="020B0604020202020204" pitchFamily="34" charset="0"/>
              <a:buChar char="•"/>
            </a:pPr>
            <a:r>
              <a:rPr lang="en-US" sz="1400" b="0" i="0" dirty="0">
                <a:effectLst/>
                <a:latin typeface="-apple-system"/>
              </a:rPr>
              <a:t>A blue line connects all data points indicating an upward trend; as total food establishments increases, </a:t>
            </a:r>
            <a:r>
              <a:rPr lang="en-US" sz="1400" dirty="0">
                <a:latin typeface="-apple-system"/>
              </a:rPr>
              <a:t>total waste </a:t>
            </a:r>
            <a:r>
              <a:rPr lang="en-US" sz="1400" b="0" i="0" dirty="0">
                <a:effectLst/>
                <a:latin typeface="-apple-system"/>
              </a:rPr>
              <a:t>increase.</a:t>
            </a:r>
          </a:p>
          <a:p>
            <a:pPr algn="l">
              <a:buFont typeface="Arial" panose="020B0604020202020204" pitchFamily="34" charset="0"/>
              <a:buChar char="•"/>
            </a:pPr>
            <a:r>
              <a:rPr lang="en-US" sz="1400" b="0" i="0" dirty="0">
                <a:effectLst/>
                <a:latin typeface="-apple-system"/>
              </a:rPr>
              <a:t>There’s a shaded blue area around the line representing confidence intervals or areas of uncertainty.</a:t>
            </a:r>
          </a:p>
          <a:p>
            <a:pPr algn="l">
              <a:buFont typeface="Arial" panose="020B0604020202020204" pitchFamily="34" charset="0"/>
              <a:buChar char="•"/>
            </a:pPr>
            <a:r>
              <a:rPr lang="en-US" sz="1400" b="0" i="0" dirty="0">
                <a:effectLst/>
                <a:latin typeface="-apple-system"/>
              </a:rPr>
              <a:t>On top of the graph, there’s a smaller histogram showing distribution for Total Generated Waste.</a:t>
            </a:r>
          </a:p>
          <a:p>
            <a:pPr algn="l">
              <a:buFont typeface="Arial" panose="020B0604020202020204" pitchFamily="34" charset="0"/>
              <a:buChar char="•"/>
            </a:pPr>
            <a:r>
              <a:rPr lang="en-US" sz="1400" b="0" i="0" dirty="0">
                <a:effectLst/>
                <a:latin typeface="-apple-system"/>
              </a:rPr>
              <a:t>On the right side of the graph, another smaller histogram shows distribution for Total Food Establishments.</a:t>
            </a:r>
          </a:p>
          <a:p>
            <a:pPr algn="l">
              <a:buFont typeface="Arial" panose="020B0604020202020204" pitchFamily="34" charset="0"/>
              <a:buChar char="•"/>
            </a:pPr>
            <a:endParaRPr lang="en-US" sz="1200" b="0" i="0" dirty="0">
              <a:effectLst/>
              <a:latin typeface="-apple-system"/>
            </a:endParaRPr>
          </a:p>
        </p:txBody>
      </p:sp>
      <p:pic>
        <p:nvPicPr>
          <p:cNvPr id="8" name="Picture 7">
            <a:extLst>
              <a:ext uri="{FF2B5EF4-FFF2-40B4-BE49-F238E27FC236}">
                <a16:creationId xmlns:a16="http://schemas.microsoft.com/office/drawing/2014/main" id="{D181D2D6-ED8E-075A-755D-78C42474DF88}"/>
              </a:ext>
            </a:extLst>
          </p:cNvPr>
          <p:cNvPicPr>
            <a:picLocks noChangeAspect="1"/>
          </p:cNvPicPr>
          <p:nvPr/>
        </p:nvPicPr>
        <p:blipFill>
          <a:blip r:embed="rId3"/>
          <a:stretch>
            <a:fillRect/>
          </a:stretch>
        </p:blipFill>
        <p:spPr>
          <a:xfrm>
            <a:off x="5262660" y="518098"/>
            <a:ext cx="6681690" cy="4324847"/>
          </a:xfrm>
          <a:prstGeom prst="rect">
            <a:avLst/>
          </a:prstGeom>
        </p:spPr>
      </p:pic>
    </p:spTree>
    <p:extLst>
      <p:ext uri="{BB962C8B-B14F-4D97-AF65-F5344CB8AC3E}">
        <p14:creationId xmlns:p14="http://schemas.microsoft.com/office/powerpoint/2010/main" val="1933444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E8B3D8-FD13-9A64-5B11-09BD9BADE3F4}"/>
              </a:ext>
            </a:extLst>
          </p:cNvPr>
          <p:cNvSpPr txBox="1"/>
          <p:nvPr/>
        </p:nvSpPr>
        <p:spPr>
          <a:xfrm>
            <a:off x="2612571" y="174210"/>
            <a:ext cx="6498472" cy="523220"/>
          </a:xfrm>
          <a:prstGeom prst="rect">
            <a:avLst/>
          </a:prstGeom>
          <a:noFill/>
        </p:spPr>
        <p:txBody>
          <a:bodyPr wrap="square">
            <a:spAutoFit/>
          </a:bodyPr>
          <a:lstStyle/>
          <a:p>
            <a:pPr algn="ctr"/>
            <a:r>
              <a:rPr lang="en-US" sz="2800" dirty="0"/>
              <a:t>Data insights</a:t>
            </a:r>
            <a:endParaRPr lang="en-SG" sz="2800" dirty="0"/>
          </a:p>
        </p:txBody>
      </p:sp>
      <p:pic>
        <p:nvPicPr>
          <p:cNvPr id="6" name="Content Placeholder 5">
            <a:extLst>
              <a:ext uri="{FF2B5EF4-FFF2-40B4-BE49-F238E27FC236}">
                <a16:creationId xmlns:a16="http://schemas.microsoft.com/office/drawing/2014/main" id="{681501A5-6E0B-E606-AE9F-4AAA480036B4}"/>
              </a:ext>
            </a:extLst>
          </p:cNvPr>
          <p:cNvPicPr>
            <a:picLocks noGrp="1" noChangeAspect="1"/>
          </p:cNvPicPr>
          <p:nvPr>
            <p:ph idx="1"/>
          </p:nvPr>
        </p:nvPicPr>
        <p:blipFill>
          <a:blip r:embed="rId2"/>
          <a:stretch>
            <a:fillRect/>
          </a:stretch>
        </p:blipFill>
        <p:spPr>
          <a:xfrm>
            <a:off x="521329" y="1712913"/>
            <a:ext cx="4745366" cy="3649662"/>
          </a:xfrm>
        </p:spPr>
      </p:pic>
      <p:pic>
        <p:nvPicPr>
          <p:cNvPr id="9" name="Picture 8">
            <a:extLst>
              <a:ext uri="{FF2B5EF4-FFF2-40B4-BE49-F238E27FC236}">
                <a16:creationId xmlns:a16="http://schemas.microsoft.com/office/drawing/2014/main" id="{1AD74138-009D-648C-1C2F-BAD0FEB1CF6E}"/>
              </a:ext>
            </a:extLst>
          </p:cNvPr>
          <p:cNvPicPr>
            <a:picLocks noChangeAspect="1"/>
          </p:cNvPicPr>
          <p:nvPr/>
        </p:nvPicPr>
        <p:blipFill>
          <a:blip r:embed="rId3"/>
          <a:stretch>
            <a:fillRect/>
          </a:stretch>
        </p:blipFill>
        <p:spPr>
          <a:xfrm>
            <a:off x="5751512" y="1476375"/>
            <a:ext cx="5362575" cy="4314825"/>
          </a:xfrm>
          <a:prstGeom prst="rect">
            <a:avLst/>
          </a:prstGeom>
        </p:spPr>
      </p:pic>
    </p:spTree>
    <p:extLst>
      <p:ext uri="{BB962C8B-B14F-4D97-AF65-F5344CB8AC3E}">
        <p14:creationId xmlns:p14="http://schemas.microsoft.com/office/powerpoint/2010/main" val="3284333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2AC0-8DB7-4670-BEBF-B4866D83169D}"/>
              </a:ext>
            </a:extLst>
          </p:cNvPr>
          <p:cNvSpPr>
            <a:spLocks noGrp="1"/>
          </p:cNvSpPr>
          <p:nvPr>
            <p:ph type="title"/>
          </p:nvPr>
        </p:nvSpPr>
        <p:spPr/>
        <p:txBody>
          <a:bodyPr/>
          <a:lstStyle/>
          <a:p>
            <a:pPr algn="ctr"/>
            <a:r>
              <a:rPr lang="en-SG" dirty="0"/>
              <a:t>Topic question</a:t>
            </a:r>
          </a:p>
        </p:txBody>
      </p:sp>
      <p:sp>
        <p:nvSpPr>
          <p:cNvPr id="3" name="Content Placeholder 2">
            <a:extLst>
              <a:ext uri="{FF2B5EF4-FFF2-40B4-BE49-F238E27FC236}">
                <a16:creationId xmlns:a16="http://schemas.microsoft.com/office/drawing/2014/main" id="{7FA0A47B-1206-EDC6-0B57-49E07DE95A87}"/>
              </a:ext>
            </a:extLst>
          </p:cNvPr>
          <p:cNvSpPr>
            <a:spLocks noGrp="1"/>
          </p:cNvSpPr>
          <p:nvPr>
            <p:ph idx="1"/>
          </p:nvPr>
        </p:nvSpPr>
        <p:spPr>
          <a:xfrm>
            <a:off x="685801" y="2142067"/>
            <a:ext cx="10131425" cy="2131353"/>
          </a:xfrm>
        </p:spPr>
        <p:txBody>
          <a:bodyPr>
            <a:normAutofit/>
          </a:bodyPr>
          <a:lstStyle/>
          <a:p>
            <a:pPr marL="0" indent="0">
              <a:buNone/>
            </a:pPr>
            <a:r>
              <a:rPr lang="en-US" sz="2800" b="1" dirty="0"/>
              <a:t>I want to find out whether the rise or decrease in total food establishment would have an increase in solid waste management, which in turn may result in a lower air quality in Singapore?  </a:t>
            </a:r>
          </a:p>
        </p:txBody>
      </p:sp>
    </p:spTree>
    <p:extLst>
      <p:ext uri="{BB962C8B-B14F-4D97-AF65-F5344CB8AC3E}">
        <p14:creationId xmlns:p14="http://schemas.microsoft.com/office/powerpoint/2010/main" val="824628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1C22-1196-89F9-72A3-D425780E10B2}"/>
              </a:ext>
            </a:extLst>
          </p:cNvPr>
          <p:cNvSpPr>
            <a:spLocks noGrp="1"/>
          </p:cNvSpPr>
          <p:nvPr>
            <p:ph type="title"/>
          </p:nvPr>
        </p:nvSpPr>
        <p:spPr>
          <a:xfrm>
            <a:off x="261257" y="339012"/>
            <a:ext cx="11538858" cy="1456267"/>
          </a:xfrm>
        </p:spPr>
        <p:txBody>
          <a:bodyPr/>
          <a:lstStyle/>
          <a:p>
            <a:pPr algn="ctr"/>
            <a:r>
              <a:rPr lang="en-US" dirty="0"/>
              <a:t>Conclusion</a:t>
            </a:r>
            <a:endParaRPr lang="en-SG" dirty="0"/>
          </a:p>
        </p:txBody>
      </p:sp>
      <p:sp>
        <p:nvSpPr>
          <p:cNvPr id="7" name="TextBox 6">
            <a:extLst>
              <a:ext uri="{FF2B5EF4-FFF2-40B4-BE49-F238E27FC236}">
                <a16:creationId xmlns:a16="http://schemas.microsoft.com/office/drawing/2014/main" id="{34350B56-CDC9-E561-32BF-814F68A6180D}"/>
              </a:ext>
            </a:extLst>
          </p:cNvPr>
          <p:cNvSpPr txBox="1"/>
          <p:nvPr/>
        </p:nvSpPr>
        <p:spPr>
          <a:xfrm>
            <a:off x="625151" y="2481943"/>
            <a:ext cx="10608906" cy="923330"/>
          </a:xfrm>
          <a:prstGeom prst="rect">
            <a:avLst/>
          </a:prstGeom>
          <a:noFill/>
        </p:spPr>
        <p:txBody>
          <a:bodyPr wrap="square" rtlCol="0">
            <a:spAutoFit/>
          </a:bodyPr>
          <a:lstStyle/>
          <a:p>
            <a:r>
              <a:rPr lang="en-SG" dirty="0"/>
              <a:t>From the graphs and the model summary , we can see that between the three datasets, there are little correlation between them which shows that there are much more factors in play. Therefore , the topic question that </a:t>
            </a:r>
            <a:r>
              <a:rPr lang="en-SG" dirty="0" err="1"/>
              <a:t>im</a:t>
            </a:r>
            <a:r>
              <a:rPr lang="en-SG" dirty="0"/>
              <a:t> trying to find is not true .</a:t>
            </a:r>
          </a:p>
        </p:txBody>
      </p:sp>
    </p:spTree>
    <p:extLst>
      <p:ext uri="{BB962C8B-B14F-4D97-AF65-F5344CB8AC3E}">
        <p14:creationId xmlns:p14="http://schemas.microsoft.com/office/powerpoint/2010/main" val="3868393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62EA-3861-D918-F189-B17A30871093}"/>
              </a:ext>
            </a:extLst>
          </p:cNvPr>
          <p:cNvSpPr>
            <a:spLocks noGrp="1"/>
          </p:cNvSpPr>
          <p:nvPr>
            <p:ph type="title"/>
          </p:nvPr>
        </p:nvSpPr>
        <p:spPr>
          <a:xfrm>
            <a:off x="685801" y="609600"/>
            <a:ext cx="10131425" cy="457200"/>
          </a:xfrm>
        </p:spPr>
        <p:txBody>
          <a:bodyPr>
            <a:normAutofit fontScale="90000"/>
          </a:bodyPr>
          <a:lstStyle/>
          <a:p>
            <a:pPr algn="ctr"/>
            <a:r>
              <a:rPr lang="en-SG" dirty="0"/>
              <a:t>Why is this relevant to us and how does it affect us?</a:t>
            </a:r>
          </a:p>
        </p:txBody>
      </p:sp>
      <p:sp>
        <p:nvSpPr>
          <p:cNvPr id="3" name="Content Placeholder 2">
            <a:extLst>
              <a:ext uri="{FF2B5EF4-FFF2-40B4-BE49-F238E27FC236}">
                <a16:creationId xmlns:a16="http://schemas.microsoft.com/office/drawing/2014/main" id="{B77B3E0A-3D73-5FAE-6809-0C1F80564731}"/>
              </a:ext>
            </a:extLst>
          </p:cNvPr>
          <p:cNvSpPr>
            <a:spLocks noGrp="1"/>
          </p:cNvSpPr>
          <p:nvPr>
            <p:ph idx="1"/>
          </p:nvPr>
        </p:nvSpPr>
        <p:spPr/>
        <p:txBody>
          <a:bodyPr>
            <a:noAutofit/>
          </a:bodyPr>
          <a:lstStyle/>
          <a:p>
            <a:r>
              <a:rPr lang="en-US" sz="1600" dirty="0"/>
              <a:t>Environmental Impact: Understanding the relationship between the rise or decrease in food establishments and its impact on solid waste management and air quality is crucial for assessing the environmental footprint of the food industry. This knowledge can inform policies and practices aimed at mitigating environmental degradation.</a:t>
            </a:r>
          </a:p>
          <a:p>
            <a:endParaRPr lang="en-US" sz="1600" dirty="0"/>
          </a:p>
          <a:p>
            <a:r>
              <a:rPr lang="en-US" sz="1600" dirty="0"/>
              <a:t>Urban Planning: Singapore, like many urban centers, faces challenges related to managing waste and maintaining air quality amidst rapid urbanization and population growth. Exploring the interplay between food establishments, waste management, and air quality can provide insights for urban planners and policymakers to create sustainable and livable cities.</a:t>
            </a:r>
          </a:p>
          <a:p>
            <a:endParaRPr lang="en-US" sz="1600" dirty="0"/>
          </a:p>
          <a:p>
            <a:r>
              <a:rPr lang="en-US" sz="1600" dirty="0"/>
              <a:t>Public Health: Poor air quality can have detrimental effects on public health, contributing to respiratory problems and other illnesses. Understanding how changes in the food industry might influence air quality enables public health officials to anticipate and address potential health risks.</a:t>
            </a:r>
          </a:p>
          <a:p>
            <a:endParaRPr lang="en-US" sz="1600" dirty="0"/>
          </a:p>
          <a:p>
            <a:r>
              <a:rPr lang="en-US" sz="1600" dirty="0"/>
              <a:t>Economic Considerations: Effective waste management and air quality maintenance are essential for sustaining economic development. Assessing the impact of food establishments on these factors can help businesses and policymakers make informed decisions about investment, regulation, and resource allocation.</a:t>
            </a:r>
            <a:endParaRPr lang="en-SG" sz="1600" dirty="0"/>
          </a:p>
        </p:txBody>
      </p:sp>
    </p:spTree>
    <p:extLst>
      <p:ext uri="{BB962C8B-B14F-4D97-AF65-F5344CB8AC3E}">
        <p14:creationId xmlns:p14="http://schemas.microsoft.com/office/powerpoint/2010/main" val="50987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365562" y="892602"/>
            <a:ext cx="7775592" cy="1456267"/>
          </a:xfrm>
        </p:spPr>
        <p:txBody>
          <a:bodyPr>
            <a:normAutofit/>
          </a:bodyPr>
          <a:lstStyle/>
          <a:p>
            <a:r>
              <a:rPr lang="en-SG" dirty="0" err="1"/>
              <a:t>Urls</a:t>
            </a:r>
            <a:r>
              <a:rPr lang="en-SG" dirty="0"/>
              <a:t> of my datasets from data.gov</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Content Placeholder 5">
            <a:extLst>
              <a:ext uri="{FF2B5EF4-FFF2-40B4-BE49-F238E27FC236}">
                <a16:creationId xmlns:a16="http://schemas.microsoft.com/office/drawing/2014/main" id="{B75A9E30-32E4-CD73-2AFF-F26454C12357}"/>
              </a:ext>
            </a:extLst>
          </p:cNvPr>
          <p:cNvSpPr>
            <a:spLocks noGrp="1"/>
          </p:cNvSpPr>
          <p:nvPr>
            <p:ph idx="1"/>
          </p:nvPr>
        </p:nvSpPr>
        <p:spPr>
          <a:xfrm>
            <a:off x="20235" y="2422166"/>
            <a:ext cx="8837446" cy="2690176"/>
          </a:xfrm>
        </p:spPr>
        <p:txBody>
          <a:bodyPr>
            <a:normAutofit fontScale="92500"/>
          </a:bodyPr>
          <a:lstStyle/>
          <a:p>
            <a:r>
              <a:rPr lang="en-SG" sz="3600" dirty="0">
                <a:hlinkClick r:id="rId6"/>
              </a:rPr>
              <a:t>https://beta.data.gov.sg/collections/1447/view</a:t>
            </a:r>
            <a:br>
              <a:rPr lang="en-SG" sz="3600" dirty="0"/>
            </a:br>
            <a:r>
              <a:rPr lang="en-SG" sz="3600" dirty="0">
                <a:hlinkClick r:id="rId7"/>
              </a:rPr>
              <a:t>https://tablebuilder.singstat.gov.sg/table/TS/M891321</a:t>
            </a:r>
            <a:br>
              <a:rPr lang="en-SG" sz="3600" dirty="0"/>
            </a:br>
            <a:r>
              <a:rPr lang="en-SG" sz="3600" dirty="0">
                <a:hlinkClick r:id="rId8"/>
              </a:rPr>
              <a:t>https://tablebuilder.singstat.gov.sg/table/TS/M890641</a:t>
            </a:r>
            <a:endParaRPr lang="en-SG" sz="3600" dirty="0"/>
          </a:p>
        </p:txBody>
      </p:sp>
    </p:spTree>
    <p:extLst>
      <p:ext uri="{BB962C8B-B14F-4D97-AF65-F5344CB8AC3E}">
        <p14:creationId xmlns:p14="http://schemas.microsoft.com/office/powerpoint/2010/main" val="2913824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439949" y="50297"/>
            <a:ext cx="9162661" cy="730754"/>
          </a:xfrm>
        </p:spPr>
        <p:txBody>
          <a:bodyPr>
            <a:normAutofit/>
          </a:bodyPr>
          <a:lstStyle/>
          <a:p>
            <a:pPr algn="ctr"/>
            <a:r>
              <a:rPr lang="en-US" sz="2400" dirty="0"/>
              <a:t>#1 dataset: greenhouse gas pollution.csv</a:t>
            </a:r>
          </a:p>
        </p:txBody>
      </p:sp>
      <p:pic>
        <p:nvPicPr>
          <p:cNvPr id="5" name="Picture 4">
            <a:extLst>
              <a:ext uri="{FF2B5EF4-FFF2-40B4-BE49-F238E27FC236}">
                <a16:creationId xmlns:a16="http://schemas.microsoft.com/office/drawing/2014/main" id="{1227C421-8A63-33E4-F6C3-6133D4A17D5A}"/>
              </a:ext>
            </a:extLst>
          </p:cNvPr>
          <p:cNvPicPr>
            <a:picLocks noChangeAspect="1"/>
          </p:cNvPicPr>
          <p:nvPr/>
        </p:nvPicPr>
        <p:blipFill>
          <a:blip r:embed="rId3"/>
          <a:stretch>
            <a:fillRect/>
          </a:stretch>
        </p:blipFill>
        <p:spPr>
          <a:xfrm>
            <a:off x="0" y="781051"/>
            <a:ext cx="4847669" cy="3235267"/>
          </a:xfrm>
          <a:prstGeom prst="rect">
            <a:avLst/>
          </a:prstGeom>
        </p:spPr>
      </p:pic>
      <p:pic>
        <p:nvPicPr>
          <p:cNvPr id="4" name="Picture 3">
            <a:extLst>
              <a:ext uri="{FF2B5EF4-FFF2-40B4-BE49-F238E27FC236}">
                <a16:creationId xmlns:a16="http://schemas.microsoft.com/office/drawing/2014/main" id="{6FBA8323-A7ED-362D-FC32-F76E041113F5}"/>
              </a:ext>
            </a:extLst>
          </p:cNvPr>
          <p:cNvPicPr>
            <a:picLocks noChangeAspect="1"/>
          </p:cNvPicPr>
          <p:nvPr/>
        </p:nvPicPr>
        <p:blipFill>
          <a:blip r:embed="rId4"/>
          <a:stretch>
            <a:fillRect/>
          </a:stretch>
        </p:blipFill>
        <p:spPr>
          <a:xfrm>
            <a:off x="8385335" y="781051"/>
            <a:ext cx="3712768" cy="4226647"/>
          </a:xfrm>
          <a:prstGeom prst="rect">
            <a:avLst/>
          </a:prstGeom>
        </p:spPr>
      </p:pic>
      <p:pic>
        <p:nvPicPr>
          <p:cNvPr id="7" name="Picture 6">
            <a:extLst>
              <a:ext uri="{FF2B5EF4-FFF2-40B4-BE49-F238E27FC236}">
                <a16:creationId xmlns:a16="http://schemas.microsoft.com/office/drawing/2014/main" id="{7C3E44F3-03A0-B67E-7C23-8C0CC51BFCB6}"/>
              </a:ext>
            </a:extLst>
          </p:cNvPr>
          <p:cNvPicPr>
            <a:picLocks noChangeAspect="1"/>
          </p:cNvPicPr>
          <p:nvPr/>
        </p:nvPicPr>
        <p:blipFill>
          <a:blip r:embed="rId5"/>
          <a:stretch>
            <a:fillRect/>
          </a:stretch>
        </p:blipFill>
        <p:spPr>
          <a:xfrm>
            <a:off x="4961734" y="781051"/>
            <a:ext cx="3355313" cy="3345068"/>
          </a:xfrm>
          <a:prstGeom prst="rect">
            <a:avLst/>
          </a:prstGeom>
        </p:spPr>
      </p:pic>
      <p:pic>
        <p:nvPicPr>
          <p:cNvPr id="9" name="Picture 8">
            <a:extLst>
              <a:ext uri="{FF2B5EF4-FFF2-40B4-BE49-F238E27FC236}">
                <a16:creationId xmlns:a16="http://schemas.microsoft.com/office/drawing/2014/main" id="{AC62676A-83E4-A341-2756-96E455228877}"/>
              </a:ext>
            </a:extLst>
          </p:cNvPr>
          <p:cNvPicPr>
            <a:picLocks noChangeAspect="1"/>
          </p:cNvPicPr>
          <p:nvPr/>
        </p:nvPicPr>
        <p:blipFill>
          <a:blip r:embed="rId6"/>
          <a:stretch>
            <a:fillRect/>
          </a:stretch>
        </p:blipFill>
        <p:spPr>
          <a:xfrm>
            <a:off x="67414" y="5398780"/>
            <a:ext cx="11907729" cy="937240"/>
          </a:xfrm>
          <a:prstGeom prst="rect">
            <a:avLst/>
          </a:prstGeom>
        </p:spPr>
      </p:pic>
    </p:spTree>
    <p:extLst>
      <p:ext uri="{BB962C8B-B14F-4D97-AF65-F5344CB8AC3E}">
        <p14:creationId xmlns:p14="http://schemas.microsoft.com/office/powerpoint/2010/main" val="142939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A8071-D8DA-013D-B376-1555AB70BFBD}"/>
              </a:ext>
            </a:extLst>
          </p:cNvPr>
          <p:cNvSpPr>
            <a:spLocks noGrp="1"/>
          </p:cNvSpPr>
          <p:nvPr>
            <p:ph type="title"/>
          </p:nvPr>
        </p:nvSpPr>
        <p:spPr>
          <a:xfrm>
            <a:off x="685800" y="6741"/>
            <a:ext cx="10131425" cy="679825"/>
          </a:xfrm>
        </p:spPr>
        <p:txBody>
          <a:bodyPr>
            <a:normAutofit/>
          </a:bodyPr>
          <a:lstStyle/>
          <a:p>
            <a:pPr algn="ctr"/>
            <a:r>
              <a:rPr lang="en-SG" sz="2400" dirty="0"/>
              <a:t>#2 dataset: solid waste management.csv</a:t>
            </a:r>
          </a:p>
        </p:txBody>
      </p:sp>
      <p:pic>
        <p:nvPicPr>
          <p:cNvPr id="10" name="Content Placeholder 9">
            <a:extLst>
              <a:ext uri="{FF2B5EF4-FFF2-40B4-BE49-F238E27FC236}">
                <a16:creationId xmlns:a16="http://schemas.microsoft.com/office/drawing/2014/main" id="{7CDC3FBF-3A5C-5C07-C3B7-018D5FA1EB7E}"/>
              </a:ext>
            </a:extLst>
          </p:cNvPr>
          <p:cNvPicPr>
            <a:picLocks noGrp="1" noChangeAspect="1"/>
          </p:cNvPicPr>
          <p:nvPr>
            <p:ph idx="1"/>
          </p:nvPr>
        </p:nvPicPr>
        <p:blipFill>
          <a:blip r:embed="rId2"/>
          <a:stretch>
            <a:fillRect/>
          </a:stretch>
        </p:blipFill>
        <p:spPr>
          <a:xfrm>
            <a:off x="112009" y="686566"/>
            <a:ext cx="3005033" cy="3649662"/>
          </a:xfrm>
        </p:spPr>
      </p:pic>
      <p:pic>
        <p:nvPicPr>
          <p:cNvPr id="12" name="Picture 11">
            <a:extLst>
              <a:ext uri="{FF2B5EF4-FFF2-40B4-BE49-F238E27FC236}">
                <a16:creationId xmlns:a16="http://schemas.microsoft.com/office/drawing/2014/main" id="{CB9D6F21-3661-D22F-D1CF-7688201E355E}"/>
              </a:ext>
            </a:extLst>
          </p:cNvPr>
          <p:cNvPicPr>
            <a:picLocks noChangeAspect="1"/>
          </p:cNvPicPr>
          <p:nvPr/>
        </p:nvPicPr>
        <p:blipFill>
          <a:blip r:embed="rId3"/>
          <a:stretch>
            <a:fillRect/>
          </a:stretch>
        </p:blipFill>
        <p:spPr>
          <a:xfrm>
            <a:off x="7907800" y="686566"/>
            <a:ext cx="4172191" cy="3963284"/>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4EA98C93-D5A2-64B2-69C7-1615114BC562}"/>
              </a:ext>
            </a:extLst>
          </p:cNvPr>
          <p:cNvPicPr>
            <a:picLocks noChangeAspect="1"/>
          </p:cNvPicPr>
          <p:nvPr/>
        </p:nvPicPr>
        <p:blipFill>
          <a:blip r:embed="rId4"/>
          <a:stretch>
            <a:fillRect/>
          </a:stretch>
        </p:blipFill>
        <p:spPr>
          <a:xfrm>
            <a:off x="3300120" y="686566"/>
            <a:ext cx="4548426" cy="3963284"/>
          </a:xfrm>
          <a:prstGeom prst="rect">
            <a:avLst/>
          </a:prstGeom>
        </p:spPr>
      </p:pic>
      <p:pic>
        <p:nvPicPr>
          <p:cNvPr id="16" name="Picture 15">
            <a:extLst>
              <a:ext uri="{FF2B5EF4-FFF2-40B4-BE49-F238E27FC236}">
                <a16:creationId xmlns:a16="http://schemas.microsoft.com/office/drawing/2014/main" id="{E4BB0022-1555-2EBD-A45C-A1F11DCEB711}"/>
              </a:ext>
            </a:extLst>
          </p:cNvPr>
          <p:cNvPicPr>
            <a:picLocks noChangeAspect="1"/>
          </p:cNvPicPr>
          <p:nvPr/>
        </p:nvPicPr>
        <p:blipFill>
          <a:blip r:embed="rId5"/>
          <a:stretch>
            <a:fillRect/>
          </a:stretch>
        </p:blipFill>
        <p:spPr>
          <a:xfrm>
            <a:off x="146228" y="5415400"/>
            <a:ext cx="11664772" cy="1121015"/>
          </a:xfrm>
          <a:prstGeom prst="rect">
            <a:avLst/>
          </a:prstGeom>
        </p:spPr>
      </p:pic>
    </p:spTree>
    <p:extLst>
      <p:ext uri="{BB962C8B-B14F-4D97-AF65-F5344CB8AC3E}">
        <p14:creationId xmlns:p14="http://schemas.microsoft.com/office/powerpoint/2010/main" val="333957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0C8F-563D-4B1F-AB3E-5BDD0BDB3F49}"/>
              </a:ext>
            </a:extLst>
          </p:cNvPr>
          <p:cNvSpPr>
            <a:spLocks noGrp="1"/>
          </p:cNvSpPr>
          <p:nvPr>
            <p:ph type="title"/>
          </p:nvPr>
        </p:nvSpPr>
        <p:spPr>
          <a:xfrm>
            <a:off x="580612" y="-17997"/>
            <a:ext cx="10131425" cy="779997"/>
          </a:xfrm>
        </p:spPr>
        <p:txBody>
          <a:bodyPr>
            <a:normAutofit/>
          </a:bodyPr>
          <a:lstStyle/>
          <a:p>
            <a:pPr algn="ctr"/>
            <a:r>
              <a:rPr lang="en-SG" sz="2400" dirty="0"/>
              <a:t>#3 </a:t>
            </a:r>
            <a:r>
              <a:rPr lang="en-SG" sz="2400" dirty="0" err="1"/>
              <a:t>dataset:total</a:t>
            </a:r>
            <a:r>
              <a:rPr lang="en-SG" sz="2400" dirty="0"/>
              <a:t> licensed food establishments.csv</a:t>
            </a:r>
          </a:p>
        </p:txBody>
      </p:sp>
      <p:pic>
        <p:nvPicPr>
          <p:cNvPr id="4" name="Picture 3">
            <a:extLst>
              <a:ext uri="{FF2B5EF4-FFF2-40B4-BE49-F238E27FC236}">
                <a16:creationId xmlns:a16="http://schemas.microsoft.com/office/drawing/2014/main" id="{8D4E227F-BA44-1434-D2F8-63D3087854AF}"/>
              </a:ext>
            </a:extLst>
          </p:cNvPr>
          <p:cNvPicPr>
            <a:picLocks noChangeAspect="1"/>
          </p:cNvPicPr>
          <p:nvPr/>
        </p:nvPicPr>
        <p:blipFill>
          <a:blip r:embed="rId2"/>
          <a:stretch>
            <a:fillRect/>
          </a:stretch>
        </p:blipFill>
        <p:spPr>
          <a:xfrm>
            <a:off x="195262" y="5238746"/>
            <a:ext cx="11801475" cy="937250"/>
          </a:xfrm>
          <a:prstGeom prst="rect">
            <a:avLst/>
          </a:prstGeom>
        </p:spPr>
      </p:pic>
      <p:pic>
        <p:nvPicPr>
          <p:cNvPr id="10" name="Picture 9">
            <a:extLst>
              <a:ext uri="{FF2B5EF4-FFF2-40B4-BE49-F238E27FC236}">
                <a16:creationId xmlns:a16="http://schemas.microsoft.com/office/drawing/2014/main" id="{CCCFBF74-F440-1E0C-F066-D5648BCF16FE}"/>
              </a:ext>
            </a:extLst>
          </p:cNvPr>
          <p:cNvPicPr>
            <a:picLocks noChangeAspect="1"/>
          </p:cNvPicPr>
          <p:nvPr/>
        </p:nvPicPr>
        <p:blipFill>
          <a:blip r:embed="rId3"/>
          <a:stretch>
            <a:fillRect/>
          </a:stretch>
        </p:blipFill>
        <p:spPr>
          <a:xfrm>
            <a:off x="3456804" y="762000"/>
            <a:ext cx="4379039" cy="4163220"/>
          </a:xfrm>
          <a:prstGeom prst="rect">
            <a:avLst/>
          </a:prstGeom>
        </p:spPr>
      </p:pic>
    </p:spTree>
    <p:extLst>
      <p:ext uri="{BB962C8B-B14F-4D97-AF65-F5344CB8AC3E}">
        <p14:creationId xmlns:p14="http://schemas.microsoft.com/office/powerpoint/2010/main" val="1485990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descr="Close up of circuit board">
            <a:extLst>
              <a:ext uri="{FF2B5EF4-FFF2-40B4-BE49-F238E27FC236}">
                <a16:creationId xmlns:a16="http://schemas.microsoft.com/office/drawing/2014/main" id="{7F46277F-64A0-2252-C912-153CF1897D69}"/>
              </a:ext>
            </a:extLst>
          </p:cNvPr>
          <p:cNvPicPr>
            <a:picLocks noChangeAspect="1"/>
          </p:cNvPicPr>
          <p:nvPr/>
        </p:nvPicPr>
        <p:blipFill rotWithShape="1">
          <a:blip r:embed="rId4"/>
          <a:srcRect l="9091" t="18745" b="4646"/>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6"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9" name="Straight Connector 18">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5C4420-D70C-72EA-8F6B-7AC24E406324}"/>
              </a:ext>
            </a:extLst>
          </p:cNvPr>
          <p:cNvSpPr>
            <a:spLocks noGrp="1"/>
          </p:cNvSpPr>
          <p:nvPr>
            <p:ph type="title"/>
          </p:nvPr>
        </p:nvSpPr>
        <p:spPr>
          <a:xfrm>
            <a:off x="6646333" y="2032000"/>
            <a:ext cx="4513792" cy="2819398"/>
          </a:xfrm>
        </p:spPr>
        <p:txBody>
          <a:bodyPr vert="horz" lIns="91440" tIns="45720" rIns="91440" bIns="45720" rtlCol="0" anchor="b">
            <a:normAutofit fontScale="90000"/>
          </a:bodyPr>
          <a:lstStyle/>
          <a:p>
            <a:pPr algn="r"/>
            <a:r>
              <a:rPr lang="en-US" sz="4800" dirty="0"/>
              <a:t>DATA PROCESSING AND Data cleaning</a:t>
            </a:r>
          </a:p>
        </p:txBody>
      </p:sp>
    </p:spTree>
    <p:extLst>
      <p:ext uri="{BB962C8B-B14F-4D97-AF65-F5344CB8AC3E}">
        <p14:creationId xmlns:p14="http://schemas.microsoft.com/office/powerpoint/2010/main" val="266889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541C-0E97-60D6-85C3-BE1090469C07}"/>
              </a:ext>
            </a:extLst>
          </p:cNvPr>
          <p:cNvSpPr>
            <a:spLocks noGrp="1"/>
          </p:cNvSpPr>
          <p:nvPr>
            <p:ph type="title"/>
          </p:nvPr>
        </p:nvSpPr>
        <p:spPr>
          <a:xfrm>
            <a:off x="685801" y="609600"/>
            <a:ext cx="10131425" cy="1456267"/>
          </a:xfrm>
        </p:spPr>
        <p:txBody>
          <a:bodyPr>
            <a:normAutofit/>
          </a:bodyPr>
          <a:lstStyle/>
          <a:p>
            <a:pPr>
              <a:lnSpc>
                <a:spcPct val="90000"/>
              </a:lnSpc>
            </a:pPr>
            <a:r>
              <a:rPr lang="en-US" sz="2800" dirty="0"/>
              <a:t>#1 DATA PROCESSING AND ANALYSING of : greenhouse gas pollution.csv</a:t>
            </a:r>
            <a:endParaRPr lang="en-SG" sz="2800" dirty="0"/>
          </a:p>
        </p:txBody>
      </p:sp>
      <p:sp>
        <p:nvSpPr>
          <p:cNvPr id="7" name="TextBox 6">
            <a:extLst>
              <a:ext uri="{FF2B5EF4-FFF2-40B4-BE49-F238E27FC236}">
                <a16:creationId xmlns:a16="http://schemas.microsoft.com/office/drawing/2014/main" id="{680D0D35-FB9D-A9C3-92D9-96385AAB8F5D}"/>
              </a:ext>
            </a:extLst>
          </p:cNvPr>
          <p:cNvSpPr txBox="1"/>
          <p:nvPr/>
        </p:nvSpPr>
        <p:spPr>
          <a:xfrm>
            <a:off x="615820" y="2396462"/>
            <a:ext cx="4412173" cy="830997"/>
          </a:xfrm>
          <a:prstGeom prst="rect">
            <a:avLst/>
          </a:prstGeom>
          <a:noFill/>
        </p:spPr>
        <p:txBody>
          <a:bodyPr wrap="square">
            <a:spAutoFit/>
          </a:bodyPr>
          <a:lstStyle/>
          <a:p>
            <a:r>
              <a:rPr lang="en-US" sz="1600" dirty="0"/>
              <a:t>We can see from the image there are missing values in the Carbon Dioxide, Methane and </a:t>
            </a:r>
            <a:r>
              <a:rPr lang="en-US" sz="1600" dirty="0" err="1"/>
              <a:t>etc</a:t>
            </a:r>
            <a:r>
              <a:rPr lang="en-US" sz="1600" dirty="0"/>
              <a:t>,  in the  dataset</a:t>
            </a:r>
            <a:endParaRPr lang="en-SG" sz="1600" dirty="0"/>
          </a:p>
        </p:txBody>
      </p:sp>
      <p:sp>
        <p:nvSpPr>
          <p:cNvPr id="8" name="TextBox 7">
            <a:extLst>
              <a:ext uri="{FF2B5EF4-FFF2-40B4-BE49-F238E27FC236}">
                <a16:creationId xmlns:a16="http://schemas.microsoft.com/office/drawing/2014/main" id="{D8BBD7DB-8265-6744-94E4-D889CD0B0C5C}"/>
              </a:ext>
            </a:extLst>
          </p:cNvPr>
          <p:cNvSpPr txBox="1"/>
          <p:nvPr/>
        </p:nvSpPr>
        <p:spPr>
          <a:xfrm>
            <a:off x="685801" y="3804275"/>
            <a:ext cx="4211564" cy="830997"/>
          </a:xfrm>
          <a:prstGeom prst="rect">
            <a:avLst/>
          </a:prstGeom>
          <a:noFill/>
        </p:spPr>
        <p:txBody>
          <a:bodyPr wrap="square" rtlCol="0">
            <a:spAutoFit/>
          </a:bodyPr>
          <a:lstStyle/>
          <a:p>
            <a:pPr defTabSz="352044">
              <a:spcAft>
                <a:spcPts val="600"/>
              </a:spcAft>
            </a:pPr>
            <a:r>
              <a:rPr lang="en-US" sz="1600" kern="1200" dirty="0">
                <a:solidFill>
                  <a:schemeClr val="tx1"/>
                </a:solidFill>
                <a:latin typeface="+mn-lt"/>
                <a:ea typeface="+mn-ea"/>
                <a:cs typeface="+mn-cs"/>
              </a:rPr>
              <a:t>Therefore, I created a function that handles missing data values with the mean (average) of the column</a:t>
            </a:r>
            <a:endParaRPr lang="en-SG" sz="1600" dirty="0"/>
          </a:p>
        </p:txBody>
      </p:sp>
      <p:sp>
        <p:nvSpPr>
          <p:cNvPr id="13" name="TextBox 12">
            <a:extLst>
              <a:ext uri="{FF2B5EF4-FFF2-40B4-BE49-F238E27FC236}">
                <a16:creationId xmlns:a16="http://schemas.microsoft.com/office/drawing/2014/main" id="{8263E512-F34B-EFD1-22C5-7FDB51085878}"/>
              </a:ext>
            </a:extLst>
          </p:cNvPr>
          <p:cNvSpPr txBox="1"/>
          <p:nvPr/>
        </p:nvSpPr>
        <p:spPr>
          <a:xfrm>
            <a:off x="615820" y="4838345"/>
            <a:ext cx="4170784" cy="830997"/>
          </a:xfrm>
          <a:prstGeom prst="rect">
            <a:avLst/>
          </a:prstGeom>
          <a:noFill/>
        </p:spPr>
        <p:txBody>
          <a:bodyPr wrap="square" rtlCol="0">
            <a:spAutoFit/>
          </a:bodyPr>
          <a:lstStyle/>
          <a:p>
            <a:pPr defTabSz="352044">
              <a:spcAft>
                <a:spcPts val="600"/>
              </a:spcAft>
            </a:pPr>
            <a:r>
              <a:rPr lang="en-SG" sz="1600" kern="1200" dirty="0">
                <a:solidFill>
                  <a:schemeClr val="tx1"/>
                </a:solidFill>
                <a:latin typeface="+mn-lt"/>
                <a:ea typeface="+mn-ea"/>
                <a:cs typeface="+mn-cs"/>
              </a:rPr>
              <a:t>It can be seen that after imputation, there are 0 missing values which shows that the dataset has been successfully </a:t>
            </a:r>
            <a:r>
              <a:rPr lang="en-SG" sz="1600" kern="1200" dirty="0" err="1">
                <a:solidFill>
                  <a:schemeClr val="tx1"/>
                </a:solidFill>
                <a:latin typeface="+mn-lt"/>
                <a:ea typeface="+mn-ea"/>
                <a:cs typeface="+mn-cs"/>
              </a:rPr>
              <a:t>imputated</a:t>
            </a:r>
            <a:r>
              <a:rPr lang="en-SG" sz="1600" kern="1200" dirty="0">
                <a:solidFill>
                  <a:schemeClr val="tx1"/>
                </a:solidFill>
                <a:latin typeface="+mn-lt"/>
                <a:ea typeface="+mn-ea"/>
                <a:cs typeface="+mn-cs"/>
              </a:rPr>
              <a:t>.</a:t>
            </a:r>
            <a:endParaRPr lang="en-SG" sz="1600" dirty="0"/>
          </a:p>
        </p:txBody>
      </p:sp>
      <p:pic>
        <p:nvPicPr>
          <p:cNvPr id="3" name="Picture 2">
            <a:extLst>
              <a:ext uri="{FF2B5EF4-FFF2-40B4-BE49-F238E27FC236}">
                <a16:creationId xmlns:a16="http://schemas.microsoft.com/office/drawing/2014/main" id="{819D6A78-25FC-8918-387A-915775228F87}"/>
              </a:ext>
            </a:extLst>
          </p:cNvPr>
          <p:cNvPicPr>
            <a:picLocks noChangeAspect="1"/>
          </p:cNvPicPr>
          <p:nvPr/>
        </p:nvPicPr>
        <p:blipFill>
          <a:blip r:embed="rId3"/>
          <a:stretch>
            <a:fillRect/>
          </a:stretch>
        </p:blipFill>
        <p:spPr>
          <a:xfrm>
            <a:off x="6096000" y="1522089"/>
            <a:ext cx="4175882" cy="5087093"/>
          </a:xfrm>
          <a:prstGeom prst="rect">
            <a:avLst/>
          </a:prstGeom>
        </p:spPr>
      </p:pic>
    </p:spTree>
    <p:extLst>
      <p:ext uri="{BB962C8B-B14F-4D97-AF65-F5344CB8AC3E}">
        <p14:creationId xmlns:p14="http://schemas.microsoft.com/office/powerpoint/2010/main" val="3922023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1426</TotalTime>
  <Words>982</Words>
  <Application>Microsoft Office PowerPoint</Application>
  <PresentationFormat>Widescreen</PresentationFormat>
  <Paragraphs>53</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-apple-system</vt:lpstr>
      <vt:lpstr>Arial</vt:lpstr>
      <vt:lpstr>Calibri</vt:lpstr>
      <vt:lpstr>Calibri Light</vt:lpstr>
      <vt:lpstr>Celestial</vt:lpstr>
      <vt:lpstr>Pdas ca2</vt:lpstr>
      <vt:lpstr>Topic question</vt:lpstr>
      <vt:lpstr>Why is this relevant to us and how does it affect us?</vt:lpstr>
      <vt:lpstr>Urls of my datasets from data.gov</vt:lpstr>
      <vt:lpstr>#1 dataset: greenhouse gas pollution.csv</vt:lpstr>
      <vt:lpstr>#2 dataset: solid waste management.csv</vt:lpstr>
      <vt:lpstr>#3 dataset:total licensed food establishments.csv</vt:lpstr>
      <vt:lpstr>DATA PROCESSING AND Data cleaning</vt:lpstr>
      <vt:lpstr>#1 DATA PROCESSING AND ANALYSING of : greenhouse gas pollution.csv</vt:lpstr>
      <vt:lpstr>#2 DATA PROCESSING AND ANALYSING of solid waste management.csv</vt:lpstr>
      <vt:lpstr>#3 DATA PROCESSING AND ANALYSING of A total licensed food establishments.csv</vt:lpstr>
      <vt:lpstr>Function to handle missing data</vt:lpstr>
      <vt:lpstr>Calculating outliers and removing</vt:lpstr>
      <vt:lpstr>Function that I used to calculate outliers and remove them</vt:lpstr>
      <vt:lpstr>Model summary For total Total Licensed Food Establishments being the indepeNdent variable and Total Greenhouse Gas Emissions being the dependent</vt:lpstr>
      <vt:lpstr>Model summary For total Total Licensed Food Establishments being the indepeNdent variable and Co2 being dependent</vt:lpstr>
      <vt:lpstr>Data insights</vt:lpstr>
      <vt:lpstr>Data insights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humidity and rainfall affect the number of different diseases in Singapore </dc:title>
  <dc:creator>Adam Ong</dc:creator>
  <cp:lastModifiedBy>ADAM BIN ROSLAN</cp:lastModifiedBy>
  <cp:revision>14</cp:revision>
  <dcterms:created xsi:type="dcterms:W3CDTF">2023-12-13T15:41:25Z</dcterms:created>
  <dcterms:modified xsi:type="dcterms:W3CDTF">2024-02-06T00:44:40Z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