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22"/>
  </p:notesMasterIdLst>
  <p:handoutMasterIdLst>
    <p:handoutMasterId r:id="rId23"/>
  </p:handoutMasterIdLst>
  <p:sldIdLst>
    <p:sldId id="256" r:id="rId5"/>
    <p:sldId id="287" r:id="rId6"/>
    <p:sldId id="258" r:id="rId7"/>
    <p:sldId id="260" r:id="rId8"/>
    <p:sldId id="275" r:id="rId9"/>
    <p:sldId id="276" r:id="rId10"/>
    <p:sldId id="278" r:id="rId11"/>
    <p:sldId id="277" r:id="rId12"/>
    <p:sldId id="283" r:id="rId13"/>
    <p:sldId id="280" r:id="rId14"/>
    <p:sldId id="279" r:id="rId15"/>
    <p:sldId id="281" r:id="rId16"/>
    <p:sldId id="282" r:id="rId17"/>
    <p:sldId id="284" r:id="rId18"/>
    <p:sldId id="285" r:id="rId19"/>
    <p:sldId id="286"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snapToObject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12/14/2023</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17</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12/14/2023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beta.data.gov.sg/collections/1404/view" TargetMode="External"/><Relationship Id="rId3" Type="http://schemas.openxmlformats.org/officeDocument/2006/relationships/image" Target="../media/image1.jpeg"/><Relationship Id="rId7" Type="http://schemas.openxmlformats.org/officeDocument/2006/relationships/hyperlink" Target="https://beta.data.gov.sg/collections/1398/view"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eta.data.gov.sg/collections/476/view" TargetMode="External"/><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93286" y="1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671804" y="2101587"/>
            <a:ext cx="10488321" cy="2421464"/>
          </a:xfrm>
        </p:spPr>
        <p:txBody>
          <a:bodyPr>
            <a:noAutofit/>
          </a:bodyPr>
          <a:lstStyle/>
          <a:p>
            <a:pPr algn="ctr"/>
            <a:r>
              <a:rPr lang="en-US" sz="5400" b="1" dirty="0" err="1"/>
              <a:t>Pdas</a:t>
            </a:r>
            <a:r>
              <a:rPr lang="en-US" sz="5400" b="1" dirty="0"/>
              <a:t> ca1</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2403841" y="4979347"/>
            <a:ext cx="7197726" cy="1405467"/>
          </a:xfrm>
        </p:spPr>
        <p:txBody>
          <a:bodyPr>
            <a:normAutofit/>
          </a:bodyPr>
          <a:lstStyle/>
          <a:p>
            <a:pPr algn="ctr"/>
            <a:r>
              <a:rPr lang="en-US" dirty="0">
                <a:solidFill>
                  <a:schemeClr val="accent1">
                    <a:lumMod val="40000"/>
                    <a:lumOff val="60000"/>
                  </a:schemeClr>
                </a:solidFill>
              </a:rPr>
              <a:t>By: Adam bin </a:t>
            </a:r>
            <a:r>
              <a:rPr lang="en-US" dirty="0" err="1">
                <a:solidFill>
                  <a:schemeClr val="accent1">
                    <a:lumMod val="40000"/>
                    <a:lumOff val="60000"/>
                  </a:schemeClr>
                </a:solidFill>
              </a:rPr>
              <a:t>roslan</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E8AF8-F440-1C78-66FC-2886EE97AB2D}"/>
              </a:ext>
            </a:extLst>
          </p:cNvPr>
          <p:cNvSpPr>
            <a:spLocks noGrp="1"/>
          </p:cNvSpPr>
          <p:nvPr>
            <p:ph type="title"/>
          </p:nvPr>
        </p:nvSpPr>
        <p:spPr>
          <a:xfrm>
            <a:off x="326571" y="292360"/>
            <a:ext cx="11112760" cy="855306"/>
          </a:xfrm>
        </p:spPr>
        <p:txBody>
          <a:bodyPr>
            <a:normAutofit fontScale="90000"/>
          </a:bodyPr>
          <a:lstStyle/>
          <a:p>
            <a:pPr algn="ctr"/>
            <a:r>
              <a:rPr lang="en-US" sz="2800" dirty="0"/>
              <a:t>#2 DATA PROCESSING AND ANALYSING of RelativeHumidityMonthlyMean.csv</a:t>
            </a:r>
            <a:endParaRPr lang="en-SG" sz="2800" dirty="0"/>
          </a:p>
        </p:txBody>
      </p:sp>
      <p:pic>
        <p:nvPicPr>
          <p:cNvPr id="22" name="Content Placeholder 21" descr="A screenshot of a computer&#10;&#10;Description automatically generated">
            <a:extLst>
              <a:ext uri="{FF2B5EF4-FFF2-40B4-BE49-F238E27FC236}">
                <a16:creationId xmlns:a16="http://schemas.microsoft.com/office/drawing/2014/main" id="{A60642F7-1E40-0ED8-EED1-C65920E19F99}"/>
              </a:ext>
            </a:extLst>
          </p:cNvPr>
          <p:cNvPicPr>
            <a:picLocks noGrp="1" noChangeAspect="1"/>
          </p:cNvPicPr>
          <p:nvPr>
            <p:ph idx="1"/>
          </p:nvPr>
        </p:nvPicPr>
        <p:blipFill>
          <a:blip r:embed="rId2"/>
          <a:stretch>
            <a:fillRect/>
          </a:stretch>
        </p:blipFill>
        <p:spPr>
          <a:xfrm>
            <a:off x="5339833" y="1610396"/>
            <a:ext cx="5270845" cy="4074220"/>
          </a:xfrm>
        </p:spPr>
      </p:pic>
      <p:sp>
        <p:nvSpPr>
          <p:cNvPr id="23" name="TextBox 22">
            <a:extLst>
              <a:ext uri="{FF2B5EF4-FFF2-40B4-BE49-F238E27FC236}">
                <a16:creationId xmlns:a16="http://schemas.microsoft.com/office/drawing/2014/main" id="{2DECF263-808E-9BEC-9EA8-7D3FC427E488}"/>
              </a:ext>
            </a:extLst>
          </p:cNvPr>
          <p:cNvSpPr txBox="1"/>
          <p:nvPr/>
        </p:nvSpPr>
        <p:spPr>
          <a:xfrm>
            <a:off x="486942" y="1610396"/>
            <a:ext cx="4355646" cy="1323439"/>
          </a:xfrm>
          <a:prstGeom prst="rect">
            <a:avLst/>
          </a:prstGeom>
          <a:noFill/>
        </p:spPr>
        <p:txBody>
          <a:bodyPr wrap="square" rtlCol="0">
            <a:spAutoFit/>
          </a:bodyPr>
          <a:lstStyle/>
          <a:p>
            <a:r>
              <a:rPr lang="en-US" sz="1600" dirty="0"/>
              <a:t>The </a:t>
            </a:r>
            <a:r>
              <a:rPr lang="en-US" sz="1600" dirty="0" err="1"/>
              <a:t>DataFrame</a:t>
            </a:r>
            <a:r>
              <a:rPr lang="en-US" sz="1600" dirty="0"/>
              <a:t> has 500 entries, ranging from 0 to 499. In the ‘month’ column there are 500 entries while in the ‘</a:t>
            </a:r>
            <a:r>
              <a:rPr lang="en-US" sz="1600" dirty="0" err="1"/>
              <a:t>mean_rh</a:t>
            </a:r>
            <a:r>
              <a:rPr lang="en-US" sz="1600" dirty="0"/>
              <a:t>’(</a:t>
            </a:r>
            <a:r>
              <a:rPr lang="en-US" sz="1600" dirty="0" err="1"/>
              <a:t>mean_relative</a:t>
            </a:r>
            <a:r>
              <a:rPr lang="en-US" sz="1600" dirty="0"/>
              <a:t> humidity) column there are only 448 entries which shows that there are 52 missing values.</a:t>
            </a:r>
            <a:endParaRPr lang="en-SG" sz="1600" dirty="0"/>
          </a:p>
        </p:txBody>
      </p:sp>
      <p:sp>
        <p:nvSpPr>
          <p:cNvPr id="24" name="TextBox 23">
            <a:extLst>
              <a:ext uri="{FF2B5EF4-FFF2-40B4-BE49-F238E27FC236}">
                <a16:creationId xmlns:a16="http://schemas.microsoft.com/office/drawing/2014/main" id="{97B81AE5-7B9C-2EAC-70F2-C1311BF17C5F}"/>
              </a:ext>
            </a:extLst>
          </p:cNvPr>
          <p:cNvSpPr txBox="1"/>
          <p:nvPr/>
        </p:nvSpPr>
        <p:spPr>
          <a:xfrm>
            <a:off x="486942" y="3265715"/>
            <a:ext cx="4229467" cy="1077218"/>
          </a:xfrm>
          <a:prstGeom prst="rect">
            <a:avLst/>
          </a:prstGeom>
          <a:noFill/>
        </p:spPr>
        <p:txBody>
          <a:bodyPr wrap="square" rtlCol="0">
            <a:spAutoFit/>
          </a:bodyPr>
          <a:lstStyle/>
          <a:p>
            <a:r>
              <a:rPr lang="en-US" sz="1600" kern="1200" dirty="0">
                <a:solidFill>
                  <a:schemeClr val="tx1"/>
                </a:solidFill>
                <a:latin typeface="+mn-lt"/>
                <a:ea typeface="+mn-ea"/>
                <a:cs typeface="+mn-cs"/>
              </a:rPr>
              <a:t>Therefore, the function is put in place to handle missing data values with the mean (average) of the column.</a:t>
            </a:r>
            <a:endParaRPr lang="en-SG" sz="1600" dirty="0"/>
          </a:p>
          <a:p>
            <a:endParaRPr lang="en-SG" sz="1600" dirty="0"/>
          </a:p>
        </p:txBody>
      </p:sp>
      <p:sp>
        <p:nvSpPr>
          <p:cNvPr id="26" name="TextBox 25">
            <a:extLst>
              <a:ext uri="{FF2B5EF4-FFF2-40B4-BE49-F238E27FC236}">
                <a16:creationId xmlns:a16="http://schemas.microsoft.com/office/drawing/2014/main" id="{A9587092-D59D-CEBB-6104-053F9E193898}"/>
              </a:ext>
            </a:extLst>
          </p:cNvPr>
          <p:cNvSpPr txBox="1"/>
          <p:nvPr/>
        </p:nvSpPr>
        <p:spPr>
          <a:xfrm>
            <a:off x="236074" y="4481634"/>
            <a:ext cx="4835589" cy="923330"/>
          </a:xfrm>
          <a:prstGeom prst="rect">
            <a:avLst/>
          </a:prstGeom>
          <a:noFill/>
        </p:spPr>
        <p:txBody>
          <a:bodyPr wrap="square">
            <a:spAutoFit/>
          </a:bodyPr>
          <a:lstStyle/>
          <a:p>
            <a:pPr defTabSz="352044">
              <a:spcAft>
                <a:spcPts val="600"/>
              </a:spcAft>
            </a:pPr>
            <a:r>
              <a:rPr lang="en-SG" sz="1800" kern="1200" dirty="0">
                <a:solidFill>
                  <a:schemeClr val="tx1"/>
                </a:solidFill>
                <a:latin typeface="+mn-lt"/>
                <a:ea typeface="+mn-ea"/>
                <a:cs typeface="+mn-cs"/>
              </a:rPr>
              <a:t>It can be seen that after imputation, there are 0 missing values which shows that the dataset has also been successfully </a:t>
            </a:r>
            <a:r>
              <a:rPr lang="en-SG" sz="1800" kern="1200" dirty="0" err="1">
                <a:solidFill>
                  <a:schemeClr val="tx1"/>
                </a:solidFill>
                <a:latin typeface="+mn-lt"/>
                <a:ea typeface="+mn-ea"/>
                <a:cs typeface="+mn-cs"/>
              </a:rPr>
              <a:t>imputated</a:t>
            </a:r>
            <a:r>
              <a:rPr lang="en-SG" sz="1800" kern="1200" dirty="0">
                <a:solidFill>
                  <a:schemeClr val="tx1"/>
                </a:solidFill>
                <a:latin typeface="+mn-lt"/>
                <a:ea typeface="+mn-ea"/>
                <a:cs typeface="+mn-cs"/>
              </a:rPr>
              <a:t>.</a:t>
            </a:r>
            <a:endParaRPr lang="en-SG" dirty="0"/>
          </a:p>
        </p:txBody>
      </p:sp>
    </p:spTree>
    <p:extLst>
      <p:ext uri="{BB962C8B-B14F-4D97-AF65-F5344CB8AC3E}">
        <p14:creationId xmlns:p14="http://schemas.microsoft.com/office/powerpoint/2010/main" val="815323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C835-8BD5-469A-6832-AA2EA5CD566E}"/>
              </a:ext>
            </a:extLst>
          </p:cNvPr>
          <p:cNvSpPr>
            <a:spLocks noGrp="1"/>
          </p:cNvSpPr>
          <p:nvPr>
            <p:ph type="title"/>
          </p:nvPr>
        </p:nvSpPr>
        <p:spPr>
          <a:xfrm>
            <a:off x="242595" y="435430"/>
            <a:ext cx="11865429" cy="824682"/>
          </a:xfrm>
        </p:spPr>
        <p:txBody>
          <a:bodyPr>
            <a:normAutofit fontScale="90000"/>
          </a:bodyPr>
          <a:lstStyle/>
          <a:p>
            <a:r>
              <a:rPr lang="en-US" sz="2800" dirty="0"/>
              <a:t>#3 DATA PROCESSING AND ANALYSING of A</a:t>
            </a:r>
            <a:r>
              <a:rPr lang="en-SG" sz="2800" dirty="0"/>
              <a:t> RainfallMonthlyNumberofRainDays.csv</a:t>
            </a:r>
          </a:p>
        </p:txBody>
      </p:sp>
      <p:pic>
        <p:nvPicPr>
          <p:cNvPr id="5" name="Content Placeholder 4" descr="A computer screen with white text&#10;&#10;Description automatically generated">
            <a:extLst>
              <a:ext uri="{FF2B5EF4-FFF2-40B4-BE49-F238E27FC236}">
                <a16:creationId xmlns:a16="http://schemas.microsoft.com/office/drawing/2014/main" id="{56D3D0EA-402F-BB5D-4577-6D7F036ACB51}"/>
              </a:ext>
            </a:extLst>
          </p:cNvPr>
          <p:cNvPicPr>
            <a:picLocks noGrp="1" noChangeAspect="1"/>
          </p:cNvPicPr>
          <p:nvPr>
            <p:ph idx="1"/>
          </p:nvPr>
        </p:nvPicPr>
        <p:blipFill>
          <a:blip r:embed="rId2"/>
          <a:stretch>
            <a:fillRect/>
          </a:stretch>
        </p:blipFill>
        <p:spPr>
          <a:xfrm>
            <a:off x="5304467" y="1935897"/>
            <a:ext cx="4809916" cy="3665104"/>
          </a:xfrm>
        </p:spPr>
      </p:pic>
      <p:sp>
        <p:nvSpPr>
          <p:cNvPr id="7" name="TextBox 6">
            <a:extLst>
              <a:ext uri="{FF2B5EF4-FFF2-40B4-BE49-F238E27FC236}">
                <a16:creationId xmlns:a16="http://schemas.microsoft.com/office/drawing/2014/main" id="{438F4CB7-D194-2756-A5FD-D2D54816DAFD}"/>
              </a:ext>
            </a:extLst>
          </p:cNvPr>
          <p:cNvSpPr txBox="1"/>
          <p:nvPr/>
        </p:nvSpPr>
        <p:spPr>
          <a:xfrm>
            <a:off x="77753" y="1935897"/>
            <a:ext cx="4914123" cy="1754326"/>
          </a:xfrm>
          <a:prstGeom prst="rect">
            <a:avLst/>
          </a:prstGeom>
          <a:noFill/>
        </p:spPr>
        <p:txBody>
          <a:bodyPr wrap="square">
            <a:spAutoFit/>
          </a:bodyPr>
          <a:lstStyle/>
          <a:p>
            <a:r>
              <a:rPr lang="en-US" sz="1800" dirty="0"/>
              <a:t>The </a:t>
            </a:r>
            <a:r>
              <a:rPr lang="en-US" sz="1800" dirty="0" err="1"/>
              <a:t>DataFrame</a:t>
            </a:r>
            <a:r>
              <a:rPr lang="en-US" sz="1800" dirty="0"/>
              <a:t> has 501 entries, ranging from 0 to </a:t>
            </a:r>
            <a:r>
              <a:rPr lang="en-US" dirty="0"/>
              <a:t>500. the ‘month’ column has 501 entries but the ‘</a:t>
            </a:r>
            <a:r>
              <a:rPr lang="en-US" dirty="0" err="1"/>
              <a:t>no_of_rainy_days</a:t>
            </a:r>
            <a:r>
              <a:rPr lang="en-US" dirty="0"/>
              <a:t>’  column has 476 entries which implies that there are 25 missing values in the dataset.</a:t>
            </a:r>
          </a:p>
          <a:p>
            <a:endParaRPr lang="en-SG" dirty="0"/>
          </a:p>
        </p:txBody>
      </p:sp>
      <p:sp>
        <p:nvSpPr>
          <p:cNvPr id="9" name="TextBox 8">
            <a:extLst>
              <a:ext uri="{FF2B5EF4-FFF2-40B4-BE49-F238E27FC236}">
                <a16:creationId xmlns:a16="http://schemas.microsoft.com/office/drawing/2014/main" id="{A15B6B4C-5A63-4E94-19B1-BC2B9ECEB946}"/>
              </a:ext>
            </a:extLst>
          </p:cNvPr>
          <p:cNvSpPr txBox="1"/>
          <p:nvPr/>
        </p:nvSpPr>
        <p:spPr>
          <a:xfrm>
            <a:off x="89802" y="3521476"/>
            <a:ext cx="5094513" cy="923330"/>
          </a:xfrm>
          <a:prstGeom prst="rect">
            <a:avLst/>
          </a:prstGeom>
          <a:noFill/>
        </p:spPr>
        <p:txBody>
          <a:bodyPr wrap="square">
            <a:spAutoFit/>
          </a:bodyPr>
          <a:lstStyle/>
          <a:p>
            <a:r>
              <a:rPr lang="en-US" sz="1800" kern="1200" dirty="0">
                <a:solidFill>
                  <a:schemeClr val="tx1"/>
                </a:solidFill>
                <a:latin typeface="+mn-lt"/>
                <a:ea typeface="+mn-ea"/>
                <a:cs typeface="+mn-cs"/>
              </a:rPr>
              <a:t>Therefore, the function is put in place to handle missing data values with the mean (average) of the column.</a:t>
            </a:r>
            <a:endParaRPr lang="en-SG" sz="1800" dirty="0"/>
          </a:p>
        </p:txBody>
      </p:sp>
      <p:sp>
        <p:nvSpPr>
          <p:cNvPr id="11" name="TextBox 10">
            <a:extLst>
              <a:ext uri="{FF2B5EF4-FFF2-40B4-BE49-F238E27FC236}">
                <a16:creationId xmlns:a16="http://schemas.microsoft.com/office/drawing/2014/main" id="{F195E84B-500C-82E6-5198-A009155DC791}"/>
              </a:ext>
            </a:extLst>
          </p:cNvPr>
          <p:cNvSpPr txBox="1"/>
          <p:nvPr/>
        </p:nvSpPr>
        <p:spPr>
          <a:xfrm>
            <a:off x="65706" y="4556774"/>
            <a:ext cx="4938219" cy="923330"/>
          </a:xfrm>
          <a:prstGeom prst="rect">
            <a:avLst/>
          </a:prstGeom>
          <a:noFill/>
        </p:spPr>
        <p:txBody>
          <a:bodyPr wrap="square">
            <a:spAutoFit/>
          </a:bodyPr>
          <a:lstStyle/>
          <a:p>
            <a:pPr defTabSz="352044">
              <a:spcAft>
                <a:spcPts val="600"/>
              </a:spcAft>
            </a:pPr>
            <a:r>
              <a:rPr lang="en-SG" sz="1800" kern="1200" dirty="0">
                <a:solidFill>
                  <a:schemeClr val="tx1"/>
                </a:solidFill>
                <a:latin typeface="+mn-lt"/>
                <a:ea typeface="+mn-ea"/>
                <a:cs typeface="+mn-cs"/>
              </a:rPr>
              <a:t>It can be seen that after imputation, there are 0 missing values which shows that the dataset has also been successfully </a:t>
            </a:r>
            <a:r>
              <a:rPr lang="en-SG" sz="1800" kern="1200" dirty="0" err="1">
                <a:solidFill>
                  <a:schemeClr val="tx1"/>
                </a:solidFill>
                <a:latin typeface="+mn-lt"/>
                <a:ea typeface="+mn-ea"/>
                <a:cs typeface="+mn-cs"/>
              </a:rPr>
              <a:t>imputated</a:t>
            </a:r>
            <a:r>
              <a:rPr lang="en-SG" sz="1800" kern="1200" dirty="0">
                <a:solidFill>
                  <a:schemeClr val="tx1"/>
                </a:solidFill>
                <a:latin typeface="+mn-lt"/>
                <a:ea typeface="+mn-ea"/>
                <a:cs typeface="+mn-cs"/>
              </a:rPr>
              <a:t>.</a:t>
            </a:r>
            <a:endParaRPr lang="en-SG" dirty="0"/>
          </a:p>
        </p:txBody>
      </p:sp>
    </p:spTree>
    <p:extLst>
      <p:ext uri="{BB962C8B-B14F-4D97-AF65-F5344CB8AC3E}">
        <p14:creationId xmlns:p14="http://schemas.microsoft.com/office/powerpoint/2010/main" val="91557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A1C4-9DEE-7ABB-0093-5DFD48B11BC5}"/>
              </a:ext>
            </a:extLst>
          </p:cNvPr>
          <p:cNvSpPr>
            <a:spLocks noGrp="1"/>
          </p:cNvSpPr>
          <p:nvPr>
            <p:ph type="title"/>
          </p:nvPr>
        </p:nvSpPr>
        <p:spPr>
          <a:xfrm>
            <a:off x="155257" y="0"/>
            <a:ext cx="11534775" cy="1453363"/>
          </a:xfrm>
        </p:spPr>
        <p:txBody>
          <a:bodyPr>
            <a:noAutofit/>
          </a:bodyPr>
          <a:lstStyle/>
          <a:p>
            <a:pPr algn="ctr"/>
            <a:r>
              <a:rPr lang="en-US" sz="2400" dirty="0"/>
              <a:t>#1 dataset: AverageDailyPolyclinicAttendancesforSelectedDiseases.csv</a:t>
            </a:r>
            <a:endParaRPr lang="en-SG" sz="2400" dirty="0"/>
          </a:p>
        </p:txBody>
      </p:sp>
      <p:sp>
        <p:nvSpPr>
          <p:cNvPr id="9" name="Content Placeholder 8">
            <a:extLst>
              <a:ext uri="{FF2B5EF4-FFF2-40B4-BE49-F238E27FC236}">
                <a16:creationId xmlns:a16="http://schemas.microsoft.com/office/drawing/2014/main" id="{1F5EBE4B-1994-EE70-FEF0-737F6A0EFCE4}"/>
              </a:ext>
            </a:extLst>
          </p:cNvPr>
          <p:cNvSpPr>
            <a:spLocks noGrp="1"/>
          </p:cNvSpPr>
          <p:nvPr>
            <p:ph idx="1"/>
          </p:nvPr>
        </p:nvSpPr>
        <p:spPr>
          <a:xfrm>
            <a:off x="232561" y="5273799"/>
            <a:ext cx="4948588" cy="1486390"/>
          </a:xfrm>
        </p:spPr>
        <p:txBody>
          <a:bodyPr>
            <a:normAutofit/>
          </a:bodyPr>
          <a:lstStyle/>
          <a:p>
            <a:r>
              <a:rPr lang="en-US" dirty="0"/>
              <a:t>The data is represented by a blue line showing fluctuations in case numbers over time from 2012 to 2022, with noticeable spikes around the years 2020 and 2022. </a:t>
            </a:r>
          </a:p>
        </p:txBody>
      </p:sp>
      <p:pic>
        <p:nvPicPr>
          <p:cNvPr id="5" name="Content Placeholder 4">
            <a:extLst>
              <a:ext uri="{FF2B5EF4-FFF2-40B4-BE49-F238E27FC236}">
                <a16:creationId xmlns:a16="http://schemas.microsoft.com/office/drawing/2014/main" id="{77B8A82F-95D7-B45A-8F04-1E6C08777BE8}"/>
              </a:ext>
            </a:extLst>
          </p:cNvPr>
          <p:cNvPicPr>
            <a:picLocks noChangeAspect="1"/>
          </p:cNvPicPr>
          <p:nvPr/>
        </p:nvPicPr>
        <p:blipFill>
          <a:blip r:embed="rId3"/>
          <a:stretch>
            <a:fillRect/>
          </a:stretch>
        </p:blipFill>
        <p:spPr>
          <a:xfrm>
            <a:off x="232561" y="1255273"/>
            <a:ext cx="5029905" cy="38227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57CB8867-48F6-CF22-B37B-13C7B1DECFB5}"/>
              </a:ext>
            </a:extLst>
          </p:cNvPr>
          <p:cNvPicPr>
            <a:picLocks noChangeAspect="1"/>
          </p:cNvPicPr>
          <p:nvPr/>
        </p:nvPicPr>
        <p:blipFill>
          <a:blip r:embed="rId4"/>
          <a:stretch>
            <a:fillRect/>
          </a:stretch>
        </p:blipFill>
        <p:spPr>
          <a:xfrm>
            <a:off x="6021355" y="1268846"/>
            <a:ext cx="5124450" cy="3825667"/>
          </a:xfrm>
          <a:prstGeom prst="rect">
            <a:avLst/>
          </a:prstGeom>
        </p:spPr>
      </p:pic>
      <p:sp>
        <p:nvSpPr>
          <p:cNvPr id="12" name="TextBox 11">
            <a:extLst>
              <a:ext uri="{FF2B5EF4-FFF2-40B4-BE49-F238E27FC236}">
                <a16:creationId xmlns:a16="http://schemas.microsoft.com/office/drawing/2014/main" id="{15B0A37B-CE30-C9AA-F20A-C554FF4C9443}"/>
              </a:ext>
            </a:extLst>
          </p:cNvPr>
          <p:cNvSpPr txBox="1"/>
          <p:nvPr/>
        </p:nvSpPr>
        <p:spPr>
          <a:xfrm>
            <a:off x="5805390" y="5292192"/>
            <a:ext cx="6172200" cy="1477328"/>
          </a:xfrm>
          <a:prstGeom prst="rect">
            <a:avLst/>
          </a:prstGeom>
          <a:noFill/>
        </p:spPr>
        <p:txBody>
          <a:bodyPr wrap="square">
            <a:spAutoFit/>
          </a:bodyPr>
          <a:lstStyle/>
          <a:p>
            <a:r>
              <a:rPr lang="en-US" dirty="0"/>
              <a:t>Most data points are clustered near the bottom of the graph until around 2020, where there’s a significant increase in case numbers. After 2020, the case numbers fluctuate between approximately 2000 and 4000. This suggests a noticeable increase in the number of cases around 2020.</a:t>
            </a:r>
            <a:endParaRPr lang="en-SG" dirty="0"/>
          </a:p>
        </p:txBody>
      </p:sp>
    </p:spTree>
    <p:extLst>
      <p:ext uri="{BB962C8B-B14F-4D97-AF65-F5344CB8AC3E}">
        <p14:creationId xmlns:p14="http://schemas.microsoft.com/office/powerpoint/2010/main" val="84769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D731A-1F32-6191-DDEA-E54562995148}"/>
              </a:ext>
            </a:extLst>
          </p:cNvPr>
          <p:cNvSpPr>
            <a:spLocks noGrp="1"/>
          </p:cNvSpPr>
          <p:nvPr>
            <p:ph type="title"/>
          </p:nvPr>
        </p:nvSpPr>
        <p:spPr>
          <a:xfrm>
            <a:off x="685801" y="165174"/>
            <a:ext cx="10131425" cy="646590"/>
          </a:xfrm>
        </p:spPr>
        <p:txBody>
          <a:bodyPr/>
          <a:lstStyle/>
          <a:p>
            <a:r>
              <a:rPr lang="en-SG" sz="3600" dirty="0"/>
              <a:t>#2 dataset: RelativeHumidityMonthlyMean.csv</a:t>
            </a:r>
            <a:endParaRPr lang="en-SG" dirty="0"/>
          </a:p>
        </p:txBody>
      </p:sp>
      <p:pic>
        <p:nvPicPr>
          <p:cNvPr id="5" name="Content Placeholder 4">
            <a:extLst>
              <a:ext uri="{FF2B5EF4-FFF2-40B4-BE49-F238E27FC236}">
                <a16:creationId xmlns:a16="http://schemas.microsoft.com/office/drawing/2014/main" id="{947BD0B4-5036-0CFE-C38D-7F9F7C0225EA}"/>
              </a:ext>
            </a:extLst>
          </p:cNvPr>
          <p:cNvPicPr>
            <a:picLocks noGrp="1" noChangeAspect="1"/>
          </p:cNvPicPr>
          <p:nvPr>
            <p:ph idx="1"/>
          </p:nvPr>
        </p:nvPicPr>
        <p:blipFill>
          <a:blip r:embed="rId2"/>
          <a:stretch>
            <a:fillRect/>
          </a:stretch>
        </p:blipFill>
        <p:spPr>
          <a:xfrm>
            <a:off x="527180" y="1022543"/>
            <a:ext cx="4374760" cy="3649662"/>
          </a:xfrm>
        </p:spPr>
      </p:pic>
      <p:sp>
        <p:nvSpPr>
          <p:cNvPr id="9" name="TextBox 8">
            <a:extLst>
              <a:ext uri="{FF2B5EF4-FFF2-40B4-BE49-F238E27FC236}">
                <a16:creationId xmlns:a16="http://schemas.microsoft.com/office/drawing/2014/main" id="{C880DE60-0B17-FCA4-3A21-2641FFC9695C}"/>
              </a:ext>
            </a:extLst>
          </p:cNvPr>
          <p:cNvSpPr txBox="1"/>
          <p:nvPr/>
        </p:nvSpPr>
        <p:spPr>
          <a:xfrm>
            <a:off x="251927" y="4882985"/>
            <a:ext cx="5231364" cy="1815882"/>
          </a:xfrm>
          <a:prstGeom prst="rect">
            <a:avLst/>
          </a:prstGeom>
          <a:noFill/>
        </p:spPr>
        <p:txBody>
          <a:bodyPr wrap="square">
            <a:spAutoFit/>
          </a:bodyPr>
          <a:lstStyle/>
          <a:p>
            <a:r>
              <a:rPr lang="en-US" sz="1600" dirty="0"/>
              <a:t>It represents the mean relative humidity (</a:t>
            </a:r>
            <a:r>
              <a:rPr lang="en-US" sz="1600" dirty="0" err="1"/>
              <a:t>mean_rh</a:t>
            </a:r>
            <a:r>
              <a:rPr lang="en-US" sz="1600" dirty="0"/>
              <a:t>) over a span of years from 2012 to 2022. The x-axis represents the years, and the y-axis represents the mean relative humidity, which ranges from 0 to 80. The light blue area under the line graph indicates the levels of </a:t>
            </a:r>
            <a:r>
              <a:rPr lang="en-US" sz="1600" dirty="0" err="1"/>
              <a:t>mean_rh</a:t>
            </a:r>
            <a:r>
              <a:rPr lang="en-US" sz="1600" dirty="0"/>
              <a:t> over time. The chart shows fluctuations in </a:t>
            </a:r>
            <a:r>
              <a:rPr lang="en-US" sz="1600" dirty="0" err="1"/>
              <a:t>mean_rh</a:t>
            </a:r>
            <a:r>
              <a:rPr lang="en-US" sz="1600" dirty="0"/>
              <a:t>, with visible peaks and troughs throughout the years.</a:t>
            </a:r>
            <a:endParaRPr lang="en-SG" sz="1600" dirty="0"/>
          </a:p>
        </p:txBody>
      </p:sp>
      <p:pic>
        <p:nvPicPr>
          <p:cNvPr id="11" name="Picture 10">
            <a:extLst>
              <a:ext uri="{FF2B5EF4-FFF2-40B4-BE49-F238E27FC236}">
                <a16:creationId xmlns:a16="http://schemas.microsoft.com/office/drawing/2014/main" id="{EE0F10C0-5118-F699-A4F4-9460F3D82E1C}"/>
              </a:ext>
            </a:extLst>
          </p:cNvPr>
          <p:cNvPicPr>
            <a:picLocks noChangeAspect="1"/>
          </p:cNvPicPr>
          <p:nvPr/>
        </p:nvPicPr>
        <p:blipFill>
          <a:blip r:embed="rId3"/>
          <a:stretch>
            <a:fillRect/>
          </a:stretch>
        </p:blipFill>
        <p:spPr>
          <a:xfrm>
            <a:off x="5877411" y="908323"/>
            <a:ext cx="5419725" cy="4124325"/>
          </a:xfrm>
          <a:prstGeom prst="rect">
            <a:avLst/>
          </a:prstGeom>
        </p:spPr>
      </p:pic>
      <p:sp>
        <p:nvSpPr>
          <p:cNvPr id="13" name="TextBox 12">
            <a:extLst>
              <a:ext uri="{FF2B5EF4-FFF2-40B4-BE49-F238E27FC236}">
                <a16:creationId xmlns:a16="http://schemas.microsoft.com/office/drawing/2014/main" id="{80972B55-7DBA-2AAF-BE46-6795EE31A602}"/>
              </a:ext>
            </a:extLst>
          </p:cNvPr>
          <p:cNvSpPr txBox="1"/>
          <p:nvPr/>
        </p:nvSpPr>
        <p:spPr>
          <a:xfrm>
            <a:off x="5716554" y="5129207"/>
            <a:ext cx="6096000" cy="1569660"/>
          </a:xfrm>
          <a:prstGeom prst="rect">
            <a:avLst/>
          </a:prstGeom>
          <a:noFill/>
        </p:spPr>
        <p:txBody>
          <a:bodyPr wrap="square">
            <a:spAutoFit/>
          </a:bodyPr>
          <a:lstStyle/>
          <a:p>
            <a:pPr algn="l">
              <a:buFont typeface="Arial" panose="020B0604020202020204" pitchFamily="34" charset="0"/>
              <a:buChar char="•"/>
            </a:pPr>
            <a:r>
              <a:rPr lang="en-US" sz="1600" b="0" i="0" dirty="0">
                <a:effectLst/>
                <a:latin typeface="-apple-system"/>
              </a:rPr>
              <a:t>The x-axis represents the mean relative humidity values, which range from 72 to 88.</a:t>
            </a:r>
          </a:p>
          <a:p>
            <a:pPr algn="l">
              <a:buFont typeface="Arial" panose="020B0604020202020204" pitchFamily="34" charset="0"/>
              <a:buChar char="•"/>
            </a:pPr>
            <a:r>
              <a:rPr lang="en-US" sz="1600" b="0" i="0" dirty="0">
                <a:effectLst/>
                <a:latin typeface="-apple-system"/>
              </a:rPr>
              <a:t>The y-axis represents the frequency of each value, indicating how often each level of humidity occurs.</a:t>
            </a:r>
          </a:p>
          <a:p>
            <a:pPr algn="l">
              <a:buFont typeface="Arial" panose="020B0604020202020204" pitchFamily="34" charset="0"/>
              <a:buChar char="•"/>
            </a:pPr>
            <a:r>
              <a:rPr lang="en-US" sz="1600" b="0" i="0" dirty="0">
                <a:effectLst/>
                <a:latin typeface="-apple-system"/>
              </a:rPr>
              <a:t>The blue bars represent the frequencies of different ranges of mean relative humidity. There are notable peaks around 76 and above 82</a:t>
            </a:r>
          </a:p>
        </p:txBody>
      </p:sp>
    </p:spTree>
    <p:extLst>
      <p:ext uri="{BB962C8B-B14F-4D97-AF65-F5344CB8AC3E}">
        <p14:creationId xmlns:p14="http://schemas.microsoft.com/office/powerpoint/2010/main" val="1933444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1C22-1196-89F9-72A3-D425780E10B2}"/>
              </a:ext>
            </a:extLst>
          </p:cNvPr>
          <p:cNvSpPr>
            <a:spLocks noGrp="1"/>
          </p:cNvSpPr>
          <p:nvPr>
            <p:ph type="title"/>
          </p:nvPr>
        </p:nvSpPr>
        <p:spPr/>
        <p:txBody>
          <a:bodyPr/>
          <a:lstStyle/>
          <a:p>
            <a:r>
              <a:rPr lang="en-SG" sz="3600" dirty="0"/>
              <a:t>#3 dataset: RainfallMonthlyNumberofRainDays.csv</a:t>
            </a:r>
            <a:endParaRPr lang="en-SG" dirty="0"/>
          </a:p>
        </p:txBody>
      </p:sp>
      <p:pic>
        <p:nvPicPr>
          <p:cNvPr id="5" name="Content Placeholder 4">
            <a:extLst>
              <a:ext uri="{FF2B5EF4-FFF2-40B4-BE49-F238E27FC236}">
                <a16:creationId xmlns:a16="http://schemas.microsoft.com/office/drawing/2014/main" id="{6D9ACEB4-9FD1-CBDD-F351-419B783C0412}"/>
              </a:ext>
            </a:extLst>
          </p:cNvPr>
          <p:cNvPicPr>
            <a:picLocks noGrp="1" noChangeAspect="1"/>
          </p:cNvPicPr>
          <p:nvPr>
            <p:ph idx="1"/>
          </p:nvPr>
        </p:nvPicPr>
        <p:blipFill>
          <a:blip r:embed="rId2"/>
          <a:stretch>
            <a:fillRect/>
          </a:stretch>
        </p:blipFill>
        <p:spPr>
          <a:xfrm>
            <a:off x="775418" y="1930627"/>
            <a:ext cx="4875556" cy="3649662"/>
          </a:xfrm>
        </p:spPr>
      </p:pic>
      <p:sp>
        <p:nvSpPr>
          <p:cNvPr id="6" name="TextBox 5">
            <a:extLst>
              <a:ext uri="{FF2B5EF4-FFF2-40B4-BE49-F238E27FC236}">
                <a16:creationId xmlns:a16="http://schemas.microsoft.com/office/drawing/2014/main" id="{6C8EA9AA-3FEE-D10F-8AE7-DF4A9D05B7C0}"/>
              </a:ext>
            </a:extLst>
          </p:cNvPr>
          <p:cNvSpPr txBox="1"/>
          <p:nvPr/>
        </p:nvSpPr>
        <p:spPr>
          <a:xfrm>
            <a:off x="6251779" y="2601296"/>
            <a:ext cx="5405856" cy="2031325"/>
          </a:xfrm>
          <a:prstGeom prst="rect">
            <a:avLst/>
          </a:prstGeom>
          <a:noFill/>
        </p:spPr>
        <p:txBody>
          <a:bodyPr wrap="square" rtlCol="0">
            <a:spAutoFit/>
          </a:bodyPr>
          <a:lstStyle/>
          <a:p>
            <a:r>
              <a:rPr lang="en-SG" dirty="0"/>
              <a:t>The x-axis can be seen from the year 2012 to 2022 </a:t>
            </a:r>
            <a:r>
              <a:rPr lang="en-US" dirty="0"/>
              <a:t>The y-axis is labeled with numbers ranging from 0 to 25, indicating the count of rainy days in each month.</a:t>
            </a:r>
          </a:p>
          <a:p>
            <a:r>
              <a:rPr lang="en-US" dirty="0"/>
              <a:t>Each bar’s height indicates the number of rainy days in that specific month.</a:t>
            </a:r>
          </a:p>
          <a:p>
            <a:r>
              <a:rPr lang="en-US" dirty="0"/>
              <a:t>The color legend indicates that blue represents “</a:t>
            </a:r>
            <a:r>
              <a:rPr lang="en-US" dirty="0" err="1"/>
              <a:t>no_of_rainy_days</a:t>
            </a:r>
            <a:r>
              <a:rPr lang="en-US" dirty="0"/>
              <a:t>”.</a:t>
            </a:r>
            <a:endParaRPr lang="en-SG" dirty="0"/>
          </a:p>
        </p:txBody>
      </p:sp>
    </p:spTree>
    <p:extLst>
      <p:ext uri="{BB962C8B-B14F-4D97-AF65-F5344CB8AC3E}">
        <p14:creationId xmlns:p14="http://schemas.microsoft.com/office/powerpoint/2010/main" val="3868393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5E23-202A-C0B7-A7F5-A859D6BED062}"/>
              </a:ext>
            </a:extLst>
          </p:cNvPr>
          <p:cNvSpPr>
            <a:spLocks noGrp="1"/>
          </p:cNvSpPr>
          <p:nvPr>
            <p:ph type="title"/>
          </p:nvPr>
        </p:nvSpPr>
        <p:spPr/>
        <p:txBody>
          <a:bodyPr/>
          <a:lstStyle/>
          <a:p>
            <a:pPr algn="ctr"/>
            <a:r>
              <a:rPr lang="en-SG" dirty="0"/>
              <a:t>Relationship between the three datasets</a:t>
            </a:r>
          </a:p>
        </p:txBody>
      </p:sp>
      <p:sp>
        <p:nvSpPr>
          <p:cNvPr id="3" name="Content Placeholder 2">
            <a:extLst>
              <a:ext uri="{FF2B5EF4-FFF2-40B4-BE49-F238E27FC236}">
                <a16:creationId xmlns:a16="http://schemas.microsoft.com/office/drawing/2014/main" id="{96F551D7-A682-131D-6E3D-F179D2CA95EF}"/>
              </a:ext>
            </a:extLst>
          </p:cNvPr>
          <p:cNvSpPr>
            <a:spLocks noGrp="1"/>
          </p:cNvSpPr>
          <p:nvPr>
            <p:ph idx="1"/>
          </p:nvPr>
        </p:nvSpPr>
        <p:spPr/>
        <p:txBody>
          <a:bodyPr/>
          <a:lstStyle/>
          <a:p>
            <a:r>
              <a:rPr lang="en-SG" dirty="0"/>
              <a:t>Based on the three we can obviously see that in 2020 when the rainfall and mean relative humidity is higher , there are more diseases in 2020 which shows that Humidity and rainfall actually does play a part. </a:t>
            </a:r>
          </a:p>
        </p:txBody>
      </p:sp>
    </p:spTree>
    <p:extLst>
      <p:ext uri="{BB962C8B-B14F-4D97-AF65-F5344CB8AC3E}">
        <p14:creationId xmlns:p14="http://schemas.microsoft.com/office/powerpoint/2010/main" val="790760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589A-C58C-C119-9CBD-55735D460CD9}"/>
              </a:ext>
            </a:extLst>
          </p:cNvPr>
          <p:cNvSpPr>
            <a:spLocks noGrp="1"/>
          </p:cNvSpPr>
          <p:nvPr>
            <p:ph type="title"/>
          </p:nvPr>
        </p:nvSpPr>
        <p:spPr>
          <a:xfrm>
            <a:off x="685801" y="609600"/>
            <a:ext cx="10131425" cy="1088571"/>
          </a:xfrm>
        </p:spPr>
        <p:txBody>
          <a:bodyPr/>
          <a:lstStyle/>
          <a:p>
            <a:r>
              <a:rPr lang="en-SG" dirty="0"/>
              <a:t>Insights and solutions</a:t>
            </a:r>
          </a:p>
        </p:txBody>
      </p:sp>
      <p:sp>
        <p:nvSpPr>
          <p:cNvPr id="3" name="Content Placeholder 2">
            <a:extLst>
              <a:ext uri="{FF2B5EF4-FFF2-40B4-BE49-F238E27FC236}">
                <a16:creationId xmlns:a16="http://schemas.microsoft.com/office/drawing/2014/main" id="{0D7A8CC5-196C-37DA-9D0D-D57A7260B484}"/>
              </a:ext>
            </a:extLst>
          </p:cNvPr>
          <p:cNvSpPr>
            <a:spLocks noGrp="1"/>
          </p:cNvSpPr>
          <p:nvPr>
            <p:ph idx="1"/>
          </p:nvPr>
        </p:nvSpPr>
        <p:spPr>
          <a:xfrm>
            <a:off x="251927" y="2258008"/>
            <a:ext cx="11056775" cy="3533192"/>
          </a:xfrm>
        </p:spPr>
        <p:txBody>
          <a:bodyPr>
            <a:noAutofit/>
          </a:bodyPr>
          <a:lstStyle/>
          <a:p>
            <a:r>
              <a:rPr lang="en-US" sz="1400" dirty="0"/>
              <a:t>Public Health Education:</a:t>
            </a:r>
          </a:p>
          <a:p>
            <a:endParaRPr lang="en-US" sz="1400" dirty="0"/>
          </a:p>
          <a:p>
            <a:r>
              <a:rPr lang="en-US" sz="1400" dirty="0"/>
              <a:t>Public Awareness Campaigns: Launch public awareness campaigns to educate the population about the potential health impacts of humidity and rainfall.</a:t>
            </a:r>
          </a:p>
          <a:p>
            <a:r>
              <a:rPr lang="en-US" sz="1400" dirty="0"/>
              <a:t>Preventive Measures: Provide information on preventive measures individuals can take during periods of high humidity or heavy rainfall.</a:t>
            </a:r>
          </a:p>
          <a:p>
            <a:r>
              <a:rPr lang="en-US" sz="1400" dirty="0"/>
              <a:t>Infrastructure and Urban Planning:</a:t>
            </a:r>
          </a:p>
          <a:p>
            <a:endParaRPr lang="en-US" sz="1400" dirty="0"/>
          </a:p>
          <a:p>
            <a:r>
              <a:rPr lang="en-US" sz="1400" dirty="0"/>
              <a:t>Mosquito Control Programs: Implement and strengthen mosquito control programs, especially during periods of increased rainfall, to prevent vector-borne diseases like dengue.</a:t>
            </a:r>
          </a:p>
          <a:p>
            <a:r>
              <a:rPr lang="en-US" sz="1400" dirty="0"/>
              <a:t>Urban Planning: Consider urban planning strategies that mitigate the impact of weather conditions on public health, such as proper drainage systems.</a:t>
            </a:r>
          </a:p>
          <a:p>
            <a:r>
              <a:rPr lang="en-US" sz="1400" dirty="0"/>
              <a:t>Healthcare Preparedness:</a:t>
            </a:r>
          </a:p>
          <a:p>
            <a:endParaRPr lang="en-US" sz="1400" dirty="0"/>
          </a:p>
          <a:p>
            <a:r>
              <a:rPr lang="en-US" sz="1400" dirty="0"/>
              <a:t>Capacity Planning: Ensure healthcare facilities are prepared for potential spikes in disease cases during periods of adverse weather conditions.</a:t>
            </a:r>
          </a:p>
          <a:p>
            <a:r>
              <a:rPr lang="en-US" sz="1400" dirty="0"/>
              <a:t>Stockpile Medications: Maintain adequate stocks of medications and medical supplies for diseases that may be influenced by weather conditions.</a:t>
            </a:r>
            <a:endParaRPr lang="en-SG" sz="1400" dirty="0"/>
          </a:p>
        </p:txBody>
      </p:sp>
    </p:spTree>
    <p:extLst>
      <p:ext uri="{BB962C8B-B14F-4D97-AF65-F5344CB8AC3E}">
        <p14:creationId xmlns:p14="http://schemas.microsoft.com/office/powerpoint/2010/main" val="3831421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p>
        </p:txBody>
      </p:sp>
      <p:sp>
        <p:nvSpPr>
          <p:cNvPr id="3" name="Subtitle 2">
            <a:extLst>
              <a:ext uri="{FF2B5EF4-FFF2-40B4-BE49-F238E27FC236}">
                <a16:creationId xmlns:a16="http://schemas.microsoft.com/office/drawing/2014/main" id="{4B64FA72-B055-4AE3-A6FD-8071BD687CBE}"/>
              </a:ext>
            </a:extLst>
          </p:cNvPr>
          <p:cNvSpPr>
            <a:spLocks noGrp="1"/>
          </p:cNvSpPr>
          <p:nvPr>
            <p:ph type="subTitle" idx="1"/>
          </p:nvPr>
        </p:nvSpPr>
        <p:spPr>
          <a:xfrm>
            <a:off x="3962399" y="4995332"/>
            <a:ext cx="7197726" cy="1405467"/>
          </a:xfrm>
        </p:spPr>
        <p:txBody>
          <a:bodyPr>
            <a:normAutofit/>
          </a:bodyPr>
          <a:lstStyle/>
          <a:p>
            <a:r>
              <a:rPr lang="en-US" dirty="0">
                <a:solidFill>
                  <a:schemeClr val="accent1">
                    <a:lumMod val="40000"/>
                    <a:lumOff val="60000"/>
                  </a:schemeClr>
                </a:solidFill>
              </a:rPr>
              <a:t>someone@example.com</a:t>
            </a:r>
          </a:p>
        </p:txBody>
      </p:sp>
    </p:spTree>
    <p:extLst>
      <p:ext uri="{BB962C8B-B14F-4D97-AF65-F5344CB8AC3E}">
        <p14:creationId xmlns:p14="http://schemas.microsoft.com/office/powerpoint/2010/main" val="29399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F2AC0-8DB7-4670-BEBF-B4866D83169D}"/>
              </a:ext>
            </a:extLst>
          </p:cNvPr>
          <p:cNvSpPr>
            <a:spLocks noGrp="1"/>
          </p:cNvSpPr>
          <p:nvPr>
            <p:ph type="title"/>
          </p:nvPr>
        </p:nvSpPr>
        <p:spPr/>
        <p:txBody>
          <a:bodyPr/>
          <a:lstStyle/>
          <a:p>
            <a:pPr algn="ctr"/>
            <a:r>
              <a:rPr lang="en-SG" dirty="0"/>
              <a:t>Topic questions</a:t>
            </a:r>
          </a:p>
        </p:txBody>
      </p:sp>
      <p:sp>
        <p:nvSpPr>
          <p:cNvPr id="3" name="Content Placeholder 2">
            <a:extLst>
              <a:ext uri="{FF2B5EF4-FFF2-40B4-BE49-F238E27FC236}">
                <a16:creationId xmlns:a16="http://schemas.microsoft.com/office/drawing/2014/main" id="{7FA0A47B-1206-EDC6-0B57-49E07DE95A87}"/>
              </a:ext>
            </a:extLst>
          </p:cNvPr>
          <p:cNvSpPr>
            <a:spLocks noGrp="1"/>
          </p:cNvSpPr>
          <p:nvPr>
            <p:ph idx="1"/>
          </p:nvPr>
        </p:nvSpPr>
        <p:spPr>
          <a:xfrm>
            <a:off x="685801" y="2142067"/>
            <a:ext cx="10131425" cy="2131353"/>
          </a:xfrm>
        </p:spPr>
        <p:txBody>
          <a:bodyPr>
            <a:normAutofit fontScale="92500" lnSpcReduction="10000"/>
          </a:bodyPr>
          <a:lstStyle/>
          <a:p>
            <a:r>
              <a:rPr lang="en-US" sz="2800" b="1" dirty="0"/>
              <a:t>Does humidity and rainfall affect the number of different diseases in Singapore? </a:t>
            </a:r>
          </a:p>
          <a:p>
            <a:endParaRPr lang="en-US" sz="2800" b="1" dirty="0"/>
          </a:p>
          <a:p>
            <a:r>
              <a:rPr lang="en-US" sz="2800" b="1" dirty="0"/>
              <a:t>“If so , how does humidity and rainfall impact the spread of diseases in Singapore?”</a:t>
            </a:r>
            <a:endParaRPr lang="en-SG" sz="2800" dirty="0"/>
          </a:p>
        </p:txBody>
      </p:sp>
    </p:spTree>
    <p:extLst>
      <p:ext uri="{BB962C8B-B14F-4D97-AF65-F5344CB8AC3E}">
        <p14:creationId xmlns:p14="http://schemas.microsoft.com/office/powerpoint/2010/main" val="824628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444-FCBD-B140-9C05-E443FA0805C4}"/>
              </a:ext>
            </a:extLst>
          </p:cNvPr>
          <p:cNvSpPr>
            <a:spLocks noGrp="1"/>
          </p:cNvSpPr>
          <p:nvPr>
            <p:ph type="title"/>
          </p:nvPr>
        </p:nvSpPr>
        <p:spPr>
          <a:xfrm>
            <a:off x="365562" y="892602"/>
            <a:ext cx="7775592" cy="1456267"/>
          </a:xfrm>
        </p:spPr>
        <p:txBody>
          <a:bodyPr>
            <a:normAutofit/>
          </a:bodyPr>
          <a:lstStyle/>
          <a:p>
            <a:r>
              <a:rPr lang="en-SG" dirty="0" err="1"/>
              <a:t>Urls</a:t>
            </a:r>
            <a:r>
              <a:rPr lang="en-SG" dirty="0"/>
              <a:t> of my datasets from data.gov</a:t>
            </a:r>
            <a:endParaRPr lang="ru-RU" dirty="0"/>
          </a:p>
        </p:txBody>
      </p:sp>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6" name="Content Placeholder 5">
            <a:extLst>
              <a:ext uri="{FF2B5EF4-FFF2-40B4-BE49-F238E27FC236}">
                <a16:creationId xmlns:a16="http://schemas.microsoft.com/office/drawing/2014/main" id="{B75A9E30-32E4-CD73-2AFF-F26454C12357}"/>
              </a:ext>
            </a:extLst>
          </p:cNvPr>
          <p:cNvSpPr>
            <a:spLocks noGrp="1"/>
          </p:cNvSpPr>
          <p:nvPr>
            <p:ph idx="1"/>
          </p:nvPr>
        </p:nvSpPr>
        <p:spPr>
          <a:xfrm>
            <a:off x="20235" y="2422166"/>
            <a:ext cx="8837446" cy="2690176"/>
          </a:xfrm>
        </p:spPr>
        <p:txBody>
          <a:bodyPr>
            <a:normAutofit fontScale="92500"/>
          </a:bodyPr>
          <a:lstStyle/>
          <a:p>
            <a:r>
              <a:rPr lang="en-SG" sz="3600" dirty="0">
                <a:hlinkClick r:id="rId6"/>
              </a:rPr>
              <a:t>https://beta.data.gov.sg/collections/476/view</a:t>
            </a:r>
            <a:endParaRPr lang="en-SG" sz="3600" dirty="0"/>
          </a:p>
          <a:p>
            <a:r>
              <a:rPr lang="en-SG" sz="3600" dirty="0">
                <a:hlinkClick r:id="rId7"/>
              </a:rPr>
              <a:t>https://beta.data.gov.sg/collections/1398/view</a:t>
            </a:r>
            <a:endParaRPr lang="en-SG" sz="3600" dirty="0"/>
          </a:p>
          <a:p>
            <a:r>
              <a:rPr lang="en-SG" sz="3600" dirty="0">
                <a:hlinkClick r:id="rId8"/>
              </a:rPr>
              <a:t>https://beta.data.gov.sg/collections/1404/view</a:t>
            </a:r>
            <a:endParaRPr lang="en-SG" sz="3600" dirty="0"/>
          </a:p>
          <a:p>
            <a:endParaRPr lang="en-SG" dirty="0"/>
          </a:p>
        </p:txBody>
      </p:sp>
    </p:spTree>
    <p:extLst>
      <p:ext uri="{BB962C8B-B14F-4D97-AF65-F5344CB8AC3E}">
        <p14:creationId xmlns:p14="http://schemas.microsoft.com/office/powerpoint/2010/main" val="291382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652B-B439-4AB5-8773-417F1E05177E}"/>
              </a:ext>
            </a:extLst>
          </p:cNvPr>
          <p:cNvSpPr>
            <a:spLocks noGrp="1"/>
          </p:cNvSpPr>
          <p:nvPr>
            <p:ph type="title"/>
          </p:nvPr>
        </p:nvSpPr>
        <p:spPr>
          <a:xfrm>
            <a:off x="1439949" y="50296"/>
            <a:ext cx="9162661" cy="1456267"/>
          </a:xfrm>
        </p:spPr>
        <p:txBody>
          <a:bodyPr>
            <a:normAutofit/>
          </a:bodyPr>
          <a:lstStyle/>
          <a:p>
            <a:pPr algn="ctr"/>
            <a:r>
              <a:rPr lang="en-US" sz="2400" dirty="0"/>
              <a:t>#1 dataset: AverageDailyPolyclinicAttendancesforSelectedDiseases.csv</a:t>
            </a:r>
          </a:p>
        </p:txBody>
      </p:sp>
      <p:sp>
        <p:nvSpPr>
          <p:cNvPr id="4" name="Content Placeholder 3">
            <a:extLst>
              <a:ext uri="{FF2B5EF4-FFF2-40B4-BE49-F238E27FC236}">
                <a16:creationId xmlns:a16="http://schemas.microsoft.com/office/drawing/2014/main" id="{C5B7C851-9B21-9413-5386-33FD498FA6FB}"/>
              </a:ext>
            </a:extLst>
          </p:cNvPr>
          <p:cNvSpPr>
            <a:spLocks noGrp="1"/>
          </p:cNvSpPr>
          <p:nvPr>
            <p:ph idx="1"/>
          </p:nvPr>
        </p:nvSpPr>
        <p:spPr>
          <a:xfrm>
            <a:off x="653143" y="4495799"/>
            <a:ext cx="10164083" cy="1647825"/>
          </a:xfrm>
        </p:spPr>
        <p:txBody>
          <a:bodyPr>
            <a:noAutofit/>
          </a:bodyPr>
          <a:lstStyle/>
          <a:p>
            <a:r>
              <a:rPr lang="en-US" sz="1600" dirty="0" err="1"/>
              <a:t>Epi_week</a:t>
            </a:r>
            <a:r>
              <a:rPr lang="en-US" sz="1600" dirty="0"/>
              <a:t> This column represents the epidemiological week of a particular year. An epidemiological week is a standardized method of counting weeks to allow for the comparison of data year after year. The year starts from 2012 and ends at 2022 which indicates that the dataset covers a span of about 10 years.</a:t>
            </a:r>
          </a:p>
          <a:p>
            <a:r>
              <a:rPr lang="en-US" sz="1600" dirty="0"/>
              <a:t>Disease: This column lists the diseases that were reported in the given epidemiological week. The diseases listed in the image include ‘Acute Upper Respiratory Tract infections’, ‘Acute Conjunctivitis’, ‘Chickenpox’, and ‘HFMD’ (Hand, Foot, and Mouth Disease).</a:t>
            </a:r>
          </a:p>
          <a:p>
            <a:r>
              <a:rPr lang="en-US" sz="1600" dirty="0"/>
              <a:t>No. of Cases: This column indicates the number of reported cases for each disease in the corresponding epidemiological week. The numbers in this column represent the count of cases.</a:t>
            </a:r>
            <a:endParaRPr lang="en-SG" sz="1600" dirty="0"/>
          </a:p>
          <a:p>
            <a:endParaRPr lang="en-SG" sz="1600" dirty="0"/>
          </a:p>
        </p:txBody>
      </p:sp>
      <p:pic>
        <p:nvPicPr>
          <p:cNvPr id="9" name="Picture 8">
            <a:extLst>
              <a:ext uri="{FF2B5EF4-FFF2-40B4-BE49-F238E27FC236}">
                <a16:creationId xmlns:a16="http://schemas.microsoft.com/office/drawing/2014/main" id="{20FEED05-06D1-4847-A9AF-4893B96D980C}"/>
              </a:ext>
            </a:extLst>
          </p:cNvPr>
          <p:cNvPicPr>
            <a:picLocks noChangeAspect="1"/>
          </p:cNvPicPr>
          <p:nvPr/>
        </p:nvPicPr>
        <p:blipFill>
          <a:blip r:embed="rId3"/>
          <a:stretch>
            <a:fillRect/>
          </a:stretch>
        </p:blipFill>
        <p:spPr>
          <a:xfrm>
            <a:off x="1439949" y="1559301"/>
            <a:ext cx="5570452" cy="2232853"/>
          </a:xfrm>
          <a:prstGeom prst="rect">
            <a:avLst/>
          </a:prstGeom>
        </p:spPr>
      </p:pic>
      <p:sp>
        <p:nvSpPr>
          <p:cNvPr id="10" name="Arrow: Left 9">
            <a:extLst>
              <a:ext uri="{FF2B5EF4-FFF2-40B4-BE49-F238E27FC236}">
                <a16:creationId xmlns:a16="http://schemas.microsoft.com/office/drawing/2014/main" id="{D73C11C7-A80B-078A-7522-9F03EF27BC70}"/>
              </a:ext>
            </a:extLst>
          </p:cNvPr>
          <p:cNvSpPr/>
          <p:nvPr/>
        </p:nvSpPr>
        <p:spPr>
          <a:xfrm>
            <a:off x="7558768" y="2586519"/>
            <a:ext cx="97840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4182C92E-0EDC-99DD-2D1E-118538BA1541}"/>
              </a:ext>
            </a:extLst>
          </p:cNvPr>
          <p:cNvSpPr txBox="1"/>
          <p:nvPr/>
        </p:nvSpPr>
        <p:spPr>
          <a:xfrm>
            <a:off x="8910734" y="2228671"/>
            <a:ext cx="2948474" cy="1200329"/>
          </a:xfrm>
          <a:prstGeom prst="rect">
            <a:avLst/>
          </a:prstGeom>
          <a:noFill/>
        </p:spPr>
        <p:txBody>
          <a:bodyPr wrap="square" rtlCol="0">
            <a:spAutoFit/>
          </a:bodyPr>
          <a:lstStyle/>
          <a:p>
            <a:r>
              <a:rPr lang="en-SG" dirty="0"/>
              <a:t>I used </a:t>
            </a:r>
            <a:r>
              <a:rPr lang="en-SG" dirty="0" err="1"/>
              <a:t>df.head</a:t>
            </a:r>
            <a:r>
              <a:rPr lang="en-SG" dirty="0"/>
              <a:t> and </a:t>
            </a:r>
            <a:r>
              <a:rPr lang="en-SG" dirty="0" err="1"/>
              <a:t>df.tail</a:t>
            </a:r>
            <a:r>
              <a:rPr lang="en-SG" dirty="0"/>
              <a:t> to get the information that I needed by showing the start and end of the dataset.</a:t>
            </a:r>
          </a:p>
        </p:txBody>
      </p:sp>
    </p:spTree>
    <p:extLst>
      <p:ext uri="{BB962C8B-B14F-4D97-AF65-F5344CB8AC3E}">
        <p14:creationId xmlns:p14="http://schemas.microsoft.com/office/powerpoint/2010/main" val="1429390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8071-D8DA-013D-B376-1555AB70BFBD}"/>
              </a:ext>
            </a:extLst>
          </p:cNvPr>
          <p:cNvSpPr>
            <a:spLocks noGrp="1"/>
          </p:cNvSpPr>
          <p:nvPr>
            <p:ph type="title"/>
          </p:nvPr>
        </p:nvSpPr>
        <p:spPr>
          <a:xfrm>
            <a:off x="685801" y="361304"/>
            <a:ext cx="10131425" cy="934064"/>
          </a:xfrm>
        </p:spPr>
        <p:txBody>
          <a:bodyPr>
            <a:normAutofit/>
          </a:bodyPr>
          <a:lstStyle/>
          <a:p>
            <a:pPr algn="ctr"/>
            <a:r>
              <a:rPr lang="en-SG" sz="2400" dirty="0"/>
              <a:t>#2 dataset: RelativeHumidityMonthlyMean.csv</a:t>
            </a:r>
          </a:p>
        </p:txBody>
      </p:sp>
      <p:pic>
        <p:nvPicPr>
          <p:cNvPr id="5" name="Content Placeholder 4">
            <a:extLst>
              <a:ext uri="{FF2B5EF4-FFF2-40B4-BE49-F238E27FC236}">
                <a16:creationId xmlns:a16="http://schemas.microsoft.com/office/drawing/2014/main" id="{504F7841-E76B-4436-2E7F-D80469C8D627}"/>
              </a:ext>
            </a:extLst>
          </p:cNvPr>
          <p:cNvPicPr>
            <a:picLocks noGrp="1" noChangeAspect="1"/>
          </p:cNvPicPr>
          <p:nvPr>
            <p:ph idx="1"/>
          </p:nvPr>
        </p:nvPicPr>
        <p:blipFill>
          <a:blip r:embed="rId2"/>
          <a:stretch>
            <a:fillRect/>
          </a:stretch>
        </p:blipFill>
        <p:spPr>
          <a:xfrm>
            <a:off x="1640549" y="2016080"/>
            <a:ext cx="2080440" cy="2179509"/>
          </a:xfrm>
        </p:spPr>
      </p:pic>
      <p:sp>
        <p:nvSpPr>
          <p:cNvPr id="6" name="TextBox 5">
            <a:extLst>
              <a:ext uri="{FF2B5EF4-FFF2-40B4-BE49-F238E27FC236}">
                <a16:creationId xmlns:a16="http://schemas.microsoft.com/office/drawing/2014/main" id="{E892B241-D5E9-EA85-3BBA-01CDD69E79C2}"/>
              </a:ext>
            </a:extLst>
          </p:cNvPr>
          <p:cNvSpPr txBox="1"/>
          <p:nvPr/>
        </p:nvSpPr>
        <p:spPr>
          <a:xfrm>
            <a:off x="685801" y="4792134"/>
            <a:ext cx="945832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Month: This column represents the mean relative humidity for each month from 1982 to 2023</a:t>
            </a:r>
          </a:p>
          <a:p>
            <a:pPr marL="285750" indent="-285750">
              <a:buFont typeface="Arial" panose="020B0604020202020204" pitchFamily="34" charset="0"/>
              <a:buChar char="•"/>
            </a:pPr>
            <a:endParaRPr lang="en-SG" dirty="0"/>
          </a:p>
          <a:p>
            <a:pPr marL="285750" indent="-285750">
              <a:buFont typeface="Arial" panose="020B0604020202020204" pitchFamily="34" charset="0"/>
              <a:buChar char="•"/>
            </a:pPr>
            <a:r>
              <a:rPr lang="en-US" dirty="0"/>
              <a:t>Mean Relative Humidity (</a:t>
            </a:r>
            <a:r>
              <a:rPr lang="en-US" dirty="0" err="1"/>
              <a:t>mean_rh</a:t>
            </a:r>
            <a:r>
              <a:rPr lang="en-US" dirty="0"/>
              <a:t>): This column represents the average relative humidity for each of the corresponding month. Relative humidity is a measure of the amount of moisture in the air compared to the maximum amount of moisture the air could hold at the same temperature. The values are likely in percentage due to their decimal points (1dp).</a:t>
            </a:r>
            <a:endParaRPr lang="en-SG" dirty="0"/>
          </a:p>
        </p:txBody>
      </p:sp>
      <p:sp>
        <p:nvSpPr>
          <p:cNvPr id="8" name="TextBox 7">
            <a:extLst>
              <a:ext uri="{FF2B5EF4-FFF2-40B4-BE49-F238E27FC236}">
                <a16:creationId xmlns:a16="http://schemas.microsoft.com/office/drawing/2014/main" id="{4A258B5E-C3CF-1568-AD63-79E8A51E8EA4}"/>
              </a:ext>
            </a:extLst>
          </p:cNvPr>
          <p:cNvSpPr txBox="1"/>
          <p:nvPr/>
        </p:nvSpPr>
        <p:spPr>
          <a:xfrm>
            <a:off x="5751513" y="2739350"/>
            <a:ext cx="4105469" cy="923330"/>
          </a:xfrm>
          <a:prstGeom prst="rect">
            <a:avLst/>
          </a:prstGeom>
          <a:noFill/>
        </p:spPr>
        <p:txBody>
          <a:bodyPr wrap="square">
            <a:spAutoFit/>
          </a:bodyPr>
          <a:lstStyle/>
          <a:p>
            <a:r>
              <a:rPr lang="en-SG" dirty="0"/>
              <a:t>I used </a:t>
            </a:r>
            <a:r>
              <a:rPr lang="en-SG" dirty="0" err="1"/>
              <a:t>df.head</a:t>
            </a:r>
            <a:r>
              <a:rPr lang="en-SG" dirty="0"/>
              <a:t> and </a:t>
            </a:r>
            <a:r>
              <a:rPr lang="en-SG" dirty="0" err="1"/>
              <a:t>df.tail</a:t>
            </a:r>
            <a:r>
              <a:rPr lang="en-SG" dirty="0"/>
              <a:t> to get the information that I needed by showing the start and end of the dataset.</a:t>
            </a:r>
          </a:p>
        </p:txBody>
      </p:sp>
      <p:sp>
        <p:nvSpPr>
          <p:cNvPr id="9" name="Arrow: Left 8">
            <a:extLst>
              <a:ext uri="{FF2B5EF4-FFF2-40B4-BE49-F238E27FC236}">
                <a16:creationId xmlns:a16="http://schemas.microsoft.com/office/drawing/2014/main" id="{6BCCFE9F-656B-38A8-F32A-8A9EB831708E}"/>
              </a:ext>
            </a:extLst>
          </p:cNvPr>
          <p:cNvSpPr/>
          <p:nvPr/>
        </p:nvSpPr>
        <p:spPr>
          <a:xfrm>
            <a:off x="4186533" y="2863519"/>
            <a:ext cx="97840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33957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0C8F-563D-4B1F-AB3E-5BDD0BDB3F49}"/>
              </a:ext>
            </a:extLst>
          </p:cNvPr>
          <p:cNvSpPr>
            <a:spLocks noGrp="1"/>
          </p:cNvSpPr>
          <p:nvPr>
            <p:ph type="title"/>
          </p:nvPr>
        </p:nvSpPr>
        <p:spPr>
          <a:xfrm>
            <a:off x="580613" y="267753"/>
            <a:ext cx="10131425" cy="1456267"/>
          </a:xfrm>
        </p:spPr>
        <p:txBody>
          <a:bodyPr>
            <a:normAutofit/>
          </a:bodyPr>
          <a:lstStyle/>
          <a:p>
            <a:pPr algn="ctr"/>
            <a:r>
              <a:rPr lang="en-SG" sz="2400" dirty="0"/>
              <a:t>#3 dataset: RainfallMonthlyNumberofRainDays.csv</a:t>
            </a:r>
          </a:p>
        </p:txBody>
      </p:sp>
      <p:sp>
        <p:nvSpPr>
          <p:cNvPr id="3" name="Content Placeholder 2">
            <a:extLst>
              <a:ext uri="{FF2B5EF4-FFF2-40B4-BE49-F238E27FC236}">
                <a16:creationId xmlns:a16="http://schemas.microsoft.com/office/drawing/2014/main" id="{240E83D2-3531-5CB5-429D-E04080DF84F7}"/>
              </a:ext>
            </a:extLst>
          </p:cNvPr>
          <p:cNvSpPr>
            <a:spLocks noGrp="1"/>
          </p:cNvSpPr>
          <p:nvPr>
            <p:ph idx="1"/>
          </p:nvPr>
        </p:nvSpPr>
        <p:spPr>
          <a:xfrm>
            <a:off x="685801" y="3962400"/>
            <a:ext cx="10131425" cy="1828800"/>
          </a:xfrm>
        </p:spPr>
        <p:txBody>
          <a:bodyPr/>
          <a:lstStyle/>
          <a:p>
            <a:r>
              <a:rPr lang="en-US" dirty="0"/>
              <a:t>Month: This column represents the No. of rainy days for each month from 1982 to 2023 .</a:t>
            </a:r>
          </a:p>
          <a:p>
            <a:r>
              <a:rPr lang="en-US" dirty="0"/>
              <a:t>No. of Rainy Days: This column represents the number of rainy days for the corresponding month. This could be a count of the days in which the rainfall exceeded a certain threshold.</a:t>
            </a:r>
            <a:endParaRPr lang="en-SG" dirty="0"/>
          </a:p>
        </p:txBody>
      </p:sp>
      <p:pic>
        <p:nvPicPr>
          <p:cNvPr id="8" name="Picture 7" descr="A black screen with white text&#10;&#10;Description automatically generated">
            <a:extLst>
              <a:ext uri="{FF2B5EF4-FFF2-40B4-BE49-F238E27FC236}">
                <a16:creationId xmlns:a16="http://schemas.microsoft.com/office/drawing/2014/main" id="{B1E416C3-5D74-133D-E5F6-A449C15611AA}"/>
              </a:ext>
            </a:extLst>
          </p:cNvPr>
          <p:cNvPicPr>
            <a:picLocks noChangeAspect="1"/>
          </p:cNvPicPr>
          <p:nvPr/>
        </p:nvPicPr>
        <p:blipFill>
          <a:blip r:embed="rId2"/>
          <a:stretch>
            <a:fillRect/>
          </a:stretch>
        </p:blipFill>
        <p:spPr>
          <a:xfrm>
            <a:off x="3306783" y="1752371"/>
            <a:ext cx="2339543" cy="2164268"/>
          </a:xfrm>
          <a:prstGeom prst="rect">
            <a:avLst/>
          </a:prstGeom>
        </p:spPr>
      </p:pic>
      <p:sp>
        <p:nvSpPr>
          <p:cNvPr id="10" name="TextBox 9">
            <a:extLst>
              <a:ext uri="{FF2B5EF4-FFF2-40B4-BE49-F238E27FC236}">
                <a16:creationId xmlns:a16="http://schemas.microsoft.com/office/drawing/2014/main" id="{94BABA89-83ED-DA6E-DB26-DC22667F6415}"/>
              </a:ext>
            </a:extLst>
          </p:cNvPr>
          <p:cNvSpPr txBox="1"/>
          <p:nvPr/>
        </p:nvSpPr>
        <p:spPr>
          <a:xfrm>
            <a:off x="7343192" y="2413969"/>
            <a:ext cx="3240054" cy="1200329"/>
          </a:xfrm>
          <a:prstGeom prst="rect">
            <a:avLst/>
          </a:prstGeom>
          <a:noFill/>
        </p:spPr>
        <p:txBody>
          <a:bodyPr wrap="square">
            <a:spAutoFit/>
          </a:bodyPr>
          <a:lstStyle/>
          <a:p>
            <a:r>
              <a:rPr lang="en-SG" dirty="0"/>
              <a:t>I used </a:t>
            </a:r>
            <a:r>
              <a:rPr lang="en-SG" dirty="0" err="1"/>
              <a:t>df.head</a:t>
            </a:r>
            <a:r>
              <a:rPr lang="en-SG" dirty="0"/>
              <a:t> and </a:t>
            </a:r>
            <a:r>
              <a:rPr lang="en-SG" dirty="0" err="1"/>
              <a:t>df.tail</a:t>
            </a:r>
            <a:r>
              <a:rPr lang="en-SG" dirty="0"/>
              <a:t> to get the information that I needed by showing the start and end of the dataset.</a:t>
            </a:r>
          </a:p>
        </p:txBody>
      </p:sp>
      <p:sp>
        <p:nvSpPr>
          <p:cNvPr id="11" name="Arrow: Left 10">
            <a:extLst>
              <a:ext uri="{FF2B5EF4-FFF2-40B4-BE49-F238E27FC236}">
                <a16:creationId xmlns:a16="http://schemas.microsoft.com/office/drawing/2014/main" id="{90F90973-2670-8B40-1A8C-CBCB559793DB}"/>
              </a:ext>
            </a:extLst>
          </p:cNvPr>
          <p:cNvSpPr/>
          <p:nvPr/>
        </p:nvSpPr>
        <p:spPr>
          <a:xfrm>
            <a:off x="5922027" y="2771817"/>
            <a:ext cx="978408"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8599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BECFFDC-94DB-4DA3-94FE-22FEDDA8FA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Picture 4" descr="Close up of circuit board">
            <a:extLst>
              <a:ext uri="{FF2B5EF4-FFF2-40B4-BE49-F238E27FC236}">
                <a16:creationId xmlns:a16="http://schemas.microsoft.com/office/drawing/2014/main" id="{7F46277F-64A0-2252-C912-153CF1897D69}"/>
              </a:ext>
            </a:extLst>
          </p:cNvPr>
          <p:cNvPicPr>
            <a:picLocks noChangeAspect="1"/>
          </p:cNvPicPr>
          <p:nvPr/>
        </p:nvPicPr>
        <p:blipFill rotWithShape="1">
          <a:blip r:embed="rId4"/>
          <a:srcRect l="9091" t="18745" b="4646"/>
          <a:stretch/>
        </p:blipFill>
        <p:spPr>
          <a:xfrm>
            <a:off x="20" y="10"/>
            <a:ext cx="12191980" cy="6857990"/>
          </a:xfrm>
          <a:prstGeom prst="rect">
            <a:avLst/>
          </a:prstGeom>
        </p:spPr>
      </p:pic>
      <p:pic>
        <p:nvPicPr>
          <p:cNvPr id="12" name="Picture 11">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5C4420-D70C-72EA-8F6B-7AC24E406324}"/>
              </a:ext>
            </a:extLst>
          </p:cNvPr>
          <p:cNvSpPr>
            <a:spLocks noGrp="1"/>
          </p:cNvSpPr>
          <p:nvPr>
            <p:ph type="title"/>
          </p:nvPr>
        </p:nvSpPr>
        <p:spPr>
          <a:xfrm>
            <a:off x="6646333" y="2032000"/>
            <a:ext cx="4513792" cy="2819398"/>
          </a:xfrm>
        </p:spPr>
        <p:txBody>
          <a:bodyPr vert="horz" lIns="91440" tIns="45720" rIns="91440" bIns="45720" rtlCol="0" anchor="b">
            <a:normAutofit/>
          </a:bodyPr>
          <a:lstStyle/>
          <a:p>
            <a:pPr algn="r"/>
            <a:r>
              <a:rPr lang="en-US" sz="4800" dirty="0"/>
              <a:t>DATA PROCESSING AND ANALYSING</a:t>
            </a:r>
          </a:p>
        </p:txBody>
      </p:sp>
    </p:spTree>
    <p:extLst>
      <p:ext uri="{BB962C8B-B14F-4D97-AF65-F5344CB8AC3E}">
        <p14:creationId xmlns:p14="http://schemas.microsoft.com/office/powerpoint/2010/main" val="266889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F541C-0E97-60D6-85C3-BE1090469C07}"/>
              </a:ext>
            </a:extLst>
          </p:cNvPr>
          <p:cNvSpPr>
            <a:spLocks noGrp="1"/>
          </p:cNvSpPr>
          <p:nvPr>
            <p:ph type="title"/>
          </p:nvPr>
        </p:nvSpPr>
        <p:spPr>
          <a:xfrm>
            <a:off x="685801" y="609600"/>
            <a:ext cx="10131425" cy="1456267"/>
          </a:xfrm>
        </p:spPr>
        <p:txBody>
          <a:bodyPr>
            <a:normAutofit/>
          </a:bodyPr>
          <a:lstStyle/>
          <a:p>
            <a:pPr>
              <a:lnSpc>
                <a:spcPct val="90000"/>
              </a:lnSpc>
            </a:pPr>
            <a:r>
              <a:rPr lang="en-US" sz="2800"/>
              <a:t>#1 DATA PROCESSING AND ANALYSING of AverageDailyPolyclinicAttendancesforSelectedDiseases.csv </a:t>
            </a:r>
            <a:endParaRPr lang="en-SG" sz="2800"/>
          </a:p>
        </p:txBody>
      </p:sp>
      <p:pic>
        <p:nvPicPr>
          <p:cNvPr id="4" name="Content Placeholder 8" descr="A screenshot of a computer&#10;&#10;Description automatically generated">
            <a:extLst>
              <a:ext uri="{FF2B5EF4-FFF2-40B4-BE49-F238E27FC236}">
                <a16:creationId xmlns:a16="http://schemas.microsoft.com/office/drawing/2014/main" id="{39FE02AD-1277-A177-3996-A19F7663D13E}"/>
              </a:ext>
            </a:extLst>
          </p:cNvPr>
          <p:cNvPicPr>
            <a:picLocks noChangeAspect="1"/>
          </p:cNvPicPr>
          <p:nvPr/>
        </p:nvPicPr>
        <p:blipFill>
          <a:blip r:embed="rId3"/>
          <a:stretch>
            <a:fillRect/>
          </a:stretch>
        </p:blipFill>
        <p:spPr>
          <a:xfrm>
            <a:off x="5283472" y="2252480"/>
            <a:ext cx="5769992" cy="3744516"/>
          </a:xfrm>
          <a:prstGeom prst="rect">
            <a:avLst/>
          </a:prstGeom>
        </p:spPr>
      </p:pic>
      <p:sp>
        <p:nvSpPr>
          <p:cNvPr id="7" name="TextBox 6">
            <a:extLst>
              <a:ext uri="{FF2B5EF4-FFF2-40B4-BE49-F238E27FC236}">
                <a16:creationId xmlns:a16="http://schemas.microsoft.com/office/drawing/2014/main" id="{680D0D35-FB9D-A9C3-92D9-96385AAB8F5D}"/>
              </a:ext>
            </a:extLst>
          </p:cNvPr>
          <p:cNvSpPr txBox="1"/>
          <p:nvPr/>
        </p:nvSpPr>
        <p:spPr>
          <a:xfrm>
            <a:off x="615820" y="2396462"/>
            <a:ext cx="4412173" cy="1077218"/>
          </a:xfrm>
          <a:prstGeom prst="rect">
            <a:avLst/>
          </a:prstGeom>
          <a:noFill/>
        </p:spPr>
        <p:txBody>
          <a:bodyPr wrap="square">
            <a:spAutoFit/>
          </a:bodyPr>
          <a:lstStyle/>
          <a:p>
            <a:pPr defTabSz="352044">
              <a:spcAft>
                <a:spcPts val="600"/>
              </a:spcAft>
              <a:buFont typeface="Arial" panose="020B0604020202020204" pitchFamily="34" charset="0"/>
              <a:buChar char="•"/>
            </a:pPr>
            <a:r>
              <a:rPr lang="en-US" sz="1600" kern="1200" dirty="0">
                <a:solidFill>
                  <a:schemeClr val="tx1"/>
                </a:solidFill>
                <a:latin typeface="-apple-system"/>
                <a:ea typeface="+mn-ea"/>
                <a:cs typeface="+mn-cs"/>
              </a:rPr>
              <a:t>The ‘</a:t>
            </a:r>
            <a:r>
              <a:rPr lang="en-US" sz="1600" kern="1200" dirty="0" err="1">
                <a:solidFill>
                  <a:schemeClr val="tx1"/>
                </a:solidFill>
                <a:latin typeface="-apple-system"/>
                <a:ea typeface="+mn-ea"/>
                <a:cs typeface="+mn-cs"/>
              </a:rPr>
              <a:t>epi_week</a:t>
            </a:r>
            <a:r>
              <a:rPr lang="en-US" sz="1600" kern="1200" dirty="0">
                <a:solidFill>
                  <a:schemeClr val="tx1"/>
                </a:solidFill>
                <a:latin typeface="-apple-system"/>
                <a:ea typeface="+mn-ea"/>
                <a:cs typeface="+mn-cs"/>
              </a:rPr>
              <a:t>’ and ‘disease’ columns have 2557 non-null entries while the </a:t>
            </a:r>
            <a:r>
              <a:rPr lang="en-US" sz="1600" kern="1200" dirty="0" err="1">
                <a:solidFill>
                  <a:schemeClr val="tx1"/>
                </a:solidFill>
                <a:latin typeface="-apple-system"/>
                <a:ea typeface="+mn-ea"/>
                <a:cs typeface="+mn-cs"/>
              </a:rPr>
              <a:t>no_of_cases</a:t>
            </a:r>
            <a:r>
              <a:rPr lang="en-US" sz="1600" kern="1200" dirty="0">
                <a:solidFill>
                  <a:schemeClr val="tx1"/>
                </a:solidFill>
                <a:latin typeface="-apple-system"/>
                <a:ea typeface="+mn-ea"/>
                <a:cs typeface="+mn-cs"/>
              </a:rPr>
              <a:t> have 2511 entries which indicates that there are 46 missing values in this column.</a:t>
            </a:r>
            <a:endParaRPr lang="en-US" sz="1600" b="0" i="0" dirty="0">
              <a:effectLst/>
              <a:latin typeface="-apple-system"/>
            </a:endParaRPr>
          </a:p>
        </p:txBody>
      </p:sp>
      <p:sp>
        <p:nvSpPr>
          <p:cNvPr id="8" name="TextBox 7">
            <a:extLst>
              <a:ext uri="{FF2B5EF4-FFF2-40B4-BE49-F238E27FC236}">
                <a16:creationId xmlns:a16="http://schemas.microsoft.com/office/drawing/2014/main" id="{D8BBD7DB-8265-6744-94E4-D889CD0B0C5C}"/>
              </a:ext>
            </a:extLst>
          </p:cNvPr>
          <p:cNvSpPr txBox="1"/>
          <p:nvPr/>
        </p:nvSpPr>
        <p:spPr>
          <a:xfrm>
            <a:off x="685801" y="3804275"/>
            <a:ext cx="4211564" cy="830997"/>
          </a:xfrm>
          <a:prstGeom prst="rect">
            <a:avLst/>
          </a:prstGeom>
          <a:noFill/>
        </p:spPr>
        <p:txBody>
          <a:bodyPr wrap="square" rtlCol="0">
            <a:spAutoFit/>
          </a:bodyPr>
          <a:lstStyle/>
          <a:p>
            <a:pPr defTabSz="352044">
              <a:spcAft>
                <a:spcPts val="600"/>
              </a:spcAft>
            </a:pPr>
            <a:r>
              <a:rPr lang="en-US" sz="1600" kern="1200" dirty="0">
                <a:solidFill>
                  <a:schemeClr val="tx1"/>
                </a:solidFill>
                <a:latin typeface="+mn-lt"/>
                <a:ea typeface="+mn-ea"/>
                <a:cs typeface="+mn-cs"/>
              </a:rPr>
              <a:t>Therefore, I created a function that handles missing data values with the mean (average) of the column</a:t>
            </a:r>
            <a:endParaRPr lang="en-SG" sz="1600" dirty="0"/>
          </a:p>
        </p:txBody>
      </p:sp>
      <p:sp>
        <p:nvSpPr>
          <p:cNvPr id="13" name="TextBox 12">
            <a:extLst>
              <a:ext uri="{FF2B5EF4-FFF2-40B4-BE49-F238E27FC236}">
                <a16:creationId xmlns:a16="http://schemas.microsoft.com/office/drawing/2014/main" id="{8263E512-F34B-EFD1-22C5-7FDB51085878}"/>
              </a:ext>
            </a:extLst>
          </p:cNvPr>
          <p:cNvSpPr txBox="1"/>
          <p:nvPr/>
        </p:nvSpPr>
        <p:spPr>
          <a:xfrm>
            <a:off x="615820" y="4838345"/>
            <a:ext cx="4170784" cy="830997"/>
          </a:xfrm>
          <a:prstGeom prst="rect">
            <a:avLst/>
          </a:prstGeom>
          <a:noFill/>
        </p:spPr>
        <p:txBody>
          <a:bodyPr wrap="square" rtlCol="0">
            <a:spAutoFit/>
          </a:bodyPr>
          <a:lstStyle/>
          <a:p>
            <a:pPr defTabSz="352044">
              <a:spcAft>
                <a:spcPts val="600"/>
              </a:spcAft>
            </a:pPr>
            <a:r>
              <a:rPr lang="en-SG" sz="1600" kern="1200" dirty="0">
                <a:solidFill>
                  <a:schemeClr val="tx1"/>
                </a:solidFill>
                <a:latin typeface="+mn-lt"/>
                <a:ea typeface="+mn-ea"/>
                <a:cs typeface="+mn-cs"/>
              </a:rPr>
              <a:t>It can be seen that after imputation, there are 0 missing values which shows that the dataset has been successfully </a:t>
            </a:r>
            <a:r>
              <a:rPr lang="en-SG" sz="1600" kern="1200" dirty="0" err="1">
                <a:solidFill>
                  <a:schemeClr val="tx1"/>
                </a:solidFill>
                <a:latin typeface="+mn-lt"/>
                <a:ea typeface="+mn-ea"/>
                <a:cs typeface="+mn-cs"/>
              </a:rPr>
              <a:t>imputated</a:t>
            </a:r>
            <a:r>
              <a:rPr lang="en-SG" sz="1600" kern="1200" dirty="0">
                <a:solidFill>
                  <a:schemeClr val="tx1"/>
                </a:solidFill>
                <a:latin typeface="+mn-lt"/>
                <a:ea typeface="+mn-ea"/>
                <a:cs typeface="+mn-cs"/>
              </a:rPr>
              <a:t>.</a:t>
            </a:r>
            <a:endParaRPr lang="en-SG" sz="1600" dirty="0"/>
          </a:p>
        </p:txBody>
      </p:sp>
    </p:spTree>
    <p:extLst>
      <p:ext uri="{BB962C8B-B14F-4D97-AF65-F5344CB8AC3E}">
        <p14:creationId xmlns:p14="http://schemas.microsoft.com/office/powerpoint/2010/main" val="392202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FB0AC-F8BE-3F41-392D-69DDADDA49CA}"/>
              </a:ext>
            </a:extLst>
          </p:cNvPr>
          <p:cNvSpPr>
            <a:spLocks noGrp="1"/>
          </p:cNvSpPr>
          <p:nvPr>
            <p:ph type="title"/>
          </p:nvPr>
        </p:nvSpPr>
        <p:spPr>
          <a:xfrm>
            <a:off x="685801" y="417459"/>
            <a:ext cx="10131425" cy="711546"/>
          </a:xfrm>
        </p:spPr>
        <p:txBody>
          <a:bodyPr/>
          <a:lstStyle/>
          <a:p>
            <a:pPr algn="ctr"/>
            <a:r>
              <a:rPr lang="en-US"/>
              <a:t>Function to handle missing data</a:t>
            </a:r>
            <a:endParaRPr lang="en-SG" dirty="0"/>
          </a:p>
        </p:txBody>
      </p:sp>
      <p:pic>
        <p:nvPicPr>
          <p:cNvPr id="4" name="Content Placeholder 3">
            <a:extLst>
              <a:ext uri="{FF2B5EF4-FFF2-40B4-BE49-F238E27FC236}">
                <a16:creationId xmlns:a16="http://schemas.microsoft.com/office/drawing/2014/main" id="{4225CD0A-011F-74B1-1B94-6FFC4B23224C}"/>
              </a:ext>
            </a:extLst>
          </p:cNvPr>
          <p:cNvPicPr>
            <a:picLocks noGrp="1" noChangeAspect="1"/>
          </p:cNvPicPr>
          <p:nvPr>
            <p:ph idx="1"/>
          </p:nvPr>
        </p:nvPicPr>
        <p:blipFill>
          <a:blip r:embed="rId2"/>
          <a:stretch>
            <a:fillRect/>
          </a:stretch>
        </p:blipFill>
        <p:spPr>
          <a:xfrm>
            <a:off x="1576872" y="1345859"/>
            <a:ext cx="8248263" cy="4950293"/>
          </a:xfrm>
          <a:prstGeom prst="rect">
            <a:avLst/>
          </a:prstGeom>
        </p:spPr>
      </p:pic>
    </p:spTree>
    <p:extLst>
      <p:ext uri="{BB962C8B-B14F-4D97-AF65-F5344CB8AC3E}">
        <p14:creationId xmlns:p14="http://schemas.microsoft.com/office/powerpoint/2010/main" val="291967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852</TotalTime>
  <Words>1282</Words>
  <Application>Microsoft Office PowerPoint</Application>
  <PresentationFormat>Widescreen</PresentationFormat>
  <Paragraphs>71</Paragraphs>
  <Slides>17</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Calibri Light</vt:lpstr>
      <vt:lpstr>Celestial</vt:lpstr>
      <vt:lpstr>Pdas ca1</vt:lpstr>
      <vt:lpstr>Topic questions</vt:lpstr>
      <vt:lpstr>Urls of my datasets from data.gov</vt:lpstr>
      <vt:lpstr>#1 dataset: AverageDailyPolyclinicAttendancesforSelectedDiseases.csv</vt:lpstr>
      <vt:lpstr>#2 dataset: RelativeHumidityMonthlyMean.csv</vt:lpstr>
      <vt:lpstr>#3 dataset: RainfallMonthlyNumberofRainDays.csv</vt:lpstr>
      <vt:lpstr>DATA PROCESSING AND ANALYSING</vt:lpstr>
      <vt:lpstr>#1 DATA PROCESSING AND ANALYSING of AverageDailyPolyclinicAttendancesforSelectedDiseases.csv </vt:lpstr>
      <vt:lpstr>Function to handle missing data</vt:lpstr>
      <vt:lpstr>#2 DATA PROCESSING AND ANALYSING of RelativeHumidityMonthlyMean.csv</vt:lpstr>
      <vt:lpstr>#3 DATA PROCESSING AND ANALYSING of A RainfallMonthlyNumberofRainDays.csv</vt:lpstr>
      <vt:lpstr>#1 dataset: AverageDailyPolyclinicAttendancesforSelectedDiseases.csv</vt:lpstr>
      <vt:lpstr>#2 dataset: RelativeHumidityMonthlyMean.csv</vt:lpstr>
      <vt:lpstr>#3 dataset: RainfallMonthlyNumberofRainDays.csv</vt:lpstr>
      <vt:lpstr>Relationship between the three datasets</vt:lpstr>
      <vt:lpstr>Insights and 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humidity and rainfall affect the number of different diseases in Singapore </dc:title>
  <dc:creator>Adam Ong</dc:creator>
  <cp:lastModifiedBy>Adam Ong</cp:lastModifiedBy>
  <cp:revision>6</cp:revision>
  <dcterms:created xsi:type="dcterms:W3CDTF">2023-12-13T15:41:25Z</dcterms:created>
  <dcterms:modified xsi:type="dcterms:W3CDTF">2023-12-14T15:56:42Z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