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5"/>
  </p:notesMasterIdLst>
  <p:sldIdLst>
    <p:sldId id="346" r:id="rId4"/>
    <p:sldId id="347" r:id="rId5"/>
    <p:sldId id="354" r:id="rId6"/>
    <p:sldId id="349" r:id="rId7"/>
    <p:sldId id="348" r:id="rId8"/>
    <p:sldId id="350" r:id="rId9"/>
    <p:sldId id="352" r:id="rId10"/>
    <p:sldId id="355" r:id="rId11"/>
    <p:sldId id="357" r:id="rId12"/>
    <p:sldId id="356" r:id="rId13"/>
    <p:sldId id="360" r:id="rId14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25700"/>
    <a:srgbClr val="CC7A00"/>
    <a:srgbClr val="14385C"/>
    <a:srgbClr val="899BAD"/>
    <a:srgbClr val="042A45"/>
    <a:srgbClr val="042A43"/>
    <a:srgbClr val="D27D00"/>
    <a:srgbClr val="25629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2" autoAdjust="0"/>
    <p:restoredTop sz="94673" autoAdjust="0"/>
  </p:normalViewPr>
  <p:slideViewPr>
    <p:cSldViewPr showGuides="1">
      <p:cViewPr>
        <p:scale>
          <a:sx n="81" d="100"/>
          <a:sy n="81" d="100"/>
        </p:scale>
        <p:origin x="-1320" y="-72"/>
      </p:cViewPr>
      <p:guideLst>
        <p:guide orient="horz" pos="672"/>
        <p:guide orient="horz" pos="3936"/>
        <p:guide pos="217"/>
        <p:guide pos="5568"/>
        <p:guide pos="14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r">
              <a:defRPr sz="1200"/>
            </a:lvl1pPr>
          </a:lstStyle>
          <a:p>
            <a:fld id="{7A790463-911A-4750-AD2E-671879DD54F4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016" tIns="48508" rIns="97016" bIns="4850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7016" tIns="48508" rIns="97016" bIns="485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r">
              <a:defRPr sz="1200"/>
            </a:lvl1pPr>
          </a:lstStyle>
          <a:p>
            <a:fld id="{09541898-D043-4569-A9A6-59B778BECE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41898-D043-4569-A9A6-59B778BECE0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8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4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81010" y="3657600"/>
            <a:ext cx="3862390" cy="1409700"/>
          </a:xfrm>
          <a:noFill/>
        </p:spPr>
        <p:txBody>
          <a:bodyPr wrap="square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81010" y="5286374"/>
            <a:ext cx="3862390" cy="58102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5" name="Picture 4" descr="TitleFooterBlueandWhit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3738"/>
            <a:ext cx="9144000" cy="864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04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5181600"/>
            <a:ext cx="3886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6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TitleFooterBlueandWhit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3738"/>
            <a:ext cx="9144000" cy="864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04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81009" y="3862388"/>
            <a:ext cx="5100433" cy="1057275"/>
          </a:xfrm>
          <a:noFill/>
        </p:spPr>
        <p:txBody>
          <a:bodyPr wrap="square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81009" y="5045869"/>
            <a:ext cx="5133855" cy="59293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4948238"/>
            <a:ext cx="4800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latin typeface="Franklin Gothic Book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000">
                <a:latin typeface="Franklin Gothic Book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latin typeface="Franklin Gothic Book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2000">
                <a:latin typeface="Franklin Gothic Book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4600" y="6578600"/>
            <a:ext cx="211057" cy="1875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0" algn="r" defTabSz="914400" rtl="0" eaLnBrk="1" latinLnBrk="0" hangingPunct="1">
              <a:buNone/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4600" y="6578600"/>
            <a:ext cx="211057" cy="1875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0" algn="r" defTabSz="914400" rtl="0" eaLnBrk="1" latinLnBrk="0" hangingPunct="1">
              <a:buNone/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1" indent="-276225">
              <a:spcBef>
                <a:spcPts val="900"/>
              </a:spcBef>
            </a:pPr>
            <a:fld id="{126B356D-DBE9-445A-9C43-3D3F41468F04}" type="slidenum">
              <a:rPr lang="en-US" smtClean="0"/>
              <a:pPr lvl="1" indent="-276225">
                <a:spcBef>
                  <a:spcPts val="900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4600" y="6578600"/>
            <a:ext cx="211057" cy="1875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0" algn="r" defTabSz="914400" rtl="0" eaLnBrk="1" latinLnBrk="0" hangingPunct="1">
              <a:buNone/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1" indent="-276225">
              <a:spcBef>
                <a:spcPts val="900"/>
              </a:spcBef>
            </a:pPr>
            <a:fld id="{126B356D-DBE9-445A-9C43-3D3F41468F04}" type="slidenum">
              <a:rPr lang="en-US" smtClean="0"/>
              <a:pPr lvl="1" indent="-276225">
                <a:spcBef>
                  <a:spcPts val="900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906"/>
            <a:ext cx="9144000" cy="565094"/>
          </a:xfrm>
          <a:prstGeom prst="rect">
            <a:avLst/>
          </a:prstGeom>
        </p:spPr>
      </p:pic>
      <p:pic>
        <p:nvPicPr>
          <p:cNvPr id="4" name="Picture 3" descr="Header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1576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think-cell Slide" r:id="rId15" imgW="0" imgH="0" progId="">
                  <p:embed/>
                </p:oleObj>
              </mc:Choice>
              <mc:Fallback>
                <p:oleObj name="think-cell Slide" r:id="rId15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8886825" y="6579399"/>
            <a:ext cx="257175" cy="19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 bwMode="gray">
          <a:xfrm>
            <a:off x="304800" y="76200"/>
            <a:ext cx="835342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33375" y="1066800"/>
            <a:ext cx="8477250" cy="518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870949" y="6582395"/>
            <a:ext cx="211057" cy="1875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0" indent="0" algn="r" defTabSz="914400" rtl="0" eaLnBrk="1" latinLnBrk="0" hangingPunct="1">
              <a:buNone/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kern="1200" dirty="0" smtClean="0">
          <a:solidFill>
            <a:schemeClr val="bg1"/>
          </a:solidFill>
          <a:effectLst/>
          <a:latin typeface="Franklin Gothic Demi" pitchFamily="34" charset="0"/>
          <a:ea typeface="+mn-ea"/>
          <a:cs typeface="Arial" pitchFamily="34" charset="0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14350" indent="-230188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742950" indent="-1714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97155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1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143000" indent="-1714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1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txdot.gov/apps/statewide_mapping/collect/index.%20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arcg.is/1F9mgwY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Guardrail End </a:t>
            </a:r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30400" b="3359"/>
          <a:stretch/>
        </p:blipFill>
        <p:spPr bwMode="auto">
          <a:xfrm>
            <a:off x="5681708" y="2057400"/>
            <a:ext cx="3191783" cy="3199936"/>
          </a:xfrm>
          <a:prstGeom prst="rect">
            <a:avLst/>
          </a:prstGeom>
          <a:noFill/>
          <a:ln w="9525" cmpd="sng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raapp3\O\Image Library 4\Construction\LBJ Freeway\KBS 2013\CstLBJ_129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11795" r="8235" b="28594"/>
          <a:stretch/>
        </p:blipFill>
        <p:spPr>
          <a:xfrm>
            <a:off x="3124939" y="2057400"/>
            <a:ext cx="2541613" cy="1173516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6" name="Picture 5" descr="IH35-US290_0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t="6287" r="1445" b="3826"/>
          <a:stretch/>
        </p:blipFill>
        <p:spPr>
          <a:xfrm>
            <a:off x="1197552" y="2057400"/>
            <a:ext cx="1910676" cy="1178043"/>
          </a:xfrm>
          <a:prstGeom prst="rect">
            <a:avLst/>
          </a:prstGeom>
        </p:spPr>
      </p:pic>
      <p:pic>
        <p:nvPicPr>
          <p:cNvPr id="7" name="Picture 6" descr="W7thS_179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t="10404" r="9997" b="8898"/>
          <a:stretch/>
        </p:blipFill>
        <p:spPr>
          <a:xfrm>
            <a:off x="483313" y="2062229"/>
            <a:ext cx="709409" cy="11664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993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10</a:t>
            </a:fld>
            <a:endParaRPr lang="en-US" dirty="0"/>
          </a:p>
        </p:txBody>
      </p:sp>
      <p:pic>
        <p:nvPicPr>
          <p:cNvPr id="5" name="Content Placeholder 4" descr="C:\TxDOT\Scripts\javascript\Guardrail\Snake\QC\Analysis\Get_StatusImage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768695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93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TPP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Transportation Planning and Programming Team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Michael Chamberlain – Data Management Section </a:t>
            </a:r>
            <a:r>
              <a:rPr lang="en-US" dirty="0" smtClean="0"/>
              <a:t>Director</a:t>
            </a:r>
          </a:p>
          <a:p>
            <a:pPr lvl="1"/>
            <a:r>
              <a:rPr lang="en-US" dirty="0"/>
              <a:t>Mike </a:t>
            </a:r>
            <a:r>
              <a:rPr lang="en-US" dirty="0" err="1"/>
              <a:t>Zugelder</a:t>
            </a:r>
            <a:r>
              <a:rPr lang="en-US" dirty="0"/>
              <a:t> – GIS and Data Analysis Branch </a:t>
            </a:r>
            <a:r>
              <a:rPr lang="en-US" dirty="0" smtClean="0"/>
              <a:t>Manager</a:t>
            </a:r>
            <a:endParaRPr lang="en-US" dirty="0" smtClean="0"/>
          </a:p>
          <a:p>
            <a:pPr lvl="1"/>
            <a:r>
              <a:rPr lang="en-US" dirty="0"/>
              <a:t>Adam </a:t>
            </a:r>
            <a:r>
              <a:rPr lang="en-US" dirty="0" err="1"/>
              <a:t>Breznicky</a:t>
            </a:r>
            <a:r>
              <a:rPr lang="en-US" dirty="0"/>
              <a:t> – GIS Analyst II</a:t>
            </a:r>
          </a:p>
          <a:p>
            <a:pPr lvl="1"/>
            <a:r>
              <a:rPr lang="en-US" dirty="0"/>
              <a:t>Chris Bardash – GIS Analyst </a:t>
            </a:r>
            <a:r>
              <a:rPr lang="en-US" dirty="0" smtClean="0"/>
              <a:t>II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066800"/>
            <a:ext cx="7848601" cy="5181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Collect GPS locations and guardrail end treatment types (along on-system roadways) in order to determine the total number of each treatment type.  </a:t>
            </a: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Establish </a:t>
            </a:r>
            <a:r>
              <a:rPr lang="en-US" sz="2800" dirty="0"/>
              <a:t>an inventory for long-term management of this asset.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4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77224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TPP</a:t>
            </a:r>
          </a:p>
          <a:p>
            <a:pPr lvl="1"/>
            <a:r>
              <a:rPr lang="en-US" dirty="0" smtClean="0"/>
              <a:t>Workspace, Data Collection Framework, Map, SharePoint</a:t>
            </a:r>
          </a:p>
          <a:p>
            <a:pPr lvl="1"/>
            <a:endParaRPr lang="en-US" dirty="0"/>
          </a:p>
          <a:p>
            <a:r>
              <a:rPr lang="en-US" sz="2400" dirty="0" smtClean="0"/>
              <a:t>District Maintenance Section Personnel</a:t>
            </a:r>
          </a:p>
          <a:p>
            <a:pPr lvl="1"/>
            <a:r>
              <a:rPr lang="en-US" dirty="0" smtClean="0"/>
              <a:t>Data Collection and Reporting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sz="2400" dirty="0" smtClean="0"/>
              <a:t>Design and Maintenance Divisions</a:t>
            </a:r>
          </a:p>
          <a:p>
            <a:pPr lvl="1"/>
            <a:r>
              <a:rPr lang="en-US" dirty="0" smtClean="0"/>
              <a:t>Subject Matter Experts, Organization,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Treatment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" y="1295400"/>
            <a:ext cx="2371725" cy="15386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96265" y="92900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ET PLUS</a:t>
            </a:r>
            <a:endParaRPr lang="en-US" sz="1200" dirty="0"/>
          </a:p>
          <a:p>
            <a:endParaRPr lang="en-US" sz="1200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672465" y="315531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ET 2000</a:t>
            </a:r>
            <a:endParaRPr lang="en-US" sz="1200" dirty="0"/>
          </a:p>
          <a:p>
            <a:endParaRPr lang="en-US" sz="1200" dirty="0" err="1" smtClean="0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" y="3460115"/>
            <a:ext cx="2543175" cy="179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399"/>
            <a:ext cx="2057400" cy="15386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774643" y="92900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X-LITE</a:t>
            </a:r>
            <a:endParaRPr lang="en-US" sz="1200" dirty="0"/>
          </a:p>
          <a:p>
            <a:endParaRPr lang="en-US" sz="1200" dirty="0" err="1" smtClean="0"/>
          </a:p>
        </p:txBody>
      </p:sp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460115"/>
            <a:ext cx="2362200" cy="17976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3810001" y="315656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Turndown</a:t>
            </a:r>
            <a:endParaRPr lang="en-US" sz="1200" dirty="0"/>
          </a:p>
          <a:p>
            <a:endParaRPr lang="en-US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42428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Route Planning &amp; Tracking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5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838200"/>
            <a:ext cx="6400800" cy="525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7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54864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http://www.txdot.gov/apps/statewide_mapping/collect/index. 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6</a:t>
            </a:fld>
            <a:endParaRPr 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553075" cy="516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3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Map – Real Time 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914400"/>
            <a:ext cx="8477250" cy="51816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http://arcg.is/1F9mgwY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6629400" cy="464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0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General Statistics</a:t>
            </a:r>
          </a:p>
          <a:p>
            <a:pPr lvl="1"/>
            <a:r>
              <a:rPr lang="en-US" dirty="0" smtClean="0"/>
              <a:t>Start Date: May 19</a:t>
            </a:r>
            <a:r>
              <a:rPr lang="en-US" baseline="30000" dirty="0" smtClean="0"/>
              <a:t>th</a:t>
            </a:r>
            <a:r>
              <a:rPr lang="en-US" dirty="0" smtClean="0"/>
              <a:t> 		</a:t>
            </a:r>
          </a:p>
          <a:p>
            <a:pPr lvl="1"/>
            <a:r>
              <a:rPr lang="en-US" dirty="0" smtClean="0"/>
              <a:t>End Date: June 30th</a:t>
            </a:r>
          </a:p>
          <a:p>
            <a:pPr lvl="1"/>
            <a:r>
              <a:rPr lang="en-US" dirty="0" smtClean="0"/>
              <a:t>Project Duration: 30 working days</a:t>
            </a:r>
          </a:p>
          <a:p>
            <a:pPr lvl="1"/>
            <a:r>
              <a:rPr lang="en-US" dirty="0" smtClean="0"/>
              <a:t>Average Collection Speed:  35 mph</a:t>
            </a:r>
          </a:p>
          <a:p>
            <a:pPr lvl="1"/>
            <a:r>
              <a:rPr lang="en-US" dirty="0" smtClean="0"/>
              <a:t>Average Accuracy Rating: 26 </a:t>
            </a:r>
            <a:r>
              <a:rPr lang="en-US" dirty="0" err="1" smtClean="0"/>
              <a:t>ft</a:t>
            </a:r>
            <a:endParaRPr lang="en-US" dirty="0" smtClean="0"/>
          </a:p>
          <a:p>
            <a:pPr lvl="1"/>
            <a:r>
              <a:rPr lang="en-US" dirty="0" smtClean="0"/>
              <a:t>Most common Device: iPhone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GET points collected in a day: 10,801 (June 9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4285"/>
              </p:ext>
            </p:extLst>
          </p:nvPr>
        </p:nvGraphicFramePr>
        <p:xfrm>
          <a:off x="1676400" y="4267200"/>
          <a:ext cx="2235200" cy="771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1244600"/>
              </a:tblGrid>
              <a:tr h="188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Device</a:t>
                      </a:r>
                      <a:endParaRPr lang="en-US" sz="12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GETs Collected</a:t>
                      </a:r>
                      <a:endParaRPr lang="en-US" sz="12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8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Android</a:t>
                      </a:r>
                      <a:endParaRPr lang="en-US" sz="12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13,557</a:t>
                      </a:r>
                      <a:endParaRPr lang="en-US" sz="12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8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iPad</a:t>
                      </a:r>
                      <a:endParaRPr lang="en-US" sz="12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18,155</a:t>
                      </a:r>
                      <a:endParaRPr lang="en-US" sz="12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8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iPhone</a:t>
                      </a:r>
                      <a:endParaRPr lang="en-US" sz="12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102,280</a:t>
                      </a:r>
                      <a:endParaRPr lang="en-US" sz="12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3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 Type Totals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741728"/>
              </p:ext>
            </p:extLst>
          </p:nvPr>
        </p:nvGraphicFramePr>
        <p:xfrm>
          <a:off x="457200" y="914400"/>
          <a:ext cx="8300303" cy="5181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870"/>
                <a:gridCol w="794716"/>
                <a:gridCol w="829609"/>
                <a:gridCol w="829609"/>
                <a:gridCol w="829609"/>
                <a:gridCol w="984221"/>
                <a:gridCol w="1162295"/>
                <a:gridCol w="812765"/>
                <a:gridCol w="829609"/>
              </a:tblGrid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District</a:t>
                      </a:r>
                      <a:endParaRPr lang="en-US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ETPLUS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ET2000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SKT350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SOFTSTOP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TURNDOWN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XLITE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Abilene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1,355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2,578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5,064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Amarillo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681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1,623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3,296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Atlanta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1,933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761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1,349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4,479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Austin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3,630</a:t>
                      </a:r>
                      <a:endParaRPr lang="en-US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1,182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2,947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4,154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12,321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Beaumont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1,437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1,178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3,596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Brownwood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1,677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2,971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Bryan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1,688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1,985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4,812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Childress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531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2,046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Corpus Christi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1,469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1,551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4,485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Dallas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5,409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1,792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3,846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12,457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El Paso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1,022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1,650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4,577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Fort Worth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3,198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4,225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8,764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Houston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4,051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1,194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848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2,525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8,994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Laredo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783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1,118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1,204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3,574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Lubbock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590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538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723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2,352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Lufkin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2,331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3,945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Odessa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1,397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2,753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Paris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1,851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2,285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5,969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Pharr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1,063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435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2,767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San Angelo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922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693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1,999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3,965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San Antonio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2,948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1,157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1,905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6,119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12,577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Tyler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1,966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1,742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4,566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Waco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2,789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633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1,062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5,584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Wichita Falls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880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207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608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1,514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3,434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Yoakum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1,451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632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251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573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1,706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4,644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  <a:tr h="191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Statewide</a:t>
                      </a:r>
                      <a:endParaRPr lang="en-US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43,615</a:t>
                      </a:r>
                      <a:endParaRPr lang="en-US" sz="1100" b="1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12,722</a:t>
                      </a:r>
                      <a:endParaRPr lang="en-US" sz="1100" b="1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7,415</a:t>
                      </a:r>
                      <a:endParaRPr lang="en-US" sz="1100" b="1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18,517</a:t>
                      </a:r>
                      <a:endParaRPr lang="en-US" sz="1100" b="1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362</a:t>
                      </a:r>
                      <a:endParaRPr lang="en-US" sz="1100" b="1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50,507</a:t>
                      </a:r>
                      <a:endParaRPr lang="en-US" sz="1100" b="1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854</a:t>
                      </a:r>
                      <a:endParaRPr lang="en-US" sz="1100" b="1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133,992</a:t>
                      </a:r>
                      <a:endParaRPr lang="en-US" sz="1100" b="1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4973" marR="64973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54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jvTlj3QUWGql_i_7LeJ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_Qp5HJoRkumCwRmwVWN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jpkN5a.s0eIRQ1VajZe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1_nFA840OlZ.4Wz9Rl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UdFQdb3k6Pf0.tJe3aj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.ZozDRwkUKmrwVY015d7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jvTlj3QUWGql_i_7LeJ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_Qp5HJoRkumCwRmwVWN2A"/>
</p:tagLst>
</file>

<file path=ppt/theme/theme1.xml><?xml version="1.0" encoding="utf-8"?>
<a:theme xmlns:a="http://schemas.openxmlformats.org/drawingml/2006/main" name="MASTER_powerpoint_template">
  <a:themeElements>
    <a:clrScheme name="Custom 7">
      <a:dk1>
        <a:sysClr val="windowText" lastClr="000000"/>
      </a:dk1>
      <a:lt1>
        <a:sysClr val="window" lastClr="FFFFFF"/>
      </a:lt1>
      <a:dk2>
        <a:srgbClr val="E2E7EB"/>
      </a:dk2>
      <a:lt2>
        <a:srgbClr val="F9EFE0"/>
      </a:lt2>
      <a:accent1>
        <a:srgbClr val="0A1B2B"/>
      </a:accent1>
      <a:accent2>
        <a:srgbClr val="14385C"/>
      </a:accent2>
      <a:accent3>
        <a:srgbClr val="899BAD"/>
      </a:accent3>
      <a:accent4>
        <a:srgbClr val="925700"/>
      </a:accent4>
      <a:accent5>
        <a:srgbClr val="CC7A00"/>
      </a:accent5>
      <a:accent6>
        <a:srgbClr val="E5BC7F"/>
      </a:accent6>
      <a:hlink>
        <a:srgbClr val="042A45"/>
      </a:hlink>
      <a:folHlink>
        <a:srgbClr val="4D4D4D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33C832A-2F88-4F63-9462-5D40F7C1F19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DA3E1301-FC07-4FD7-AB74-F0E50AB02268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MASTER_powerpoint_template</Template>
  <TotalTime>1374</TotalTime>
  <Words>425</Words>
  <Application>Microsoft Office PowerPoint</Application>
  <PresentationFormat>On-screen Show (4:3)</PresentationFormat>
  <Paragraphs>306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MASTER_powerpoint_template</vt:lpstr>
      <vt:lpstr>think-cell Slide</vt:lpstr>
      <vt:lpstr>Guardrail End Treatment</vt:lpstr>
      <vt:lpstr>Purpose</vt:lpstr>
      <vt:lpstr>Project Roles</vt:lpstr>
      <vt:lpstr>End Treatment Examples</vt:lpstr>
      <vt:lpstr>SharePoint Route Planning &amp; Tracking Site</vt:lpstr>
      <vt:lpstr>Smartphone Data Collection</vt:lpstr>
      <vt:lpstr>ArcGIS Online Map – Real Time Quality Control</vt:lpstr>
      <vt:lpstr>Results</vt:lpstr>
      <vt:lpstr>District Type Totals Summary</vt:lpstr>
      <vt:lpstr>Results Map</vt:lpstr>
      <vt:lpstr>TPP Team</vt:lpstr>
    </vt:vector>
  </TitlesOfParts>
  <Company>TxDOT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TxDOT</dc:creator>
  <cp:lastModifiedBy>Michael Zugelder</cp:lastModifiedBy>
  <cp:revision>28</cp:revision>
  <cp:lastPrinted>2013-02-21T15:21:56Z</cp:lastPrinted>
  <dcterms:created xsi:type="dcterms:W3CDTF">2015-04-22T14:54:35Z</dcterms:created>
  <dcterms:modified xsi:type="dcterms:W3CDTF">2016-03-04T03:11:07Z</dcterms:modified>
</cp:coreProperties>
</file>