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231f8a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231f8a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231f8a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231f8a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231f8aa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231f8a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ea36c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ea36c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-Emphasize where jupyter notebook 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ffd18d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ffd18d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product startup has not changed, but our product design and functionality has. Here is a quick demo highlighting those updates. (1 minute video)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231f8aa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231f8aa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Ic2YgnMQk2HiHtX47M9GKLAUPqu1a5PH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15925"/>
            <a:ext cx="28491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CSE 583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Final Presentation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12-16-2020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525675" y="2807650"/>
            <a:ext cx="23784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Tyler Cox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Carley Fredrickson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Greta Shum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Adam Sokol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56225" y="1123200"/>
            <a:ext cx="8520600" cy="9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Purple Haze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313500"/>
            <a:ext cx="4045200" cy="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MOTIVATION</a:t>
            </a:r>
            <a:endParaRPr sz="28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11215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are Purple Air sensors distributed across Seattle?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50825" y="1121575"/>
            <a:ext cx="38370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does air quality around Seattle correlate with socioeconomic indicators?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22" y="2208575"/>
            <a:ext cx="2679151" cy="26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5793" r="0" t="0"/>
          <a:stretch/>
        </p:blipFill>
        <p:spPr>
          <a:xfrm>
            <a:off x="4846725" y="2345563"/>
            <a:ext cx="40452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83950"/>
            <a:ext cx="4045200" cy="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</a:t>
            </a:r>
            <a:endParaRPr sz="28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1311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Purple Air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Six months of hourly PM2.5 data from every sensor in Seattle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50825" y="1448475"/>
            <a:ext cx="3837000" cy="24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Seattle Racial &amp; Social Equity Composite Index</a:t>
            </a:r>
            <a:endParaRPr b="1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Several socioeconomic metrics for every census tract in the city.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5" y="3220449"/>
            <a:ext cx="3418125" cy="8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012" y="3239924"/>
            <a:ext cx="3222628" cy="7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625200"/>
            <a:ext cx="43065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Use Case #1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Determine where Purple Air sensors are being purchased and installed in Seattle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Discover demographic info about where sensors are being installed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50825" y="747050"/>
            <a:ext cx="3837000" cy="31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Use Case #2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hyper-local variability in Seattle’s air quality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relationships between air quality and socioeconomic indicators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350" y="3326874"/>
            <a:ext cx="1426800" cy="1427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925" y="3335125"/>
            <a:ext cx="1426800" cy="1410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42125"/>
            <a:ext cx="85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Repo Structure</a:t>
            </a:r>
            <a:endParaRPr sz="1900"/>
          </a:p>
        </p:txBody>
      </p:sp>
      <p:grpSp>
        <p:nvGrpSpPr>
          <p:cNvPr id="92" name="Google Shape;92;p17"/>
          <p:cNvGrpSpPr/>
          <p:nvPr/>
        </p:nvGrpSpPr>
        <p:grpSpPr>
          <a:xfrm>
            <a:off x="-69300" y="900025"/>
            <a:ext cx="8201950" cy="3627512"/>
            <a:chOff x="464100" y="1052425"/>
            <a:chExt cx="8201950" cy="3627512"/>
          </a:xfrm>
        </p:grpSpPr>
        <p:grpSp>
          <p:nvGrpSpPr>
            <p:cNvPr id="93" name="Google Shape;93;p17"/>
            <p:cNvGrpSpPr/>
            <p:nvPr/>
          </p:nvGrpSpPr>
          <p:grpSpPr>
            <a:xfrm>
              <a:off x="1211320" y="2636844"/>
              <a:ext cx="2171430" cy="284745"/>
              <a:chOff x="2424475" y="1636825"/>
              <a:chExt cx="2976600" cy="287825"/>
            </a:xfrm>
          </p:grpSpPr>
          <p:cxnSp>
            <p:nvCxnSpPr>
              <p:cNvPr id="94" name="Google Shape;94;p17"/>
              <p:cNvCxnSpPr/>
              <p:nvPr/>
            </p:nvCxnSpPr>
            <p:spPr>
              <a:xfrm>
                <a:off x="2424475" y="1921950"/>
                <a:ext cx="2976600" cy="2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01C7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7"/>
              <p:cNvCxnSpPr/>
              <p:nvPr/>
            </p:nvCxnSpPr>
            <p:spPr>
              <a:xfrm>
                <a:off x="3840814" y="1636825"/>
                <a:ext cx="0" cy="27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01C7F"/>
                </a:solidFill>
                <a:prstDash val="solid"/>
                <a:round/>
                <a:headEnd len="med" w="med" type="diamond"/>
                <a:tailEnd len="med" w="med" type="none"/>
              </a:ln>
            </p:spPr>
          </p:cxnSp>
        </p:grpSp>
        <p:sp>
          <p:nvSpPr>
            <p:cNvPr id="96" name="Google Shape;96;p17"/>
            <p:cNvSpPr txBox="1"/>
            <p:nvPr/>
          </p:nvSpPr>
          <p:spPr>
            <a:xfrm>
              <a:off x="1482800" y="3087488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tests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" name="Google Shape;97;p17"/>
            <p:cNvCxnSpPr/>
            <p:nvPr/>
          </p:nvCxnSpPr>
          <p:spPr>
            <a:xfrm>
              <a:off x="1211313" y="2918925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98" name="Google Shape;98;p17"/>
            <p:cNvCxnSpPr/>
            <p:nvPr/>
          </p:nvCxnSpPr>
          <p:spPr>
            <a:xfrm>
              <a:off x="2251838" y="2918925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99" name="Google Shape;99;p17"/>
            <p:cNvCxnSpPr/>
            <p:nvPr/>
          </p:nvCxnSpPr>
          <p:spPr>
            <a:xfrm>
              <a:off x="3398063" y="2918925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00" name="Google Shape;100;p17"/>
            <p:cNvSpPr txBox="1"/>
            <p:nvPr/>
          </p:nvSpPr>
          <p:spPr>
            <a:xfrm>
              <a:off x="4107750" y="1052425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purple_haze repository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" name="Google Shape;101;p17"/>
            <p:cNvCxnSpPr/>
            <p:nvPr/>
          </p:nvCxnSpPr>
          <p:spPr>
            <a:xfrm flipH="1" rot="10800000">
              <a:off x="2225950" y="1916225"/>
              <a:ext cx="6440100" cy="105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7"/>
            <p:cNvCxnSpPr>
              <a:stCxn id="100" idx="2"/>
            </p:cNvCxnSpPr>
            <p:nvPr/>
          </p:nvCxnSpPr>
          <p:spPr>
            <a:xfrm>
              <a:off x="4876800" y="1636825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  <p:cxnSp>
          <p:nvCxnSpPr>
            <p:cNvPr id="103" name="Google Shape;103;p17"/>
            <p:cNvCxnSpPr/>
            <p:nvPr/>
          </p:nvCxnSpPr>
          <p:spPr>
            <a:xfrm>
              <a:off x="2221863" y="192345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04" name="Google Shape;104;p17"/>
            <p:cNvSpPr txBox="1"/>
            <p:nvPr/>
          </p:nvSpPr>
          <p:spPr>
            <a:xfrm>
              <a:off x="1466725" y="21350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purple_haze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64100" y="30823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user interface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(jupyter notebook)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" name="Google Shape;106;p17"/>
            <p:cNvGrpSpPr/>
            <p:nvPr/>
          </p:nvGrpSpPr>
          <p:grpSpPr>
            <a:xfrm>
              <a:off x="4320250" y="2135063"/>
              <a:ext cx="2508825" cy="1575000"/>
              <a:chOff x="-2124225" y="2135063"/>
              <a:chExt cx="2508825" cy="1575000"/>
            </a:xfrm>
          </p:grpSpPr>
          <p:cxnSp>
            <p:nvCxnSpPr>
              <p:cNvPr id="107" name="Google Shape;107;p17"/>
              <p:cNvCxnSpPr/>
              <p:nvPr/>
            </p:nvCxnSpPr>
            <p:spPr>
              <a:xfrm flipH="1" rot="-5400000">
                <a:off x="-891000" y="2678213"/>
                <a:ext cx="539700" cy="469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rgbClr val="701C7F"/>
                </a:solidFill>
                <a:prstDash val="solid"/>
                <a:round/>
                <a:headEnd len="med" w="med" type="diamond"/>
                <a:tailEnd len="med" w="med" type="diamond"/>
              </a:ln>
            </p:spPr>
          </p:cxnSp>
          <p:cxnSp>
            <p:nvCxnSpPr>
              <p:cNvPr id="108" name="Google Shape;108;p17"/>
              <p:cNvCxnSpPr/>
              <p:nvPr/>
            </p:nvCxnSpPr>
            <p:spPr>
              <a:xfrm rot="-5400000">
                <a:off x="-1332600" y="2716625"/>
                <a:ext cx="550200" cy="4035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rgbClr val="701C7F"/>
                </a:solidFill>
                <a:prstDash val="solid"/>
                <a:round/>
                <a:headEnd len="med" w="med" type="diamond"/>
                <a:tailEnd len="med" w="med" type="diamond"/>
              </a:ln>
            </p:spPr>
          </p:cxnSp>
          <p:sp>
            <p:nvSpPr>
              <p:cNvPr id="109" name="Google Shape;109;p17"/>
              <p:cNvSpPr txBox="1"/>
              <p:nvPr/>
            </p:nvSpPr>
            <p:spPr>
              <a:xfrm>
                <a:off x="-1624950" y="2135063"/>
                <a:ext cx="1538100" cy="5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</a:t>
                </a:r>
                <a:endParaRPr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17"/>
              <p:cNvSpPr txBox="1"/>
              <p:nvPr/>
            </p:nvSpPr>
            <p:spPr>
              <a:xfrm>
                <a:off x="-1153500" y="3125663"/>
                <a:ext cx="1538100" cy="5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city of seattle</a:t>
                </a:r>
                <a:endParaRPr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17"/>
              <p:cNvSpPr txBox="1"/>
              <p:nvPr/>
            </p:nvSpPr>
            <p:spPr>
              <a:xfrm>
                <a:off x="-2124225" y="3125663"/>
                <a:ext cx="1538100" cy="5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purple air</a:t>
                </a:r>
                <a:endParaRPr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12" name="Google Shape;112;p17"/>
            <p:cNvCxnSpPr/>
            <p:nvPr/>
          </p:nvCxnSpPr>
          <p:spPr>
            <a:xfrm>
              <a:off x="5570688" y="192345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grpSp>
          <p:nvGrpSpPr>
            <p:cNvPr id="113" name="Google Shape;113;p17"/>
            <p:cNvGrpSpPr/>
            <p:nvPr/>
          </p:nvGrpSpPr>
          <p:grpSpPr>
            <a:xfrm>
              <a:off x="2421155" y="3611872"/>
              <a:ext cx="1901810" cy="559881"/>
              <a:chOff x="855676" y="4342757"/>
              <a:chExt cx="3616983" cy="559881"/>
            </a:xfrm>
          </p:grpSpPr>
          <p:grpSp>
            <p:nvGrpSpPr>
              <p:cNvPr id="114" name="Google Shape;114;p17"/>
              <p:cNvGrpSpPr/>
              <p:nvPr/>
            </p:nvGrpSpPr>
            <p:grpSpPr>
              <a:xfrm>
                <a:off x="869076" y="4342757"/>
                <a:ext cx="3603584" cy="274828"/>
                <a:chOff x="-139739" y="1636825"/>
                <a:chExt cx="4939800" cy="277800"/>
              </a:xfrm>
            </p:grpSpPr>
            <p:cxnSp>
              <p:nvCxnSpPr>
                <p:cNvPr id="115" name="Google Shape;115;p17"/>
                <p:cNvCxnSpPr/>
                <p:nvPr/>
              </p:nvCxnSpPr>
              <p:spPr>
                <a:xfrm>
                  <a:off x="-139739" y="1913311"/>
                  <a:ext cx="4939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01C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7"/>
                <p:cNvCxnSpPr/>
                <p:nvPr/>
              </p:nvCxnSpPr>
              <p:spPr>
                <a:xfrm>
                  <a:off x="2386747" y="1636825"/>
                  <a:ext cx="0" cy="277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01C7F"/>
                  </a:solidFill>
                  <a:prstDash val="solid"/>
                  <a:round/>
                  <a:headEnd len="med" w="med" type="diamond"/>
                  <a:tailEnd len="med" w="med" type="none"/>
                </a:ln>
              </p:spPr>
            </p:cxnSp>
          </p:grpSp>
          <p:cxnSp>
            <p:nvCxnSpPr>
              <p:cNvPr id="117" name="Google Shape;117;p17"/>
              <p:cNvCxnSpPr/>
              <p:nvPr/>
            </p:nvCxnSpPr>
            <p:spPr>
              <a:xfrm>
                <a:off x="855676" y="4624838"/>
                <a:ext cx="0" cy="27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01C7F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cxnSp>
            <p:nvCxnSpPr>
              <p:cNvPr id="118" name="Google Shape;118;p17"/>
              <p:cNvCxnSpPr/>
              <p:nvPr/>
            </p:nvCxnSpPr>
            <p:spPr>
              <a:xfrm>
                <a:off x="2719445" y="4624838"/>
                <a:ext cx="0" cy="27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01C7F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cxnSp>
            <p:nvCxnSpPr>
              <p:cNvPr id="119" name="Google Shape;119;p17"/>
              <p:cNvCxnSpPr/>
              <p:nvPr/>
            </p:nvCxnSpPr>
            <p:spPr>
              <a:xfrm>
                <a:off x="4460314" y="4624838"/>
                <a:ext cx="0" cy="27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01C7F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</p:grpSp>
        <p:sp>
          <p:nvSpPr>
            <p:cNvPr id="120" name="Google Shape;120;p17"/>
            <p:cNvSpPr txBox="1"/>
            <p:nvPr/>
          </p:nvSpPr>
          <p:spPr>
            <a:xfrm>
              <a:off x="2673900" y="30823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module code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1642925" y="4095538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figures.py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2652075" y="4095538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matcher.py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3550200" y="4095538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air.py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3262625" y="1771050"/>
            <a:ext cx="1538100" cy="796012"/>
            <a:chOff x="3981325" y="1923450"/>
            <a:chExt cx="1538100" cy="796012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3981325" y="21350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examples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" name="Google Shape;126;p17"/>
            <p:cNvCxnSpPr/>
            <p:nvPr/>
          </p:nvCxnSpPr>
          <p:spPr>
            <a:xfrm>
              <a:off x="4732488" y="192345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27" name="Google Shape;127;p17"/>
          <p:cNvGrpSpPr/>
          <p:nvPr/>
        </p:nvGrpSpPr>
        <p:grpSpPr>
          <a:xfrm>
            <a:off x="7377300" y="1771050"/>
            <a:ext cx="1538100" cy="796012"/>
            <a:chOff x="3905125" y="1923450"/>
            <a:chExt cx="1538100" cy="796012"/>
          </a:xfrm>
        </p:grpSpPr>
        <p:sp>
          <p:nvSpPr>
            <p:cNvPr id="128" name="Google Shape;128;p17"/>
            <p:cNvSpPr txBox="1"/>
            <p:nvPr/>
          </p:nvSpPr>
          <p:spPr>
            <a:xfrm>
              <a:off x="3905125" y="21350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lab_extensions.sh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p17"/>
            <p:cNvCxnSpPr/>
            <p:nvPr/>
          </p:nvCxnSpPr>
          <p:spPr>
            <a:xfrm>
              <a:off x="4656288" y="192345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30" name="Google Shape;130;p17"/>
          <p:cNvSpPr/>
          <p:nvPr/>
        </p:nvSpPr>
        <p:spPr>
          <a:xfrm>
            <a:off x="4023775" y="3424300"/>
            <a:ext cx="638700" cy="819650"/>
          </a:xfrm>
          <a:custGeom>
            <a:rect b="b" l="l" r="r" t="t"/>
            <a:pathLst>
              <a:path extrusionOk="0" h="32786" w="25548">
                <a:moveTo>
                  <a:pt x="0" y="32786"/>
                </a:moveTo>
                <a:cubicBezTo>
                  <a:pt x="6103" y="32405"/>
                  <a:pt x="12708" y="30298"/>
                  <a:pt x="17032" y="25974"/>
                </a:cubicBezTo>
                <a:cubicBezTo>
                  <a:pt x="23475" y="19531"/>
                  <a:pt x="25548" y="9111"/>
                  <a:pt x="25548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31" name="Google Shape;131;p17"/>
          <p:cNvSpPr/>
          <p:nvPr/>
        </p:nvSpPr>
        <p:spPr>
          <a:xfrm>
            <a:off x="2916700" y="3403000"/>
            <a:ext cx="2661250" cy="1417300"/>
          </a:xfrm>
          <a:custGeom>
            <a:rect b="b" l="l" r="r" t="t"/>
            <a:pathLst>
              <a:path extrusionOk="0" h="56692" w="106450">
                <a:moveTo>
                  <a:pt x="0" y="40877"/>
                </a:moveTo>
                <a:cubicBezTo>
                  <a:pt x="0" y="45071"/>
                  <a:pt x="1620" y="50049"/>
                  <a:pt x="5110" y="52373"/>
                </a:cubicBezTo>
                <a:cubicBezTo>
                  <a:pt x="15549" y="59324"/>
                  <a:pt x="30038" y="55780"/>
                  <a:pt x="42580" y="55780"/>
                </a:cubicBezTo>
                <a:cubicBezTo>
                  <a:pt x="52335" y="55780"/>
                  <a:pt x="63006" y="56259"/>
                  <a:pt x="71534" y="51522"/>
                </a:cubicBezTo>
                <a:cubicBezTo>
                  <a:pt x="81011" y="46258"/>
                  <a:pt x="87046" y="36333"/>
                  <a:pt x="94102" y="28103"/>
                </a:cubicBezTo>
                <a:cubicBezTo>
                  <a:pt x="100762" y="20335"/>
                  <a:pt x="106450" y="10232"/>
                  <a:pt x="106450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sp>
      <p:cxnSp>
        <p:nvCxnSpPr>
          <p:cNvPr id="132" name="Google Shape;132;p17"/>
          <p:cNvCxnSpPr/>
          <p:nvPr/>
        </p:nvCxnSpPr>
        <p:spPr>
          <a:xfrm>
            <a:off x="3278650" y="4254600"/>
            <a:ext cx="24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2217525" y="4254600"/>
            <a:ext cx="24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34" name="Google Shape;134;p17"/>
          <p:cNvGrpSpPr/>
          <p:nvPr/>
        </p:nvGrpSpPr>
        <p:grpSpPr>
          <a:xfrm>
            <a:off x="2217525" y="1771050"/>
            <a:ext cx="1538100" cy="796012"/>
            <a:chOff x="3981325" y="1923450"/>
            <a:chExt cx="1538100" cy="796012"/>
          </a:xfrm>
        </p:grpSpPr>
        <p:sp>
          <p:nvSpPr>
            <p:cNvPr id="135" name="Google Shape;135;p17"/>
            <p:cNvSpPr txBox="1"/>
            <p:nvPr/>
          </p:nvSpPr>
          <p:spPr>
            <a:xfrm>
              <a:off x="3981325" y="21350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docs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" name="Google Shape;136;p17"/>
            <p:cNvCxnSpPr/>
            <p:nvPr/>
          </p:nvCxnSpPr>
          <p:spPr>
            <a:xfrm>
              <a:off x="4732488" y="192345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37" name="Google Shape;137;p17"/>
          <p:cNvGrpSpPr/>
          <p:nvPr/>
        </p:nvGrpSpPr>
        <p:grpSpPr>
          <a:xfrm>
            <a:off x="5230950" y="1771050"/>
            <a:ext cx="1538100" cy="796012"/>
            <a:chOff x="3981325" y="1923450"/>
            <a:chExt cx="1538100" cy="796012"/>
          </a:xfrm>
        </p:grpSpPr>
        <p:sp>
          <p:nvSpPr>
            <p:cNvPr id="138" name="Google Shape;138;p17"/>
            <p:cNvSpPr txBox="1"/>
            <p:nvPr/>
          </p:nvSpPr>
          <p:spPr>
            <a:xfrm>
              <a:off x="3981325" y="21350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environment.yml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7"/>
            <p:cNvCxnSpPr/>
            <p:nvPr/>
          </p:nvCxnSpPr>
          <p:spPr>
            <a:xfrm>
              <a:off x="4732488" y="192345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40" name="Google Shape;140;p17"/>
          <p:cNvGrpSpPr/>
          <p:nvPr/>
        </p:nvGrpSpPr>
        <p:grpSpPr>
          <a:xfrm>
            <a:off x="6247975" y="1771050"/>
            <a:ext cx="1538100" cy="796012"/>
            <a:chOff x="3981325" y="1923450"/>
            <a:chExt cx="1538100" cy="796012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3981325" y="21350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setup.py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" name="Google Shape;142;p17"/>
            <p:cNvCxnSpPr/>
            <p:nvPr/>
          </p:nvCxnSpPr>
          <p:spPr>
            <a:xfrm>
              <a:off x="4732488" y="192345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Demo</a:t>
            </a:r>
            <a:endParaRPr/>
          </a:p>
        </p:txBody>
      </p:sp>
      <p:pic>
        <p:nvPicPr>
          <p:cNvPr id="148" name="Google Shape;148;p18" title="demo_part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00" y="572700"/>
            <a:ext cx="811995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23100" y="254475"/>
            <a:ext cx="46419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Lessons Learned</a:t>
            </a:r>
            <a:endParaRPr sz="4100"/>
          </a:p>
        </p:txBody>
      </p:sp>
      <p:sp>
        <p:nvSpPr>
          <p:cNvPr id="154" name="Google Shape;154;p19"/>
          <p:cNvSpPr txBox="1"/>
          <p:nvPr/>
        </p:nvSpPr>
        <p:spPr>
          <a:xfrm>
            <a:off x="623100" y="1404825"/>
            <a:ext cx="78174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always easy to determine when to rely on error catching of your underlying packages vs when to write your own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Sans Pro"/>
              <a:buChar char="○"/>
            </a:pPr>
            <a:r>
              <a:rPr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Learned to write useful error messages based on what’s likely to need to be changed specifically in the world of this project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 to use a single package for visualization as mixing packages is not guaranteed to work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Only include packages you manually import in the virtual environment</a:t>
            </a:r>
            <a:endParaRPr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