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7" r:id="rId3"/>
    <p:sldId id="265" r:id="rId4"/>
    <p:sldId id="270" r:id="rId5"/>
    <p:sldId id="266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4A43-8579-4BE5-8896-3DE72E39F75E}" type="datetimeFigureOut">
              <a:rPr lang="sv-SE" smtClean="0"/>
              <a:t>2024-06-12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2F367-0B99-41D4-A869-16A0EAA468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37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Notes 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01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papers</a:t>
            </a:r>
            <a:r>
              <a:rPr lang="sv-SE" dirty="0"/>
              <a:t> </a:t>
            </a:r>
            <a:r>
              <a:rPr lang="sv-SE" dirty="0" err="1"/>
              <a:t>seem</a:t>
            </a:r>
            <a:r>
              <a:rPr lang="sv-SE" dirty="0"/>
              <a:t> to use a total </a:t>
            </a:r>
            <a:r>
              <a:rPr lang="sv-SE" dirty="0" err="1"/>
              <a:t>net</a:t>
            </a:r>
            <a:r>
              <a:rPr lang="sv-SE" dirty="0"/>
              <a:t> heat generation from </a:t>
            </a:r>
            <a:r>
              <a:rPr lang="sv-SE" dirty="0" err="1"/>
              <a:t>each</a:t>
            </a:r>
            <a:r>
              <a:rPr lang="sv-SE" dirty="0"/>
              <a:t>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602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Seems</a:t>
            </a:r>
            <a:r>
              <a:rPr lang="sv-SE" dirty="0"/>
              <a:t> </a:t>
            </a:r>
            <a:r>
              <a:rPr lang="sv-SE" dirty="0" err="1"/>
              <a:t>heavily</a:t>
            </a:r>
            <a:r>
              <a:rPr lang="sv-SE" dirty="0"/>
              <a:t> </a:t>
            </a:r>
            <a:r>
              <a:rPr lang="sv-SE" dirty="0" err="1"/>
              <a:t>SoC</a:t>
            </a:r>
            <a:r>
              <a:rPr lang="sv-SE" dirty="0"/>
              <a:t> </a:t>
            </a:r>
            <a:r>
              <a:rPr lang="sv-SE" dirty="0" err="1"/>
              <a:t>dependent</a:t>
            </a:r>
            <a:r>
              <a:rPr lang="sv-SE" dirty="0"/>
              <a:t>,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relies</a:t>
            </a:r>
            <a:r>
              <a:rPr lang="sv-SE" dirty="0"/>
              <a:t> on </a:t>
            </a:r>
            <a:r>
              <a:rPr lang="sv-SE" dirty="0" err="1"/>
              <a:t>pcm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823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Link to </a:t>
            </a:r>
            <a:r>
              <a:rPr lang="sv-SE" dirty="0" err="1"/>
              <a:t>website</a:t>
            </a:r>
            <a:r>
              <a:rPr lang="sv-SE" dirty="0"/>
              <a:t> </a:t>
            </a:r>
            <a:r>
              <a:rPr lang="sv-SE" dirty="0" err="1"/>
              <a:t>dead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F367-0B99-41D4-A869-16A0EAA468B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ACC4-2ECD-4D50-8B9B-48EC7282304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A0AD-5CE6-4EE4-AD46-95E240022956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B3B8-0283-4B5E-8C47-2268C0E72599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6658-6596-4060-B1B4-EB5FE10157A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2741-0C20-44C3-BFC2-35B03966CD8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321-3027-4E1E-8828-80FD9E5F01DA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8234-FC22-4404-B09D-7356AE495AE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9183-2996-4B44-A0C5-CED1B5EB3E79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A09-814F-491E-B410-8BAF13DE9ED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39A3-3A4F-4BFF-BE45-ED29BE28E81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7957-60A6-4218-B91A-3E0A4044DDFA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9556-DF79-445F-A9EC-096152318D8A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436E-4AD1-D256-BAEC-B8F778487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Thermal</a:t>
            </a:r>
            <a:r>
              <a:rPr lang="sv-SE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6B4E7-B577-D773-2CD5-864EFA8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Adam Burman, 2024-06-13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9E22162-0C0E-DD71-7279-356D13F0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7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D362-54C9-33D4-5296-0EA9CC08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Mathematical</a:t>
            </a:r>
            <a:r>
              <a:rPr lang="sv-SE" dirty="0"/>
              <a:t> </a:t>
            </a:r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thermal</a:t>
            </a:r>
            <a:r>
              <a:rPr lang="sv-SE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6A7D-F8B5-17B7-4806-4F9C6E8A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F925E-ED77-0CF9-F589-354341D8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3E28-B3D0-3394-8A3F-4811AFB9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212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A simplified thermal model for a lithium-ion battery pack with phase change material thermal management system</a:t>
            </a:r>
            <a:br>
              <a:rPr lang="en-US" sz="3200" b="1" dirty="0"/>
            </a:br>
            <a:r>
              <a:rPr lang="en-US" sz="2000" dirty="0"/>
              <a:t>Bilal </a:t>
            </a:r>
            <a:r>
              <a:rPr lang="en-US" sz="2000" dirty="0" err="1"/>
              <a:t>Lamrani</a:t>
            </a:r>
            <a:br>
              <a:rPr lang="en-US" sz="3200" b="1" dirty="0"/>
            </a:br>
            <a:br>
              <a:rPr lang="en-US" sz="3200" b="1" dirty="0"/>
            </a:br>
            <a:endParaRPr lang="sv-SE" sz="32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6B9D8A-CAF8-5CC5-EB69-4E275FDAE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23" y="3989389"/>
            <a:ext cx="9591675" cy="24955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5454-CF05-1226-F634-A97FC7DF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CD3FB-1B79-FBA2-778A-A02783F03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23" y="1985843"/>
            <a:ext cx="5686425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10C93-7CE5-4089-CA89-D68FF69A3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94" y="2781464"/>
            <a:ext cx="268605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A8E37-4FDB-DBB1-B990-A11CBF558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52407"/>
            <a:ext cx="8401050" cy="695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31E2B9-70BA-2610-C283-10D5D2556C0E}"/>
              </a:ext>
            </a:extLst>
          </p:cNvPr>
          <p:cNvSpPr txBox="1"/>
          <p:nvPr/>
        </p:nvSpPr>
        <p:spPr>
          <a:xfrm>
            <a:off x="9878354" y="3465143"/>
            <a:ext cx="189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 =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resistance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5A531-D5AE-C22E-0B8A-8C2F4A20DDE0}"/>
              </a:ext>
            </a:extLst>
          </p:cNvPr>
          <p:cNvSpPr txBox="1"/>
          <p:nvPr/>
        </p:nvSpPr>
        <p:spPr>
          <a:xfrm>
            <a:off x="3348487" y="3005618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26AD8-111A-42F6-6775-93CD98AD9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460" y="2832025"/>
            <a:ext cx="1752600" cy="54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BB72-CC5C-2BA2-F018-74BBD055B300}"/>
              </a:ext>
            </a:extLst>
          </p:cNvPr>
          <p:cNvSpPr txBox="1"/>
          <p:nvPr/>
        </p:nvSpPr>
        <p:spPr>
          <a:xfrm>
            <a:off x="5405887" y="2978181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D932A-6C44-CE93-A40B-F94309CE7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490" y="2775647"/>
            <a:ext cx="2428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6E08-DF6F-3C57-F10C-8AE578FE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 lumped electro-thermal model for a battery module with a novel hybrid cooling system</a:t>
            </a:r>
            <a:br>
              <a:rPr lang="en-US" sz="3600" b="1" dirty="0"/>
            </a:br>
            <a:r>
              <a:rPr lang="en-US" sz="2700" dirty="0" err="1"/>
              <a:t>Jiacheng</a:t>
            </a:r>
            <a:r>
              <a:rPr lang="en-US" sz="2700" dirty="0"/>
              <a:t> He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F7E5-4429-6AC6-EFB5-BF365E37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7E0E8-E542-42D2-2BA5-86FCEE3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82E3F-25BD-A9B3-94CF-EA5B1E72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817"/>
            <a:ext cx="5476875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AD7E1E-2817-BA3B-F880-D5A21259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14" y="2546649"/>
            <a:ext cx="26955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2962-3577-4CA1-54B7-E995A9BD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Battery thermal models for hybrid vehicle simulations</a:t>
            </a:r>
            <a:br>
              <a:rPr lang="en-US" sz="3200" b="1" dirty="0"/>
            </a:br>
            <a:r>
              <a:rPr lang="en-US" sz="2000" dirty="0"/>
              <a:t>Ahmad A. </a:t>
            </a:r>
            <a:r>
              <a:rPr lang="en-GB" sz="2000" dirty="0" err="1"/>
              <a:t>Pesaran</a:t>
            </a:r>
            <a:endParaRPr lang="sv-S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5AB4-AE3D-0503-F7DD-DACA7EB5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Lumped capacitance thermal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Resistance/capacitance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Partnership for a new generation of </a:t>
            </a:r>
            <a:r>
              <a:rPr lang="en-GB" dirty="0" err="1"/>
              <a:t>vehichles</a:t>
            </a:r>
            <a:r>
              <a:rPr lang="en-GB" dirty="0"/>
              <a:t> (PNGV</a:t>
            </a:r>
            <a:r>
              <a:rPr lang="sv-SE" dirty="0"/>
              <a:t>)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Neural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/</a:t>
            </a:r>
            <a:r>
              <a:rPr lang="sv-SE" dirty="0" err="1"/>
              <a:t>acid</a:t>
            </a:r>
            <a:r>
              <a:rPr lang="sv-SE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Fundamental </a:t>
            </a:r>
            <a:r>
              <a:rPr lang="sv-SE" dirty="0" err="1"/>
              <a:t>lead</a:t>
            </a:r>
            <a:r>
              <a:rPr lang="sv-SE" dirty="0"/>
              <a:t>/</a:t>
            </a:r>
            <a:r>
              <a:rPr lang="sv-SE" dirty="0" err="1"/>
              <a:t>acid</a:t>
            </a:r>
            <a:r>
              <a:rPr lang="sv-SE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01E7-1E5A-D3EC-19AD-A3BCFBCD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165-BBAB-D841-8A9B-8A2A30BC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Module</a:t>
            </a:r>
            <a:r>
              <a:rPr lang="sv-SE" dirty="0"/>
              <a:t> model for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5A19-4495-DF37-9E39-40DA5600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Simscape </a:t>
            </a:r>
            <a:r>
              <a:rPr lang="sv-SE" dirty="0" err="1"/>
              <a:t>Battery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 err="1"/>
              <a:t>Also</a:t>
            </a:r>
            <a:r>
              <a:rPr lang="sv-SE" sz="2400" dirty="0"/>
              <a:t> </a:t>
            </a:r>
            <a:r>
              <a:rPr lang="sv-SE" sz="2400" dirty="0" err="1"/>
              <a:t>Battery</a:t>
            </a:r>
            <a:r>
              <a:rPr lang="sv-SE" sz="2400" dirty="0"/>
              <a:t> 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from Javier </a:t>
            </a:r>
            <a:r>
              <a:rPr lang="sv-SE" sz="2400" dirty="0" err="1"/>
              <a:t>Gazzarri</a:t>
            </a:r>
            <a:endParaRPr lang="sv-S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EFBFB-6212-E139-0825-B8FBA29A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03EC-F97C-E758-88D5-3B3B7104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19" y="2236532"/>
            <a:ext cx="5743520" cy="30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8A1-328F-103E-FDD4-882310A3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Last </a:t>
            </a:r>
            <a:r>
              <a:rPr lang="sv-SE" dirty="0" err="1"/>
              <a:t>week</a:t>
            </a:r>
            <a:r>
              <a:rPr lang="sv-SE" dirty="0"/>
              <a:t> – MPC </a:t>
            </a:r>
            <a:r>
              <a:rPr lang="sv-SE" dirty="0" err="1"/>
              <a:t>objective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D2EF-9870-A76B-B9C1-89EDB07C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2743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Duty</a:t>
            </a:r>
            <a:r>
              <a:rPr lang="sv-SE" dirty="0"/>
              <a:t> </a:t>
            </a:r>
            <a:r>
              <a:rPr lang="sv-SE" dirty="0" err="1"/>
              <a:t>cycle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/>
              <a:t>Current</a:t>
            </a:r>
            <a:r>
              <a:rPr lang="sv-SE" dirty="0"/>
              <a:t> deviation from ref.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/>
              <a:t>Minimize</a:t>
            </a:r>
            <a:r>
              <a:rPr lang="sv-SE" dirty="0"/>
              <a:t> </a:t>
            </a:r>
            <a:r>
              <a:rPr lang="sv-SE" dirty="0" err="1"/>
              <a:t>duty</a:t>
            </a:r>
            <a:r>
              <a:rPr lang="sv-SE" dirty="0"/>
              <a:t> </a:t>
            </a:r>
            <a:r>
              <a:rPr lang="sv-SE" dirty="0" err="1"/>
              <a:t>cycle</a:t>
            </a:r>
            <a:r>
              <a:rPr lang="sv-SE" dirty="0"/>
              <a:t> </a:t>
            </a:r>
            <a:r>
              <a:rPr lang="sv-SE" dirty="0" err="1"/>
              <a:t>changes</a:t>
            </a: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925CB-0EDE-D574-A5A8-172D199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3C8A3C-FC7A-8105-9651-3A05AD50E8A2}"/>
              </a:ext>
            </a:extLst>
          </p:cNvPr>
          <p:cNvSpPr txBox="1">
            <a:spLocks/>
          </p:cNvSpPr>
          <p:nvPr/>
        </p:nvSpPr>
        <p:spPr>
          <a:xfrm>
            <a:off x="6603521" y="1828201"/>
            <a:ext cx="49127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Resistance</a:t>
            </a:r>
            <a:r>
              <a:rPr lang="sv-SE" dirty="0"/>
              <a:t> </a:t>
            </a:r>
            <a:r>
              <a:rPr lang="sv-SE" dirty="0" err="1"/>
              <a:t>control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/>
              <a:t>Current</a:t>
            </a:r>
            <a:r>
              <a:rPr lang="sv-SE" dirty="0"/>
              <a:t> deviation from ref.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/>
              <a:t>Minimize</a:t>
            </a:r>
            <a:r>
              <a:rPr lang="sv-SE" dirty="0"/>
              <a:t> </a:t>
            </a:r>
            <a:r>
              <a:rPr lang="sv-SE" dirty="0" err="1"/>
              <a:t>resistance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/>
              <a:t>Smooth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profile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57337-F066-FC69-CE63-430E3EA5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13" y="3871804"/>
            <a:ext cx="1514654" cy="432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454C52-2949-96CC-3F64-47FA3FAC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9" y="3654104"/>
            <a:ext cx="1330894" cy="3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C6EF-0CB4-4CC2-CCAA-DDB8FAF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black logo with a wreath and text&#10;&#10;Description automatically generated">
            <a:extLst>
              <a:ext uri="{FF2B5EF4-FFF2-40B4-BE49-F238E27FC236}">
                <a16:creationId xmlns:a16="http://schemas.microsoft.com/office/drawing/2014/main" id="{78DD47F2-DE89-52D3-8010-8D17D08E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5" y="1253331"/>
            <a:ext cx="4674669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58B-6DE4-73FE-5542-AC1E188F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Burman, 2024-06-13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027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0</TotalTime>
  <Words>201</Words>
  <Application>Microsoft Office PowerPoint</Application>
  <PresentationFormat>Widescreen</PresentationFormat>
  <Paragraphs>45</Paragraphs>
  <Slides>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Courier New</vt:lpstr>
      <vt:lpstr>Open sans</vt:lpstr>
      <vt:lpstr>Segoe UI</vt:lpstr>
      <vt:lpstr>MinimalXOVTI</vt:lpstr>
      <vt:lpstr>Module Thermal Model</vt:lpstr>
      <vt:lpstr>Mathematical module thermal model</vt:lpstr>
      <vt:lpstr>A simplified thermal model for a lithium-ion battery pack with phase change material thermal management system Bilal Lamrani  </vt:lpstr>
      <vt:lpstr>A lumped electro-thermal model for a battery module with a novel hybrid cooling system Jiacheng He</vt:lpstr>
      <vt:lpstr>Battery thermal models for hybrid vehicle simulations Ahmad A. Pesaran</vt:lpstr>
      <vt:lpstr>Module model for simulation</vt:lpstr>
      <vt:lpstr>Last week – MPC objective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Burman</dc:creator>
  <cp:lastModifiedBy>Adam Burman</cp:lastModifiedBy>
  <cp:revision>6</cp:revision>
  <dcterms:created xsi:type="dcterms:W3CDTF">2024-06-06T17:33:15Z</dcterms:created>
  <dcterms:modified xsi:type="dcterms:W3CDTF">2024-06-13T12:18:11Z</dcterms:modified>
</cp:coreProperties>
</file>