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EB48D-0649-46B1-92AC-1E8B93DC8A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600E1-0E40-4FBE-872E-9E239369E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Literature review</a:t>
          </a:r>
          <a:endParaRPr lang="en-US"/>
        </a:p>
      </dgm:t>
    </dgm:pt>
    <dgm:pt modelId="{CE73A4DE-4688-4640-BCA0-90FFC1F7C27D}" type="parTrans" cxnId="{075D983E-BD0D-4C82-9E4D-9D9A33BF224F}">
      <dgm:prSet/>
      <dgm:spPr/>
      <dgm:t>
        <a:bodyPr/>
        <a:lstStyle/>
        <a:p>
          <a:endParaRPr lang="en-US"/>
        </a:p>
      </dgm:t>
    </dgm:pt>
    <dgm:pt modelId="{0227EDF5-1177-47E1-B0F4-7D42D2FBA8D1}" type="sibTrans" cxnId="{075D983E-BD0D-4C82-9E4D-9D9A33BF224F}">
      <dgm:prSet/>
      <dgm:spPr/>
      <dgm:t>
        <a:bodyPr/>
        <a:lstStyle/>
        <a:p>
          <a:endParaRPr lang="en-US"/>
        </a:p>
      </dgm:t>
    </dgm:pt>
    <dgm:pt modelId="{82DBE068-6069-4ECD-8098-F6F2588F11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Modelling</a:t>
          </a:r>
          <a:endParaRPr lang="en-US"/>
        </a:p>
      </dgm:t>
    </dgm:pt>
    <dgm:pt modelId="{D87BFD4F-8C74-4812-B050-04477E33BC84}" type="parTrans" cxnId="{7B8294DA-F66B-4E51-B4D4-8573088B0232}">
      <dgm:prSet/>
      <dgm:spPr/>
      <dgm:t>
        <a:bodyPr/>
        <a:lstStyle/>
        <a:p>
          <a:endParaRPr lang="en-US"/>
        </a:p>
      </dgm:t>
    </dgm:pt>
    <dgm:pt modelId="{4A2FE59D-7BE9-4335-9A6C-531A7ACB9880}" type="sibTrans" cxnId="{7B8294DA-F66B-4E51-B4D4-8573088B0232}">
      <dgm:prSet/>
      <dgm:spPr/>
      <dgm:t>
        <a:bodyPr/>
        <a:lstStyle/>
        <a:p>
          <a:endParaRPr lang="en-US"/>
        </a:p>
      </dgm:t>
    </dgm:pt>
    <dgm:pt modelId="{FF2FB42E-742A-475B-BDE8-2165476529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Cell level control</a:t>
          </a:r>
        </a:p>
      </dgm:t>
    </dgm:pt>
    <dgm:pt modelId="{3B3D61C1-0E7B-4BE5-88CD-B6C66A8E967D}" type="parTrans" cxnId="{F5D75838-CD66-415F-B45B-2D97B9FA133C}">
      <dgm:prSet/>
      <dgm:spPr/>
      <dgm:t>
        <a:bodyPr/>
        <a:lstStyle/>
        <a:p>
          <a:endParaRPr lang="en-US"/>
        </a:p>
      </dgm:t>
    </dgm:pt>
    <dgm:pt modelId="{F0A1AE0A-AFE2-4A71-9D67-BB9B66A3F98D}" type="sibTrans" cxnId="{F5D75838-CD66-415F-B45B-2D97B9FA133C}">
      <dgm:prSet/>
      <dgm:spPr/>
      <dgm:t>
        <a:bodyPr/>
        <a:lstStyle/>
        <a:p>
          <a:endParaRPr lang="en-US"/>
        </a:p>
      </dgm:t>
    </dgm:pt>
    <dgm:pt modelId="{0A1D8B46-7A64-4160-9028-FDA84B7F0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Module level control</a:t>
          </a:r>
          <a:endParaRPr lang="en-US"/>
        </a:p>
      </dgm:t>
    </dgm:pt>
    <dgm:pt modelId="{ADCC3A0D-18FF-4376-9E82-DCE20DAA1AC2}" type="parTrans" cxnId="{39D33512-8295-4651-80D6-6F6611877E24}">
      <dgm:prSet/>
      <dgm:spPr/>
      <dgm:t>
        <a:bodyPr/>
        <a:lstStyle/>
        <a:p>
          <a:endParaRPr lang="en-US"/>
        </a:p>
      </dgm:t>
    </dgm:pt>
    <dgm:pt modelId="{F8658C9E-6103-44AF-95E1-9B027AF1C9E6}" type="sibTrans" cxnId="{39D33512-8295-4651-80D6-6F6611877E24}">
      <dgm:prSet/>
      <dgm:spPr/>
      <dgm:t>
        <a:bodyPr/>
        <a:lstStyle/>
        <a:p>
          <a:endParaRPr lang="en-US"/>
        </a:p>
      </dgm:t>
    </dgm:pt>
    <dgm:pt modelId="{5CB681CE-5A12-4768-98FE-F519880DE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Experiments and Validation</a:t>
          </a:r>
          <a:endParaRPr lang="en-US" dirty="0"/>
        </a:p>
      </dgm:t>
    </dgm:pt>
    <dgm:pt modelId="{9B9642EE-EFF5-4C45-B504-3C3652C308A3}" type="parTrans" cxnId="{C64608DB-63A3-4EF2-BF53-43B3F4F0FCF0}">
      <dgm:prSet/>
      <dgm:spPr/>
      <dgm:t>
        <a:bodyPr/>
        <a:lstStyle/>
        <a:p>
          <a:endParaRPr lang="en-US"/>
        </a:p>
      </dgm:t>
    </dgm:pt>
    <dgm:pt modelId="{A5F5C621-00CD-469D-99AA-C82DB3DB71B0}" type="sibTrans" cxnId="{C64608DB-63A3-4EF2-BF53-43B3F4F0FCF0}">
      <dgm:prSet/>
      <dgm:spPr/>
      <dgm:t>
        <a:bodyPr/>
        <a:lstStyle/>
        <a:p>
          <a:endParaRPr lang="en-US"/>
        </a:p>
      </dgm:t>
    </dgm:pt>
    <dgm:pt modelId="{846B48A4-2D77-43CA-BA58-BB523ED4EB50}" type="pres">
      <dgm:prSet presAssocID="{FBCEB48D-0649-46B1-92AC-1E8B93DC8A10}" presName="root" presStyleCnt="0">
        <dgm:presLayoutVars>
          <dgm:dir/>
          <dgm:resizeHandles val="exact"/>
        </dgm:presLayoutVars>
      </dgm:prSet>
      <dgm:spPr/>
    </dgm:pt>
    <dgm:pt modelId="{19E0AA46-5003-4272-92B3-E4722F67831D}" type="pres">
      <dgm:prSet presAssocID="{E11600E1-0E40-4FBE-872E-9E239369E41A}" presName="compNode" presStyleCnt="0"/>
      <dgm:spPr/>
    </dgm:pt>
    <dgm:pt modelId="{8DF145B9-74D1-46B7-A6E9-D0CE5D5EEEE4}" type="pres">
      <dgm:prSet presAssocID="{E11600E1-0E40-4FBE-872E-9E239369E41A}" presName="bgRect" presStyleLbl="bgShp" presStyleIdx="0" presStyleCnt="5"/>
      <dgm:spPr/>
    </dgm:pt>
    <dgm:pt modelId="{35E971D4-1454-4BFB-BBDC-298D02124B87}" type="pres">
      <dgm:prSet presAssocID="{E11600E1-0E40-4FBE-872E-9E239369E4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A2F1969-DC67-4B4A-830B-B7E51B893C6C}" type="pres">
      <dgm:prSet presAssocID="{E11600E1-0E40-4FBE-872E-9E239369E41A}" presName="spaceRect" presStyleCnt="0"/>
      <dgm:spPr/>
    </dgm:pt>
    <dgm:pt modelId="{2FA230AD-0891-4772-AE22-BECBEF87AE51}" type="pres">
      <dgm:prSet presAssocID="{E11600E1-0E40-4FBE-872E-9E239369E41A}" presName="parTx" presStyleLbl="revTx" presStyleIdx="0" presStyleCnt="5">
        <dgm:presLayoutVars>
          <dgm:chMax val="0"/>
          <dgm:chPref val="0"/>
        </dgm:presLayoutVars>
      </dgm:prSet>
      <dgm:spPr/>
    </dgm:pt>
    <dgm:pt modelId="{3E4DBAFC-3961-4FAA-AA55-46E99EDBA32A}" type="pres">
      <dgm:prSet presAssocID="{0227EDF5-1177-47E1-B0F4-7D42D2FBA8D1}" presName="sibTrans" presStyleCnt="0"/>
      <dgm:spPr/>
    </dgm:pt>
    <dgm:pt modelId="{1BE73905-F468-4CB0-B0D0-CAF83C0ACFBC}" type="pres">
      <dgm:prSet presAssocID="{82DBE068-6069-4ECD-8098-F6F2588F112F}" presName="compNode" presStyleCnt="0"/>
      <dgm:spPr/>
    </dgm:pt>
    <dgm:pt modelId="{19EDE823-47CB-4BB7-8BD1-34865F9506CC}" type="pres">
      <dgm:prSet presAssocID="{82DBE068-6069-4ECD-8098-F6F2588F112F}" presName="bgRect" presStyleLbl="bgShp" presStyleIdx="1" presStyleCnt="5"/>
      <dgm:spPr/>
    </dgm:pt>
    <dgm:pt modelId="{833C25D8-FBF4-478D-B1D6-A3C786111EE8}" type="pres">
      <dgm:prSet presAssocID="{82DBE068-6069-4ECD-8098-F6F2588F11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4FA206-A0D5-4DEB-AD74-164CA1A2D254}" type="pres">
      <dgm:prSet presAssocID="{82DBE068-6069-4ECD-8098-F6F2588F112F}" presName="spaceRect" presStyleCnt="0"/>
      <dgm:spPr/>
    </dgm:pt>
    <dgm:pt modelId="{509FE095-1C33-44D1-8C20-E2BED30B85C5}" type="pres">
      <dgm:prSet presAssocID="{82DBE068-6069-4ECD-8098-F6F2588F112F}" presName="parTx" presStyleLbl="revTx" presStyleIdx="1" presStyleCnt="5">
        <dgm:presLayoutVars>
          <dgm:chMax val="0"/>
          <dgm:chPref val="0"/>
        </dgm:presLayoutVars>
      </dgm:prSet>
      <dgm:spPr/>
    </dgm:pt>
    <dgm:pt modelId="{24295EAE-3BE4-4992-BD0E-45AD00CFD841}" type="pres">
      <dgm:prSet presAssocID="{4A2FE59D-7BE9-4335-9A6C-531A7ACB9880}" presName="sibTrans" presStyleCnt="0"/>
      <dgm:spPr/>
    </dgm:pt>
    <dgm:pt modelId="{67CC5250-B72E-4D93-91DD-A58D1BD2DFCF}" type="pres">
      <dgm:prSet presAssocID="{FF2FB42E-742A-475B-BDE8-2165476529DD}" presName="compNode" presStyleCnt="0"/>
      <dgm:spPr/>
    </dgm:pt>
    <dgm:pt modelId="{3A666C1D-7B4F-4420-9EDE-1AC21E90CCDE}" type="pres">
      <dgm:prSet presAssocID="{FF2FB42E-742A-475B-BDE8-2165476529DD}" presName="bgRect" presStyleLbl="bgShp" presStyleIdx="2" presStyleCnt="5"/>
      <dgm:spPr/>
    </dgm:pt>
    <dgm:pt modelId="{6A94BE92-1C0E-48DE-80D3-0701BAF7E332}" type="pres">
      <dgm:prSet presAssocID="{FF2FB42E-742A-475B-BDE8-2165476529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C102E011-6F71-4C9A-BF33-96E33D0EED6D}" type="pres">
      <dgm:prSet presAssocID="{FF2FB42E-742A-475B-BDE8-2165476529DD}" presName="spaceRect" presStyleCnt="0"/>
      <dgm:spPr/>
    </dgm:pt>
    <dgm:pt modelId="{A5E2282F-BD7F-4BA9-92B1-885546351599}" type="pres">
      <dgm:prSet presAssocID="{FF2FB42E-742A-475B-BDE8-2165476529DD}" presName="parTx" presStyleLbl="revTx" presStyleIdx="2" presStyleCnt="5">
        <dgm:presLayoutVars>
          <dgm:chMax val="0"/>
          <dgm:chPref val="0"/>
        </dgm:presLayoutVars>
      </dgm:prSet>
      <dgm:spPr/>
    </dgm:pt>
    <dgm:pt modelId="{168C1FF1-F936-418D-9A52-C0F9D26D00F7}" type="pres">
      <dgm:prSet presAssocID="{F0A1AE0A-AFE2-4A71-9D67-BB9B66A3F98D}" presName="sibTrans" presStyleCnt="0"/>
      <dgm:spPr/>
    </dgm:pt>
    <dgm:pt modelId="{6F667952-A09B-45B0-918B-E3E38BD8B70A}" type="pres">
      <dgm:prSet presAssocID="{0A1D8B46-7A64-4160-9028-FDA84B7F040E}" presName="compNode" presStyleCnt="0"/>
      <dgm:spPr/>
    </dgm:pt>
    <dgm:pt modelId="{E29A3CA8-4BD4-43ED-BACC-679CAF1BA690}" type="pres">
      <dgm:prSet presAssocID="{0A1D8B46-7A64-4160-9028-FDA84B7F040E}" presName="bgRect" presStyleLbl="bgShp" presStyleIdx="3" presStyleCnt="5"/>
      <dgm:spPr/>
    </dgm:pt>
    <dgm:pt modelId="{B8481BA4-5F6E-40CE-B0F0-D2F084FFDD86}" type="pres">
      <dgm:prSet presAssocID="{0A1D8B46-7A64-4160-9028-FDA84B7F04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38B872E-B039-4AFD-AE55-24E9CF6E99E1}" type="pres">
      <dgm:prSet presAssocID="{0A1D8B46-7A64-4160-9028-FDA84B7F040E}" presName="spaceRect" presStyleCnt="0"/>
      <dgm:spPr/>
    </dgm:pt>
    <dgm:pt modelId="{208AE7BB-EB95-4100-91A0-69501F979B16}" type="pres">
      <dgm:prSet presAssocID="{0A1D8B46-7A64-4160-9028-FDA84B7F040E}" presName="parTx" presStyleLbl="revTx" presStyleIdx="3" presStyleCnt="5">
        <dgm:presLayoutVars>
          <dgm:chMax val="0"/>
          <dgm:chPref val="0"/>
        </dgm:presLayoutVars>
      </dgm:prSet>
      <dgm:spPr/>
    </dgm:pt>
    <dgm:pt modelId="{F92CC788-247A-4A50-8E31-487119C3FEEF}" type="pres">
      <dgm:prSet presAssocID="{F8658C9E-6103-44AF-95E1-9B027AF1C9E6}" presName="sibTrans" presStyleCnt="0"/>
      <dgm:spPr/>
    </dgm:pt>
    <dgm:pt modelId="{11E473A3-EFB6-42C5-82F8-9A269AC7496E}" type="pres">
      <dgm:prSet presAssocID="{5CB681CE-5A12-4768-98FE-F519880DEC9E}" presName="compNode" presStyleCnt="0"/>
      <dgm:spPr/>
    </dgm:pt>
    <dgm:pt modelId="{D4DC8AD3-868E-42E2-92D1-71CF8D4E7515}" type="pres">
      <dgm:prSet presAssocID="{5CB681CE-5A12-4768-98FE-F519880DEC9E}" presName="bgRect" presStyleLbl="bgShp" presStyleIdx="4" presStyleCnt="5"/>
      <dgm:spPr/>
    </dgm:pt>
    <dgm:pt modelId="{432C4A32-37FD-4D32-83AA-6D66E8BEBBF7}" type="pres">
      <dgm:prSet presAssocID="{5CB681CE-5A12-4768-98FE-F519880DEC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95B7667D-167F-41F4-9CFE-0B409D03F3A1}" type="pres">
      <dgm:prSet presAssocID="{5CB681CE-5A12-4768-98FE-F519880DEC9E}" presName="spaceRect" presStyleCnt="0"/>
      <dgm:spPr/>
    </dgm:pt>
    <dgm:pt modelId="{D73C0464-D03E-474F-BBFB-6F41BE7FC63E}" type="pres">
      <dgm:prSet presAssocID="{5CB681CE-5A12-4768-98FE-F519880DEC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2D8C00-A444-4256-B15B-37C24D88D6EA}" type="presOf" srcId="{5CB681CE-5A12-4768-98FE-F519880DEC9E}" destId="{D73C0464-D03E-474F-BBFB-6F41BE7FC63E}" srcOrd="0" destOrd="0" presId="urn:microsoft.com/office/officeart/2018/2/layout/IconVerticalSolidList"/>
    <dgm:cxn modelId="{39D33512-8295-4651-80D6-6F6611877E24}" srcId="{FBCEB48D-0649-46B1-92AC-1E8B93DC8A10}" destId="{0A1D8B46-7A64-4160-9028-FDA84B7F040E}" srcOrd="3" destOrd="0" parTransId="{ADCC3A0D-18FF-4376-9E82-DCE20DAA1AC2}" sibTransId="{F8658C9E-6103-44AF-95E1-9B027AF1C9E6}"/>
    <dgm:cxn modelId="{0C57A612-9305-462F-91E4-AB057FEF7C32}" type="presOf" srcId="{E11600E1-0E40-4FBE-872E-9E239369E41A}" destId="{2FA230AD-0891-4772-AE22-BECBEF87AE51}" srcOrd="0" destOrd="0" presId="urn:microsoft.com/office/officeart/2018/2/layout/IconVerticalSolidList"/>
    <dgm:cxn modelId="{454B6F2F-B5DD-4F27-A410-AD8055E49950}" type="presOf" srcId="{FBCEB48D-0649-46B1-92AC-1E8B93DC8A10}" destId="{846B48A4-2D77-43CA-BA58-BB523ED4EB50}" srcOrd="0" destOrd="0" presId="urn:microsoft.com/office/officeart/2018/2/layout/IconVerticalSolidList"/>
    <dgm:cxn modelId="{F5D75838-CD66-415F-B45B-2D97B9FA133C}" srcId="{FBCEB48D-0649-46B1-92AC-1E8B93DC8A10}" destId="{FF2FB42E-742A-475B-BDE8-2165476529DD}" srcOrd="2" destOrd="0" parTransId="{3B3D61C1-0E7B-4BE5-88CD-B6C66A8E967D}" sibTransId="{F0A1AE0A-AFE2-4A71-9D67-BB9B66A3F98D}"/>
    <dgm:cxn modelId="{075D983E-BD0D-4C82-9E4D-9D9A33BF224F}" srcId="{FBCEB48D-0649-46B1-92AC-1E8B93DC8A10}" destId="{E11600E1-0E40-4FBE-872E-9E239369E41A}" srcOrd="0" destOrd="0" parTransId="{CE73A4DE-4688-4640-BCA0-90FFC1F7C27D}" sibTransId="{0227EDF5-1177-47E1-B0F4-7D42D2FBA8D1}"/>
    <dgm:cxn modelId="{7B7ECD5F-876A-409C-94EC-275AF54643B2}" type="presOf" srcId="{82DBE068-6069-4ECD-8098-F6F2588F112F}" destId="{509FE095-1C33-44D1-8C20-E2BED30B85C5}" srcOrd="0" destOrd="0" presId="urn:microsoft.com/office/officeart/2018/2/layout/IconVerticalSolidList"/>
    <dgm:cxn modelId="{E97F5C6D-F331-4CCE-85CF-C288984106D0}" type="presOf" srcId="{0A1D8B46-7A64-4160-9028-FDA84B7F040E}" destId="{208AE7BB-EB95-4100-91A0-69501F979B16}" srcOrd="0" destOrd="0" presId="urn:microsoft.com/office/officeart/2018/2/layout/IconVerticalSolidList"/>
    <dgm:cxn modelId="{A087AB82-A8EA-4DCD-93A0-0F33C8F60A6D}" type="presOf" srcId="{FF2FB42E-742A-475B-BDE8-2165476529DD}" destId="{A5E2282F-BD7F-4BA9-92B1-885546351599}" srcOrd="0" destOrd="0" presId="urn:microsoft.com/office/officeart/2018/2/layout/IconVerticalSolidList"/>
    <dgm:cxn modelId="{7B8294DA-F66B-4E51-B4D4-8573088B0232}" srcId="{FBCEB48D-0649-46B1-92AC-1E8B93DC8A10}" destId="{82DBE068-6069-4ECD-8098-F6F2588F112F}" srcOrd="1" destOrd="0" parTransId="{D87BFD4F-8C74-4812-B050-04477E33BC84}" sibTransId="{4A2FE59D-7BE9-4335-9A6C-531A7ACB9880}"/>
    <dgm:cxn modelId="{C64608DB-63A3-4EF2-BF53-43B3F4F0FCF0}" srcId="{FBCEB48D-0649-46B1-92AC-1E8B93DC8A10}" destId="{5CB681CE-5A12-4768-98FE-F519880DEC9E}" srcOrd="4" destOrd="0" parTransId="{9B9642EE-EFF5-4C45-B504-3C3652C308A3}" sibTransId="{A5F5C621-00CD-469D-99AA-C82DB3DB71B0}"/>
    <dgm:cxn modelId="{4131353B-D427-44E3-A05E-4461022DABB4}" type="presParOf" srcId="{846B48A4-2D77-43CA-BA58-BB523ED4EB50}" destId="{19E0AA46-5003-4272-92B3-E4722F67831D}" srcOrd="0" destOrd="0" presId="urn:microsoft.com/office/officeart/2018/2/layout/IconVerticalSolidList"/>
    <dgm:cxn modelId="{9786E1DC-5BE1-4ECF-AA1A-86464FB07C84}" type="presParOf" srcId="{19E0AA46-5003-4272-92B3-E4722F67831D}" destId="{8DF145B9-74D1-46B7-A6E9-D0CE5D5EEEE4}" srcOrd="0" destOrd="0" presId="urn:microsoft.com/office/officeart/2018/2/layout/IconVerticalSolidList"/>
    <dgm:cxn modelId="{AF9F971B-897C-4ABC-B376-79CDDDED37B3}" type="presParOf" srcId="{19E0AA46-5003-4272-92B3-E4722F67831D}" destId="{35E971D4-1454-4BFB-BBDC-298D02124B87}" srcOrd="1" destOrd="0" presId="urn:microsoft.com/office/officeart/2018/2/layout/IconVerticalSolidList"/>
    <dgm:cxn modelId="{416BAA98-B308-4ACF-AB9A-45C79B52BF13}" type="presParOf" srcId="{19E0AA46-5003-4272-92B3-E4722F67831D}" destId="{9A2F1969-DC67-4B4A-830B-B7E51B893C6C}" srcOrd="2" destOrd="0" presId="urn:microsoft.com/office/officeart/2018/2/layout/IconVerticalSolidList"/>
    <dgm:cxn modelId="{E64538EB-DE4D-4EA6-99B6-485AD7ACE02D}" type="presParOf" srcId="{19E0AA46-5003-4272-92B3-E4722F67831D}" destId="{2FA230AD-0891-4772-AE22-BECBEF87AE51}" srcOrd="3" destOrd="0" presId="urn:microsoft.com/office/officeart/2018/2/layout/IconVerticalSolidList"/>
    <dgm:cxn modelId="{2F50E027-733D-4510-87B6-579F51A27A9C}" type="presParOf" srcId="{846B48A4-2D77-43CA-BA58-BB523ED4EB50}" destId="{3E4DBAFC-3961-4FAA-AA55-46E99EDBA32A}" srcOrd="1" destOrd="0" presId="urn:microsoft.com/office/officeart/2018/2/layout/IconVerticalSolidList"/>
    <dgm:cxn modelId="{48D9CADE-7D6C-4962-9376-40A9F0E03A71}" type="presParOf" srcId="{846B48A4-2D77-43CA-BA58-BB523ED4EB50}" destId="{1BE73905-F468-4CB0-B0D0-CAF83C0ACFBC}" srcOrd="2" destOrd="0" presId="urn:microsoft.com/office/officeart/2018/2/layout/IconVerticalSolidList"/>
    <dgm:cxn modelId="{126FAB19-545E-4D57-8249-C336E26868A9}" type="presParOf" srcId="{1BE73905-F468-4CB0-B0D0-CAF83C0ACFBC}" destId="{19EDE823-47CB-4BB7-8BD1-34865F9506CC}" srcOrd="0" destOrd="0" presId="urn:microsoft.com/office/officeart/2018/2/layout/IconVerticalSolidList"/>
    <dgm:cxn modelId="{2257DAEA-BD63-4517-B6C4-1C1E00AC305F}" type="presParOf" srcId="{1BE73905-F468-4CB0-B0D0-CAF83C0ACFBC}" destId="{833C25D8-FBF4-478D-B1D6-A3C786111EE8}" srcOrd="1" destOrd="0" presId="urn:microsoft.com/office/officeart/2018/2/layout/IconVerticalSolidList"/>
    <dgm:cxn modelId="{FA24AEED-AA2B-417A-9888-88F7D89DA336}" type="presParOf" srcId="{1BE73905-F468-4CB0-B0D0-CAF83C0ACFBC}" destId="{0F4FA206-A0D5-4DEB-AD74-164CA1A2D254}" srcOrd="2" destOrd="0" presId="urn:microsoft.com/office/officeart/2018/2/layout/IconVerticalSolidList"/>
    <dgm:cxn modelId="{3E11286C-CE76-4938-B46E-B6F8A97964EB}" type="presParOf" srcId="{1BE73905-F468-4CB0-B0D0-CAF83C0ACFBC}" destId="{509FE095-1C33-44D1-8C20-E2BED30B85C5}" srcOrd="3" destOrd="0" presId="urn:microsoft.com/office/officeart/2018/2/layout/IconVerticalSolidList"/>
    <dgm:cxn modelId="{4CCB1A13-15A3-4A55-AF7B-28E5B667A259}" type="presParOf" srcId="{846B48A4-2D77-43CA-BA58-BB523ED4EB50}" destId="{24295EAE-3BE4-4992-BD0E-45AD00CFD841}" srcOrd="3" destOrd="0" presId="urn:microsoft.com/office/officeart/2018/2/layout/IconVerticalSolidList"/>
    <dgm:cxn modelId="{865FD725-168B-44DF-82F9-A64C2EB6E57E}" type="presParOf" srcId="{846B48A4-2D77-43CA-BA58-BB523ED4EB50}" destId="{67CC5250-B72E-4D93-91DD-A58D1BD2DFCF}" srcOrd="4" destOrd="0" presId="urn:microsoft.com/office/officeart/2018/2/layout/IconVerticalSolidList"/>
    <dgm:cxn modelId="{92D81386-9724-4AEC-B2E1-6BF4FC7B4BB7}" type="presParOf" srcId="{67CC5250-B72E-4D93-91DD-A58D1BD2DFCF}" destId="{3A666C1D-7B4F-4420-9EDE-1AC21E90CCDE}" srcOrd="0" destOrd="0" presId="urn:microsoft.com/office/officeart/2018/2/layout/IconVerticalSolidList"/>
    <dgm:cxn modelId="{684BCA1D-B41D-43D3-B2A9-A34372981BAE}" type="presParOf" srcId="{67CC5250-B72E-4D93-91DD-A58D1BD2DFCF}" destId="{6A94BE92-1C0E-48DE-80D3-0701BAF7E332}" srcOrd="1" destOrd="0" presId="urn:microsoft.com/office/officeart/2018/2/layout/IconVerticalSolidList"/>
    <dgm:cxn modelId="{B4392EAA-8B25-447A-8598-E65615EDC662}" type="presParOf" srcId="{67CC5250-B72E-4D93-91DD-A58D1BD2DFCF}" destId="{C102E011-6F71-4C9A-BF33-96E33D0EED6D}" srcOrd="2" destOrd="0" presId="urn:microsoft.com/office/officeart/2018/2/layout/IconVerticalSolidList"/>
    <dgm:cxn modelId="{ED57CC1A-7196-40FC-AF6C-8F75580A621F}" type="presParOf" srcId="{67CC5250-B72E-4D93-91DD-A58D1BD2DFCF}" destId="{A5E2282F-BD7F-4BA9-92B1-885546351599}" srcOrd="3" destOrd="0" presId="urn:microsoft.com/office/officeart/2018/2/layout/IconVerticalSolidList"/>
    <dgm:cxn modelId="{6FCD6CF1-EF5B-4583-B732-E7FCA3AEAD7D}" type="presParOf" srcId="{846B48A4-2D77-43CA-BA58-BB523ED4EB50}" destId="{168C1FF1-F936-418D-9A52-C0F9D26D00F7}" srcOrd="5" destOrd="0" presId="urn:microsoft.com/office/officeart/2018/2/layout/IconVerticalSolidList"/>
    <dgm:cxn modelId="{8BC0C457-E8CF-4028-8243-D39A0F04D0AB}" type="presParOf" srcId="{846B48A4-2D77-43CA-BA58-BB523ED4EB50}" destId="{6F667952-A09B-45B0-918B-E3E38BD8B70A}" srcOrd="6" destOrd="0" presId="urn:microsoft.com/office/officeart/2018/2/layout/IconVerticalSolidList"/>
    <dgm:cxn modelId="{8B0C97F3-3DF0-4629-B3F4-0FA82D4BE5F1}" type="presParOf" srcId="{6F667952-A09B-45B0-918B-E3E38BD8B70A}" destId="{E29A3CA8-4BD4-43ED-BACC-679CAF1BA690}" srcOrd="0" destOrd="0" presId="urn:microsoft.com/office/officeart/2018/2/layout/IconVerticalSolidList"/>
    <dgm:cxn modelId="{6F5CEF9D-E41B-46E6-8891-2C0DA0707366}" type="presParOf" srcId="{6F667952-A09B-45B0-918B-E3E38BD8B70A}" destId="{B8481BA4-5F6E-40CE-B0F0-D2F084FFDD86}" srcOrd="1" destOrd="0" presId="urn:microsoft.com/office/officeart/2018/2/layout/IconVerticalSolidList"/>
    <dgm:cxn modelId="{14C08A4F-58A3-4A04-A32E-72375378AA72}" type="presParOf" srcId="{6F667952-A09B-45B0-918B-E3E38BD8B70A}" destId="{F38B872E-B039-4AFD-AE55-24E9CF6E99E1}" srcOrd="2" destOrd="0" presId="urn:microsoft.com/office/officeart/2018/2/layout/IconVerticalSolidList"/>
    <dgm:cxn modelId="{16FD8F22-BE20-4C85-B8E6-A2F250BF60FB}" type="presParOf" srcId="{6F667952-A09B-45B0-918B-E3E38BD8B70A}" destId="{208AE7BB-EB95-4100-91A0-69501F979B16}" srcOrd="3" destOrd="0" presId="urn:microsoft.com/office/officeart/2018/2/layout/IconVerticalSolidList"/>
    <dgm:cxn modelId="{A916191B-6351-45D9-9B64-467227771306}" type="presParOf" srcId="{846B48A4-2D77-43CA-BA58-BB523ED4EB50}" destId="{F92CC788-247A-4A50-8E31-487119C3FEEF}" srcOrd="7" destOrd="0" presId="urn:microsoft.com/office/officeart/2018/2/layout/IconVerticalSolidList"/>
    <dgm:cxn modelId="{BA15A2AF-B146-4638-AC22-70C57DE96986}" type="presParOf" srcId="{846B48A4-2D77-43CA-BA58-BB523ED4EB50}" destId="{11E473A3-EFB6-42C5-82F8-9A269AC7496E}" srcOrd="8" destOrd="0" presId="urn:microsoft.com/office/officeart/2018/2/layout/IconVerticalSolidList"/>
    <dgm:cxn modelId="{54F66480-BCC1-4F02-BE05-91D5FA565480}" type="presParOf" srcId="{11E473A3-EFB6-42C5-82F8-9A269AC7496E}" destId="{D4DC8AD3-868E-42E2-92D1-71CF8D4E7515}" srcOrd="0" destOrd="0" presId="urn:microsoft.com/office/officeart/2018/2/layout/IconVerticalSolidList"/>
    <dgm:cxn modelId="{CAD5D4D8-2DA5-41A5-B931-13307E790B42}" type="presParOf" srcId="{11E473A3-EFB6-42C5-82F8-9A269AC7496E}" destId="{432C4A32-37FD-4D32-83AA-6D66E8BEBBF7}" srcOrd="1" destOrd="0" presId="urn:microsoft.com/office/officeart/2018/2/layout/IconVerticalSolidList"/>
    <dgm:cxn modelId="{A21EE98B-6413-45E2-AB71-C1C17CD9FCC4}" type="presParOf" srcId="{11E473A3-EFB6-42C5-82F8-9A269AC7496E}" destId="{95B7667D-167F-41F4-9CFE-0B409D03F3A1}" srcOrd="2" destOrd="0" presId="urn:microsoft.com/office/officeart/2018/2/layout/IconVerticalSolidList"/>
    <dgm:cxn modelId="{12FDDB15-177C-41DE-83A6-5A583EA2B5B1}" type="presParOf" srcId="{11E473A3-EFB6-42C5-82F8-9A269AC7496E}" destId="{D73C0464-D03E-474F-BBFB-6F41BE7FC6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145B9-74D1-46B7-A6E9-D0CE5D5EEEE4}">
      <dsp:nvSpPr>
        <dsp:cNvPr id="0" name=""/>
        <dsp:cNvSpPr/>
      </dsp:nvSpPr>
      <dsp:spPr>
        <a:xfrm>
          <a:off x="0" y="2668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971D4-1454-4BFB-BBDC-298D02124B87}">
      <dsp:nvSpPr>
        <dsp:cNvPr id="0" name=""/>
        <dsp:cNvSpPr/>
      </dsp:nvSpPr>
      <dsp:spPr>
        <a:xfrm>
          <a:off x="171969" y="130580"/>
          <a:ext cx="312671" cy="312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230AD-0891-4772-AE22-BECBEF87AE51}">
      <dsp:nvSpPr>
        <dsp:cNvPr id="0" name=""/>
        <dsp:cNvSpPr/>
      </dsp:nvSpPr>
      <dsp:spPr>
        <a:xfrm>
          <a:off x="656610" y="2668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Literature review</a:t>
          </a:r>
          <a:endParaRPr lang="en-US" sz="1900" kern="1200"/>
        </a:p>
      </dsp:txBody>
      <dsp:txXfrm>
        <a:off x="656610" y="2668"/>
        <a:ext cx="8169048" cy="568493"/>
      </dsp:txXfrm>
    </dsp:sp>
    <dsp:sp modelId="{19EDE823-47CB-4BB7-8BD1-34865F9506CC}">
      <dsp:nvSpPr>
        <dsp:cNvPr id="0" name=""/>
        <dsp:cNvSpPr/>
      </dsp:nvSpPr>
      <dsp:spPr>
        <a:xfrm>
          <a:off x="0" y="713286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25D8-FBF4-478D-B1D6-A3C786111EE8}">
      <dsp:nvSpPr>
        <dsp:cNvPr id="0" name=""/>
        <dsp:cNvSpPr/>
      </dsp:nvSpPr>
      <dsp:spPr>
        <a:xfrm>
          <a:off x="171969" y="841197"/>
          <a:ext cx="312671" cy="312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FE095-1C33-44D1-8C20-E2BED30B85C5}">
      <dsp:nvSpPr>
        <dsp:cNvPr id="0" name=""/>
        <dsp:cNvSpPr/>
      </dsp:nvSpPr>
      <dsp:spPr>
        <a:xfrm>
          <a:off x="656610" y="713286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Modelling</a:t>
          </a:r>
          <a:endParaRPr lang="en-US" sz="1900" kern="1200"/>
        </a:p>
      </dsp:txBody>
      <dsp:txXfrm>
        <a:off x="656610" y="713286"/>
        <a:ext cx="8169048" cy="568493"/>
      </dsp:txXfrm>
    </dsp:sp>
    <dsp:sp modelId="{3A666C1D-7B4F-4420-9EDE-1AC21E90CCDE}">
      <dsp:nvSpPr>
        <dsp:cNvPr id="0" name=""/>
        <dsp:cNvSpPr/>
      </dsp:nvSpPr>
      <dsp:spPr>
        <a:xfrm>
          <a:off x="0" y="1423903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4BE92-1C0E-48DE-80D3-0701BAF7E332}">
      <dsp:nvSpPr>
        <dsp:cNvPr id="0" name=""/>
        <dsp:cNvSpPr/>
      </dsp:nvSpPr>
      <dsp:spPr>
        <a:xfrm>
          <a:off x="171969" y="1551814"/>
          <a:ext cx="312671" cy="312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2282F-BD7F-4BA9-92B1-885546351599}">
      <dsp:nvSpPr>
        <dsp:cNvPr id="0" name=""/>
        <dsp:cNvSpPr/>
      </dsp:nvSpPr>
      <dsp:spPr>
        <a:xfrm>
          <a:off x="656610" y="1423903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Cell level control</a:t>
          </a:r>
        </a:p>
      </dsp:txBody>
      <dsp:txXfrm>
        <a:off x="656610" y="1423903"/>
        <a:ext cx="8169048" cy="568493"/>
      </dsp:txXfrm>
    </dsp:sp>
    <dsp:sp modelId="{E29A3CA8-4BD4-43ED-BACC-679CAF1BA690}">
      <dsp:nvSpPr>
        <dsp:cNvPr id="0" name=""/>
        <dsp:cNvSpPr/>
      </dsp:nvSpPr>
      <dsp:spPr>
        <a:xfrm>
          <a:off x="0" y="2134520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81BA4-5F6E-40CE-B0F0-D2F084FFDD86}">
      <dsp:nvSpPr>
        <dsp:cNvPr id="0" name=""/>
        <dsp:cNvSpPr/>
      </dsp:nvSpPr>
      <dsp:spPr>
        <a:xfrm>
          <a:off x="171969" y="2262431"/>
          <a:ext cx="312671" cy="312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AE7BB-EB95-4100-91A0-69501F979B16}">
      <dsp:nvSpPr>
        <dsp:cNvPr id="0" name=""/>
        <dsp:cNvSpPr/>
      </dsp:nvSpPr>
      <dsp:spPr>
        <a:xfrm>
          <a:off x="656610" y="2134520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Module level control</a:t>
          </a:r>
          <a:endParaRPr lang="en-US" sz="1900" kern="1200"/>
        </a:p>
      </dsp:txBody>
      <dsp:txXfrm>
        <a:off x="656610" y="2134520"/>
        <a:ext cx="8169048" cy="568493"/>
      </dsp:txXfrm>
    </dsp:sp>
    <dsp:sp modelId="{D4DC8AD3-868E-42E2-92D1-71CF8D4E7515}">
      <dsp:nvSpPr>
        <dsp:cNvPr id="0" name=""/>
        <dsp:cNvSpPr/>
      </dsp:nvSpPr>
      <dsp:spPr>
        <a:xfrm>
          <a:off x="0" y="2845137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C4A32-37FD-4D32-83AA-6D66E8BEBBF7}">
      <dsp:nvSpPr>
        <dsp:cNvPr id="0" name=""/>
        <dsp:cNvSpPr/>
      </dsp:nvSpPr>
      <dsp:spPr>
        <a:xfrm>
          <a:off x="171969" y="2973048"/>
          <a:ext cx="312671" cy="3126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C0464-D03E-474F-BBFB-6F41BE7FC63E}">
      <dsp:nvSpPr>
        <dsp:cNvPr id="0" name=""/>
        <dsp:cNvSpPr/>
      </dsp:nvSpPr>
      <dsp:spPr>
        <a:xfrm>
          <a:off x="656610" y="2845137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Experiments and Validation</a:t>
          </a:r>
          <a:endParaRPr lang="en-US" sz="1900" kern="1200" dirty="0"/>
        </a:p>
      </dsp:txBody>
      <dsp:txXfrm>
        <a:off x="656610" y="2845137"/>
        <a:ext cx="8169048" cy="56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7527B-7710-48AA-ACEA-E334E4D71A5E}" type="datetimeFigureOut">
              <a:rPr lang="sv-SE" smtClean="0"/>
              <a:t>2024-04-11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A4365-B854-4A04-BDF2-882BD1075C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667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Typically</a:t>
            </a:r>
            <a:r>
              <a:rPr lang="sv-SE" dirty="0"/>
              <a:t> </a:t>
            </a:r>
            <a:r>
              <a:rPr lang="sv-SE" dirty="0" err="1"/>
              <a:t>retain</a:t>
            </a:r>
            <a:r>
              <a:rPr lang="sv-SE" dirty="0"/>
              <a:t> 70-80% </a:t>
            </a:r>
            <a:r>
              <a:rPr lang="sv-SE" dirty="0" err="1"/>
              <a:t>after</a:t>
            </a:r>
            <a:r>
              <a:rPr lang="sv-SE" dirty="0"/>
              <a:t> 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Pretreatment</a:t>
            </a:r>
            <a:r>
              <a:rPr lang="sv-SE" dirty="0"/>
              <a:t> </a:t>
            </a:r>
            <a:r>
              <a:rPr lang="sv-SE" dirty="0" err="1"/>
              <a:t>usually</a:t>
            </a:r>
            <a:r>
              <a:rPr lang="sv-SE" dirty="0"/>
              <a:t> </a:t>
            </a:r>
            <a:r>
              <a:rPr lang="sv-SE" dirty="0" err="1"/>
              <a:t>below</a:t>
            </a:r>
            <a:r>
              <a:rPr lang="sv-SE" dirty="0"/>
              <a:t> 2V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65%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demand</a:t>
            </a:r>
            <a:r>
              <a:rPr lang="sv-SE" dirty="0"/>
              <a:t> for </a:t>
            </a:r>
            <a:r>
              <a:rPr lang="sv-SE" dirty="0" err="1"/>
              <a:t>LiB</a:t>
            </a:r>
            <a:r>
              <a:rPr lang="sv-SE" dirty="0"/>
              <a:t> from 2021 to 2022 to 550 GWh and as </a:t>
            </a:r>
            <a:r>
              <a:rPr lang="sv-SE" dirty="0" err="1"/>
              <a:t>stated</a:t>
            </a:r>
            <a:r>
              <a:rPr lang="sv-SE" dirty="0"/>
              <a:t> in mail 400 GWh sold last </a:t>
            </a:r>
            <a:r>
              <a:rPr lang="sv-SE" dirty="0" err="1"/>
              <a:t>year</a:t>
            </a:r>
            <a:r>
              <a:rPr lang="sv-SE" dirty="0"/>
              <a:t> and </a:t>
            </a:r>
            <a:r>
              <a:rPr lang="sv-SE" dirty="0" err="1"/>
              <a:t>projection</a:t>
            </a:r>
            <a:r>
              <a:rPr lang="sv-SE" dirty="0"/>
              <a:t> 2030 2000GWh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industry</a:t>
            </a:r>
            <a:r>
              <a:rPr lang="sv-SE" dirty="0"/>
              <a:t> </a:t>
            </a:r>
            <a:r>
              <a:rPr lang="sv-SE" dirty="0" err="1"/>
              <a:t>involves</a:t>
            </a:r>
            <a:r>
              <a:rPr lang="sv-SE" dirty="0"/>
              <a:t> </a:t>
            </a:r>
            <a:r>
              <a:rPr lang="sv-SE" dirty="0" err="1"/>
              <a:t>low</a:t>
            </a:r>
            <a:r>
              <a:rPr lang="sv-SE" dirty="0"/>
              <a:t> discharge rate. </a:t>
            </a:r>
            <a:r>
              <a:rPr lang="sv-SE" dirty="0" err="1"/>
              <a:t>Pros</a:t>
            </a:r>
            <a:r>
              <a:rPr lang="sv-SE" dirty="0"/>
              <a:t> </a:t>
            </a:r>
            <a:r>
              <a:rPr lang="sv-SE" dirty="0" err="1"/>
              <a:t>safe</a:t>
            </a:r>
            <a:r>
              <a:rPr lang="sv-SE" dirty="0"/>
              <a:t>, </a:t>
            </a:r>
            <a:r>
              <a:rPr lang="sv-SE" dirty="0" err="1"/>
              <a:t>cons</a:t>
            </a:r>
            <a:r>
              <a:rPr lang="sv-SE" dirty="0"/>
              <a:t> </a:t>
            </a:r>
            <a:r>
              <a:rPr lang="sv-SE" dirty="0" err="1"/>
              <a:t>slow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A4365-B854-4A04-BDF2-882BD1075CB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621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Pretreatment</a:t>
            </a:r>
            <a:r>
              <a:rPr lang="sv-SE" dirty="0"/>
              <a:t>, modelling, </a:t>
            </a:r>
            <a:r>
              <a:rPr lang="sv-SE" dirty="0" err="1"/>
              <a:t>control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A4365-B854-4A04-BDF2-882BD1075CB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688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/>
            <a:fld id="{1449AA12-8195-4182-A7AC-2E7E59DFBDAF}" type="datetimeFigureOut">
              <a:rPr lang="en-US" smtClean="0"/>
              <a:pPr algn="r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6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6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mistry-europe.onlinelibrary.wiley.com/authored-by/Ren/Yinghui" TargetMode="External"/><Relationship Id="rId5" Type="http://schemas.openxmlformats.org/officeDocument/2006/relationships/hyperlink" Target="https://chemistry-europe.onlinelibrary.wiley.com/authored-by/Shi/Minhao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B2D5-032E-D57D-7AB4-F7DCF2B7E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103" y="434594"/>
            <a:ext cx="5657899" cy="3450844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Arial" panose="020B0604020202020204" pitchFamily="34" charset="0"/>
              </a:rPr>
              <a:t>Enhancing EV Battery Recycling Through Discharge Optimization</a:t>
            </a:r>
            <a:endParaRPr lang="sv-S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85EA-61DC-628A-1288-61479AA5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102" y="4092563"/>
            <a:ext cx="5657899" cy="126898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Implementing Control Policies to Streamline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Battery Discharge and Ensure safe Temperature Levels</a:t>
            </a:r>
            <a:endParaRPr lang="sv-se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741C03-8441-517E-0221-23C9A4F9F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6" r="28537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D3F06-BF23-5110-790D-F9EDC6574554}"/>
              </a:ext>
            </a:extLst>
          </p:cNvPr>
          <p:cNvSpPr txBox="1"/>
          <p:nvPr/>
        </p:nvSpPr>
        <p:spPr>
          <a:xfrm>
            <a:off x="613861" y="5667291"/>
            <a:ext cx="273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2"/>
                </a:solidFill>
              </a:rPr>
              <a:t>Adam Burman</a:t>
            </a:r>
          </a:p>
          <a:p>
            <a:r>
              <a:rPr lang="sv-SE" sz="1200" dirty="0">
                <a:solidFill>
                  <a:schemeClr val="bg2"/>
                </a:solidFill>
              </a:rPr>
              <a:t>Chalmers University </a:t>
            </a:r>
            <a:r>
              <a:rPr lang="sv-SE" sz="1200" dirty="0" err="1">
                <a:solidFill>
                  <a:schemeClr val="bg2"/>
                </a:solidFill>
              </a:rPr>
              <a:t>of</a:t>
            </a:r>
            <a:r>
              <a:rPr lang="sv-SE" sz="1200" dirty="0">
                <a:solidFill>
                  <a:schemeClr val="bg2"/>
                </a:solidFill>
              </a:rPr>
              <a:t> </a:t>
            </a:r>
            <a:r>
              <a:rPr lang="sv-SE" sz="1200" dirty="0" err="1">
                <a:solidFill>
                  <a:schemeClr val="bg2"/>
                </a:solidFill>
              </a:rPr>
              <a:t>Technology</a:t>
            </a:r>
            <a:endParaRPr lang="sv-SE" sz="1200" dirty="0">
              <a:solidFill>
                <a:schemeClr val="bg2"/>
              </a:solidFill>
            </a:endParaRPr>
          </a:p>
          <a:p>
            <a:r>
              <a:rPr lang="sv-SE" sz="1200" dirty="0">
                <a:solidFill>
                  <a:schemeClr val="bg2"/>
                </a:solidFill>
              </a:rPr>
              <a:t>2024-04-11</a:t>
            </a:r>
          </a:p>
        </p:txBody>
      </p:sp>
    </p:spTree>
    <p:extLst>
      <p:ext uri="{BB962C8B-B14F-4D97-AF65-F5344CB8AC3E}">
        <p14:creationId xmlns:p14="http://schemas.microsoft.com/office/powerpoint/2010/main" val="125697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95ACF-9BCE-E18C-6D30-C495D594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500" dirty="0" err="1">
                <a:solidFill>
                  <a:schemeClr val="tx1"/>
                </a:solidFill>
              </a:rPr>
              <a:t>Introduction</a:t>
            </a:r>
            <a:r>
              <a:rPr lang="sv-SE" sz="2500" dirty="0">
                <a:solidFill>
                  <a:schemeClr val="tx1"/>
                </a:solidFill>
              </a:rPr>
              <a:t> to the </a:t>
            </a:r>
            <a:r>
              <a:rPr lang="sv-SE" sz="2500" dirty="0" err="1">
                <a:solidFill>
                  <a:schemeClr val="tx1"/>
                </a:solidFill>
              </a:rPr>
              <a:t>thesis</a:t>
            </a:r>
            <a:r>
              <a:rPr lang="sv-SE" sz="2500" dirty="0">
                <a:solidFill>
                  <a:schemeClr val="tx1"/>
                </a:solidFill>
              </a:rPr>
              <a:t> </a:t>
            </a:r>
            <a:r>
              <a:rPr lang="sv-SE" sz="2500" dirty="0" err="1">
                <a:solidFill>
                  <a:schemeClr val="tx1"/>
                </a:solidFill>
              </a:rPr>
              <a:t>project</a:t>
            </a:r>
            <a:endParaRPr lang="sv-SE" sz="2500" dirty="0">
              <a:solidFill>
                <a:schemeClr val="tx1"/>
              </a:solidFill>
            </a:endParaRP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F71A9C81-074E-3447-D1D6-5B24103CF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3" r="16564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E546-836B-9834-DC6F-1696C15A7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LIB – Second life and recycling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Pretreatment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Aim: Reduce discharge time without causing thermal runaway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345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F4C0-5E9C-B1E4-BC08-B9803F78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Project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5701B-E24B-4830-F64F-B229C99F5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666978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42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3010E-EE13-7B0F-B9FB-1544925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Literature review - Pretreatment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C0073-4405-6A12-3086-420E4C47B690}"/>
              </a:ext>
            </a:extLst>
          </p:cNvPr>
          <p:cNvSpPr txBox="1"/>
          <p:nvPr/>
        </p:nvSpPr>
        <p:spPr>
          <a:xfrm>
            <a:off x="8382055" y="4591665"/>
            <a:ext cx="3161016" cy="1113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Different methods, Chris Mi, MPC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6CAC3A-41F9-44D6-A9E6-680493E2B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332D44-12FF-4DF8-A766-FACE715A7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6B3E882-88A6-4CF8-A43C-05B0AA694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8306139E-0436-4D3B-81DE-5890AD930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D38EA5A-1EBB-F875-941E-3929373C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85" y="3942318"/>
            <a:ext cx="3995841" cy="23775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6FC29C9-1B18-4FCF-307A-4C3D0277CF26}"/>
              </a:ext>
            </a:extLst>
          </p:cNvPr>
          <p:cNvGrpSpPr/>
          <p:nvPr/>
        </p:nvGrpSpPr>
        <p:grpSpPr>
          <a:xfrm>
            <a:off x="3621168" y="299029"/>
            <a:ext cx="4320178" cy="3242711"/>
            <a:chOff x="6663071" y="2382689"/>
            <a:chExt cx="5105842" cy="45734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F57A0C-3C1C-CCFA-E0B5-A96B024AC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3071" y="2382689"/>
              <a:ext cx="5105842" cy="363711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6B22A3-A31E-5EA7-96A4-007FBFC28CF0}"/>
                </a:ext>
              </a:extLst>
            </p:cNvPr>
            <p:cNvSpPr txBox="1"/>
            <p:nvPr/>
          </p:nvSpPr>
          <p:spPr>
            <a:xfrm>
              <a:off x="7032171" y="6306457"/>
              <a:ext cx="4670749" cy="649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02997">
                <a:spcAft>
                  <a:spcPts val="444"/>
                </a:spcAft>
              </a:pPr>
              <a:r>
                <a:rPr lang="en-US" sz="48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Current Situation and Development Prospects of Discharge </a:t>
              </a:r>
            </a:p>
            <a:p>
              <a:pPr defTabSz="202997">
                <a:spcAft>
                  <a:spcPts val="444"/>
                </a:spcAft>
              </a:pPr>
              <a:r>
                <a:rPr lang="en-US" sz="48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Pretreatment during Recycling of Lithium-ion Batteries: A Review</a:t>
              </a:r>
            </a:p>
            <a:p>
              <a:pPr defTabSz="202997">
                <a:spcAft>
                  <a:spcPts val="444"/>
                </a:spcAft>
              </a:pPr>
              <a:r>
                <a:rPr lang="sv-SE" sz="488" kern="1200" err="1">
                  <a:solidFill>
                    <a:srgbClr val="555555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Minhao</a:t>
              </a:r>
              <a:r>
                <a:rPr lang="sv-SE" sz="488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Shi</a:t>
              </a:r>
              <a:r>
                <a:rPr lang="sv-SE" sz="488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, </a:t>
              </a:r>
              <a:r>
                <a:rPr lang="sv-SE" sz="488" kern="1200">
                  <a:solidFill>
                    <a:srgbClr val="555555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Prof. </a:t>
              </a:r>
              <a:r>
                <a:rPr lang="sv-SE" sz="488" kern="1200" err="1">
                  <a:solidFill>
                    <a:srgbClr val="555555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Yinghui</a:t>
              </a:r>
              <a:r>
                <a:rPr lang="sv-SE" sz="488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Ren</a:t>
              </a:r>
              <a:endParaRPr lang="sv-SE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609FD2-5F56-A72B-31D3-6ECE84D40764}"/>
              </a:ext>
            </a:extLst>
          </p:cNvPr>
          <p:cNvGrpSpPr/>
          <p:nvPr/>
        </p:nvGrpSpPr>
        <p:grpSpPr>
          <a:xfrm>
            <a:off x="429035" y="2225441"/>
            <a:ext cx="3057864" cy="2632597"/>
            <a:chOff x="2610316" y="2395144"/>
            <a:chExt cx="4585268" cy="380932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3EF619-8C6D-73E2-D3B2-D56F7FF4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10316" y="2395144"/>
              <a:ext cx="4585268" cy="30233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E467D6-6961-8F39-2E12-330BECD53579}"/>
                </a:ext>
              </a:extLst>
            </p:cNvPr>
            <p:cNvSpPr txBox="1"/>
            <p:nvPr/>
          </p:nvSpPr>
          <p:spPr>
            <a:xfrm>
              <a:off x="2668437" y="5558135"/>
              <a:ext cx="4238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79476">
                <a:spcAft>
                  <a:spcPts val="600"/>
                </a:spcAft>
              </a:pPr>
              <a:r>
                <a:rPr lang="en-US" sz="996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Pretreatment of Lithium Ion Batteries for Safe Recycling with High-Temperature Discharging Approach</a:t>
              </a:r>
            </a:p>
            <a:p>
              <a:pPr defTabSz="379476">
                <a:spcAft>
                  <a:spcPts val="600"/>
                </a:spcAft>
              </a:pPr>
              <a:r>
                <a:rPr lang="en-US" sz="996" kern="120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Chris Mi</a:t>
              </a:r>
              <a:endParaRPr lang="sv-SE" sz="12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8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3B123-D56C-6A68-4CAD-6F27840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tx1"/>
                </a:solidFill>
              </a:rPr>
              <a:t>Literature review - Modelling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067E-EA3A-AC2F-7ECA-EF6611D1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Cell </a:t>
            </a:r>
            <a:r>
              <a:rPr lang="sv-SE" dirty="0" err="1">
                <a:solidFill>
                  <a:schemeClr val="tx1"/>
                </a:solidFill>
              </a:rPr>
              <a:t>level</a:t>
            </a:r>
            <a:endParaRPr lang="sv-SE" dirty="0">
              <a:solidFill>
                <a:schemeClr val="tx1"/>
              </a:solidFill>
            </a:endParaRPr>
          </a:p>
          <a:p>
            <a:pPr lvl="1"/>
            <a:r>
              <a:rPr lang="sv-SE" dirty="0">
                <a:solidFill>
                  <a:schemeClr val="tx1"/>
                </a:solidFill>
              </a:rPr>
              <a:t>MATLAB</a:t>
            </a:r>
          </a:p>
          <a:p>
            <a:pPr lvl="1"/>
            <a:r>
              <a:rPr lang="sv-SE" dirty="0" err="1">
                <a:solidFill>
                  <a:schemeClr val="tx1"/>
                </a:solidFill>
              </a:rPr>
              <a:t>PyBaMM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Module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level</a:t>
            </a:r>
            <a:endParaRPr lang="sv-SE" dirty="0">
              <a:solidFill>
                <a:schemeClr val="tx1"/>
              </a:solidFill>
            </a:endParaRPr>
          </a:p>
          <a:p>
            <a:pPr lvl="1"/>
            <a:r>
              <a:rPr lang="sv-SE" dirty="0" err="1">
                <a:solidFill>
                  <a:schemeClr val="tx1"/>
                </a:solidFill>
              </a:rPr>
              <a:t>Electrical</a:t>
            </a:r>
            <a:endParaRPr lang="sv-SE" dirty="0">
              <a:solidFill>
                <a:schemeClr val="tx1"/>
              </a:solidFill>
            </a:endParaRPr>
          </a:p>
          <a:p>
            <a:pPr lvl="1"/>
            <a:r>
              <a:rPr lang="sv-SE" dirty="0" err="1">
                <a:solidFill>
                  <a:schemeClr val="tx1"/>
                </a:solidFill>
              </a:rPr>
              <a:t>Thermal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System </a:t>
            </a:r>
            <a:r>
              <a:rPr lang="sv-SE" dirty="0" err="1">
                <a:solidFill>
                  <a:schemeClr val="tx1"/>
                </a:solidFill>
              </a:rPr>
              <a:t>identification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F24089-B188-5172-A182-4BFB1DA4324C}"/>
              </a:ext>
            </a:extLst>
          </p:cNvPr>
          <p:cNvGrpSpPr/>
          <p:nvPr/>
        </p:nvGrpSpPr>
        <p:grpSpPr>
          <a:xfrm>
            <a:off x="6714836" y="946940"/>
            <a:ext cx="4828706" cy="2265799"/>
            <a:chOff x="5302369" y="2870599"/>
            <a:chExt cx="6525233" cy="306186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BC78FE-D6C3-E758-2C4A-6581AED83BE1}"/>
                </a:ext>
              </a:extLst>
            </p:cNvPr>
            <p:cNvGrpSpPr/>
            <p:nvPr/>
          </p:nvGrpSpPr>
          <p:grpSpPr>
            <a:xfrm>
              <a:off x="5302369" y="2870599"/>
              <a:ext cx="6525233" cy="2363040"/>
              <a:chOff x="4894052" y="2224471"/>
              <a:chExt cx="6525233" cy="2363040"/>
            </a:xfrm>
          </p:grpSpPr>
          <p:pic>
            <p:nvPicPr>
              <p:cNvPr id="5" name="Picture 4" descr="A diagram of a circuit&#10;&#10;Description automatically generated">
                <a:extLst>
                  <a:ext uri="{FF2B5EF4-FFF2-40B4-BE49-F238E27FC236}">
                    <a16:creationId xmlns:a16="http://schemas.microsoft.com/office/drawing/2014/main" id="{C051B92F-935E-97F7-6535-DD49B832E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94052" y="2247910"/>
                <a:ext cx="2970921" cy="233960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1603899-8957-986D-FA86-1DDF6C9E8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2033" y="2224471"/>
                <a:ext cx="3377252" cy="2236824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D0D396-3054-60D5-522A-F30A2C199390}"/>
                </a:ext>
              </a:extLst>
            </p:cNvPr>
            <p:cNvSpPr txBox="1"/>
            <p:nvPr/>
          </p:nvSpPr>
          <p:spPr>
            <a:xfrm>
              <a:off x="6643989" y="5272902"/>
              <a:ext cx="5049328" cy="659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8328">
                <a:spcAft>
                  <a:spcPts val="600"/>
                </a:spcAft>
              </a:pPr>
              <a:r>
                <a:rPr lang="sv-SE" sz="1036" kern="1200" dirty="0">
                  <a:solidFill>
                    <a:srgbClr val="979797"/>
                  </a:solidFill>
                  <a:latin typeface="+mn-lt"/>
                  <a:ea typeface="+mn-ea"/>
                  <a:cs typeface="+mn-cs"/>
                </a:rPr>
                <a:t>ECM and </a:t>
              </a:r>
              <a:r>
                <a:rPr lang="sv-SE" sz="1036" kern="1200" dirty="0" err="1">
                  <a:solidFill>
                    <a:srgbClr val="979797"/>
                  </a:solidFill>
                  <a:latin typeface="+mn-lt"/>
                  <a:ea typeface="+mn-ea"/>
                  <a:cs typeface="+mn-cs"/>
                </a:rPr>
                <a:t>self-heating</a:t>
              </a:r>
              <a:r>
                <a:rPr lang="sv-SE" sz="1036" kern="1200" dirty="0">
                  <a:solidFill>
                    <a:srgbClr val="979797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sv-SE" sz="1036" kern="1200" dirty="0" err="1">
                  <a:solidFill>
                    <a:srgbClr val="979797"/>
                  </a:solidFill>
                  <a:latin typeface="+mn-lt"/>
                  <a:ea typeface="+mn-ea"/>
                  <a:cs typeface="+mn-cs"/>
                </a:rPr>
                <a:t>thermal</a:t>
              </a:r>
              <a:r>
                <a:rPr lang="sv-SE" sz="1036" kern="1200" dirty="0">
                  <a:solidFill>
                    <a:srgbClr val="979797"/>
                  </a:solidFill>
                  <a:latin typeface="+mn-lt"/>
                  <a:ea typeface="+mn-ea"/>
                  <a:cs typeface="+mn-cs"/>
                </a:rPr>
                <a:t> model</a:t>
              </a:r>
            </a:p>
            <a:p>
              <a:pPr defTabSz="338328">
                <a:spcAft>
                  <a:spcPts val="600"/>
                </a:spcAft>
              </a:pPr>
              <a:r>
                <a:rPr lang="sv-SE" sz="1036" dirty="0">
                  <a:solidFill>
                    <a:srgbClr val="979797"/>
                  </a:solidFill>
                </a:rPr>
                <a:t>Chris Mi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CD146B-A4A6-0021-7C6F-9D9F3DCD5C9F}"/>
              </a:ext>
            </a:extLst>
          </p:cNvPr>
          <p:cNvGrpSpPr/>
          <p:nvPr/>
        </p:nvGrpSpPr>
        <p:grpSpPr>
          <a:xfrm>
            <a:off x="7063807" y="3436013"/>
            <a:ext cx="3888708" cy="3108796"/>
            <a:chOff x="7253588" y="3520086"/>
            <a:chExt cx="3888708" cy="31087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874FAE-2A49-E9EF-D05A-578322C5A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7423" y="3520086"/>
              <a:ext cx="2459678" cy="271038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787A5F-87CF-4B3E-2F16-5351C7DA77AA}"/>
                </a:ext>
              </a:extLst>
            </p:cNvPr>
            <p:cNvSpPr txBox="1"/>
            <p:nvPr/>
          </p:nvSpPr>
          <p:spPr>
            <a:xfrm>
              <a:off x="7253588" y="6321105"/>
              <a:ext cx="3888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75000"/>
                    </a:schemeClr>
                  </a:solidFill>
                </a:rPr>
                <a:t>Battery Module model created in MATLAB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08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F4C-2E07-D174-8A4F-355D7172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Literature</a:t>
            </a:r>
            <a:r>
              <a:rPr lang="sv-SE" dirty="0"/>
              <a:t> Review - Control </a:t>
            </a:r>
            <a:r>
              <a:rPr lang="sv-SE" dirty="0" err="1"/>
              <a:t>Strategies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98C5C-1990-B267-5EE9-499BE30DD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9251"/>
                <a:ext cx="8825659" cy="3416300"/>
              </a:xfrm>
            </p:spPr>
            <p:txBody>
              <a:bodyPr/>
              <a:lstStyle/>
              <a:p>
                <a:r>
                  <a:rPr lang="sv-SE" dirty="0"/>
                  <a:t>Problem </a:t>
                </a:r>
                <a:r>
                  <a:rPr lang="sv-SE" dirty="0" err="1"/>
                  <a:t>formulation</a:t>
                </a:r>
                <a:r>
                  <a:rPr lang="sv-SE" dirty="0"/>
                  <a:t> –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eqArr>
                          <m:eqArrPr>
                            <m:ctrlPr>
                              <a:rPr lang="sv-SE" b="0" i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limLow>
                              <m:limLowPr>
                                <m:ctrlPr>
                                  <a:rPr lang="sv-SE" b="0" i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sv-SE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lim>
                            </m:limLow>
                            <m:sSub>
                              <m:sSubPr>
                                <m:ctrlPr>
                                  <a:rPr lang="sv-SE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sv-SE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e>
                          <m:e>
                            <m:r>
                              <a:rPr lang="sv-SE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sv-SE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sv-SE" b="0" i="0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func>
                                  <m:func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sv-SE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func>
                              <m:func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sv-SE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𝒳</m:t>
                            </m:r>
                          </m:e>
                        </m:eqArr>
                      </m:e>
                      <m:li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</m:oMath>
                </a14:m>
                <a:endParaRPr lang="sv-SE" b="0" dirty="0"/>
              </a:p>
              <a:p>
                <a:r>
                  <a:rPr lang="sv-SE" b="0" dirty="0" err="1"/>
                  <a:t>Currently</a:t>
                </a:r>
                <a:r>
                  <a:rPr lang="sv-SE" b="0" dirty="0"/>
                  <a:t> used </a:t>
                </a:r>
                <a:r>
                  <a:rPr lang="sv-SE" b="0" dirty="0" err="1"/>
                  <a:t>control</a:t>
                </a:r>
                <a:r>
                  <a:rPr lang="sv-SE" b="0" dirty="0"/>
                  <a:t> – CC/CV</a:t>
                </a:r>
              </a:p>
              <a:p>
                <a:r>
                  <a:rPr lang="sv-SE" dirty="0" err="1"/>
                  <a:t>Fuzzy</a:t>
                </a:r>
                <a:r>
                  <a:rPr lang="sv-SE" dirty="0"/>
                  <a:t> </a:t>
                </a:r>
                <a:r>
                  <a:rPr lang="sv-SE" dirty="0" err="1"/>
                  <a:t>Logic</a:t>
                </a:r>
                <a:r>
                  <a:rPr lang="sv-SE" dirty="0"/>
                  <a:t> Control</a:t>
                </a:r>
                <a:endParaRPr lang="sv-SE" b="0" dirty="0"/>
              </a:p>
              <a:p>
                <a:r>
                  <a:rPr lang="sv-SE" dirty="0"/>
                  <a:t>PI</a:t>
                </a:r>
              </a:p>
              <a:p>
                <a:r>
                  <a:rPr lang="sv-SE" dirty="0"/>
                  <a:t>MPC</a:t>
                </a:r>
                <a:endParaRPr lang="sv-SE" b="0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F98C5C-1990-B267-5EE9-499BE30DD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9251"/>
                <a:ext cx="8825659" cy="3416300"/>
              </a:xfrm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5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51583-0C8C-1049-4BAF-3E2546CC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sv-SE" sz="3200">
                <a:solidFill>
                  <a:srgbClr val="EBEBEB"/>
                </a:solidFill>
              </a:rPr>
              <a:t>Experiments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B004-AD68-79F9-1C44-B808AF22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Chalmers Battery Lab or Stena Recycling Halmstad</a:t>
            </a:r>
          </a:p>
          <a:p>
            <a:r>
              <a:rPr lang="en-GB" sz="2000" dirty="0"/>
              <a:t>Battery models used as parameter estimation and validation</a:t>
            </a:r>
          </a:p>
          <a:p>
            <a:r>
              <a:rPr lang="en-GB" sz="2000" dirty="0"/>
              <a:t>Reiterate models if necessary</a:t>
            </a:r>
          </a:p>
        </p:txBody>
      </p:sp>
    </p:spTree>
    <p:extLst>
      <p:ext uri="{BB962C8B-B14F-4D97-AF65-F5344CB8AC3E}">
        <p14:creationId xmlns:p14="http://schemas.microsoft.com/office/powerpoint/2010/main" val="408548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sv-SE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23859-E909-1CEE-160D-B2450A1E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ABF2-0972-2C03-B7CD-4C91895B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5B160D1F-11FC-1419-1E16-409B429C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42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246</Words>
  <Application>Microsoft Office PowerPoint</Application>
  <PresentationFormat>Widescreen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 Math</vt:lpstr>
      <vt:lpstr>Century Gothic</vt:lpstr>
      <vt:lpstr>Wingdings 3</vt:lpstr>
      <vt:lpstr>Ion Boardroom</vt:lpstr>
      <vt:lpstr>Enhancing EV Battery Recycling Through Discharge Optimization</vt:lpstr>
      <vt:lpstr>Introduction to the thesis project</vt:lpstr>
      <vt:lpstr>Project plan</vt:lpstr>
      <vt:lpstr>Literature review - Pretreatment</vt:lpstr>
      <vt:lpstr>Literature review - Modelling</vt:lpstr>
      <vt:lpstr>Literature Review - Control Strategies</vt:lpstr>
      <vt:lpstr>Experiments and Validation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EV Battery Recycling: A Novel Approach to Discharge Optimization</dc:title>
  <dc:creator>Adam Burman</dc:creator>
  <cp:lastModifiedBy>Adam Burman</cp:lastModifiedBy>
  <cp:revision>5</cp:revision>
  <dcterms:created xsi:type="dcterms:W3CDTF">2024-04-09T18:19:02Z</dcterms:created>
  <dcterms:modified xsi:type="dcterms:W3CDTF">2024-04-12T12:01:31Z</dcterms:modified>
</cp:coreProperties>
</file>