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56AA4-E57C-4995-9A46-0FE1E09284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E0BD24C-CB5D-4288-98DE-A4E422E0DE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Existing data? </a:t>
          </a:r>
        </a:p>
      </dgm:t>
    </dgm:pt>
    <dgm:pt modelId="{2C73CA20-3D57-415C-A4FF-08BB90ED5082}" type="parTrans" cxnId="{1EBE54D4-9FD0-4F02-B7F6-AC219210CC38}">
      <dgm:prSet/>
      <dgm:spPr/>
      <dgm:t>
        <a:bodyPr/>
        <a:lstStyle/>
        <a:p>
          <a:endParaRPr lang="en-US"/>
        </a:p>
      </dgm:t>
    </dgm:pt>
    <dgm:pt modelId="{C3A9EA13-AE7A-4D09-96C3-2020963BF327}" type="sibTrans" cxnId="{1EBE54D4-9FD0-4F02-B7F6-AC219210CC38}">
      <dgm:prSet/>
      <dgm:spPr/>
      <dgm:t>
        <a:bodyPr/>
        <a:lstStyle/>
        <a:p>
          <a:endParaRPr lang="en-US"/>
        </a:p>
      </dgm:t>
    </dgm:pt>
    <dgm:pt modelId="{C6787C2D-4081-41A9-9552-65D569D1E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yes: Simplified model and estimate parameters</a:t>
          </a:r>
        </a:p>
        <a:p>
          <a:endParaRPr lang="en-US"/>
        </a:p>
      </dgm:t>
    </dgm:pt>
    <dgm:pt modelId="{121E0988-FF99-4079-8136-8C4F6A3D5D5E}" type="parTrans" cxnId="{44DFC54D-37F6-4A4A-A268-E32F125983D4}">
      <dgm:prSet/>
      <dgm:spPr/>
      <dgm:t>
        <a:bodyPr/>
        <a:lstStyle/>
        <a:p>
          <a:endParaRPr lang="en-US"/>
        </a:p>
      </dgm:t>
    </dgm:pt>
    <dgm:pt modelId="{6FAA8337-88B9-4E7C-ADEF-EED6A8FA131E}" type="sibTrans" cxnId="{44DFC54D-37F6-4A4A-A268-E32F125983D4}">
      <dgm:prSet/>
      <dgm:spPr/>
      <dgm:t>
        <a:bodyPr/>
        <a:lstStyle/>
        <a:p>
          <a:endParaRPr lang="en-US"/>
        </a:p>
      </dgm:t>
    </dgm:pt>
    <dgm:pt modelId="{62C43D70-9481-44A6-97CF-D7C2D6E0D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no:</a:t>
          </a:r>
        </a:p>
        <a:p>
          <a:pPr>
            <a:lnSpc>
              <a:spcPct val="100000"/>
            </a:lnSpc>
          </a:pPr>
          <a:r>
            <a:rPr lang="en-US" dirty="0"/>
            <a:t>Find reliable module model (</a:t>
          </a:r>
          <a:r>
            <a:rPr lang="en-US" dirty="0" err="1"/>
            <a:t>PyBaMM</a:t>
          </a:r>
          <a:r>
            <a:rPr lang="en-US" dirty="0"/>
            <a:t>)</a:t>
          </a:r>
        </a:p>
      </dgm:t>
    </dgm:pt>
    <dgm:pt modelId="{153E5DD1-5943-46AF-A036-5DDBC0FF943E}" type="parTrans" cxnId="{73AD9573-6841-4F1D-961D-97733BB72F62}">
      <dgm:prSet/>
      <dgm:spPr/>
      <dgm:t>
        <a:bodyPr/>
        <a:lstStyle/>
        <a:p>
          <a:endParaRPr lang="en-US"/>
        </a:p>
      </dgm:t>
    </dgm:pt>
    <dgm:pt modelId="{C3A57CE5-D634-406B-8301-DFE802D6D160}" type="sibTrans" cxnId="{73AD9573-6841-4F1D-961D-97733BB72F62}">
      <dgm:prSet/>
      <dgm:spPr/>
      <dgm:t>
        <a:bodyPr/>
        <a:lstStyle/>
        <a:p>
          <a:endParaRPr lang="en-US"/>
        </a:p>
      </dgm:t>
    </dgm:pt>
    <dgm:pt modelId="{7BDFD5E7-F3AA-42A7-933A-4D85A47C3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Limitations in evaluation</a:t>
          </a:r>
        </a:p>
      </dgm:t>
    </dgm:pt>
    <dgm:pt modelId="{9D004C10-3B0D-4650-B01C-6F158898B4F7}" type="parTrans" cxnId="{A9B83488-48F2-4DEC-80F5-3C84C105B716}">
      <dgm:prSet/>
      <dgm:spPr/>
      <dgm:t>
        <a:bodyPr/>
        <a:lstStyle/>
        <a:p>
          <a:endParaRPr lang="en-US"/>
        </a:p>
      </dgm:t>
    </dgm:pt>
    <dgm:pt modelId="{E9AE05D6-43A5-4509-93A0-10932461D72E}" type="sibTrans" cxnId="{A9B83488-48F2-4DEC-80F5-3C84C105B716}">
      <dgm:prSet/>
      <dgm:spPr/>
      <dgm:t>
        <a:bodyPr/>
        <a:lstStyle/>
        <a:p>
          <a:endParaRPr lang="en-US"/>
        </a:p>
      </dgm:t>
    </dgm:pt>
    <dgm:pt modelId="{32FA4DBD-5F85-4B91-8826-8B79CA276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 current output</a:t>
          </a:r>
        </a:p>
      </dgm:t>
    </dgm:pt>
    <dgm:pt modelId="{44AB66BA-EB2A-40B0-B42B-40E8FD2BF010}" type="parTrans" cxnId="{D30C5163-9B19-4AAE-B4F3-90A540C4BC37}">
      <dgm:prSet/>
      <dgm:spPr/>
      <dgm:t>
        <a:bodyPr/>
        <a:lstStyle/>
        <a:p>
          <a:endParaRPr lang="en-US"/>
        </a:p>
      </dgm:t>
    </dgm:pt>
    <dgm:pt modelId="{0E8A8A21-AC4A-46C6-8834-EEDC50093E5B}" type="sibTrans" cxnId="{D30C5163-9B19-4AAE-B4F3-90A540C4BC37}">
      <dgm:prSet/>
      <dgm:spPr/>
      <dgm:t>
        <a:bodyPr/>
        <a:lstStyle/>
        <a:p>
          <a:endParaRPr lang="en-US"/>
        </a:p>
      </dgm:t>
    </dgm:pt>
    <dgm:pt modelId="{1BF2DF79-53EC-47E6-89AC-3AC506CB8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constraints and slow response</a:t>
          </a:r>
        </a:p>
      </dgm:t>
    </dgm:pt>
    <dgm:pt modelId="{6CF69904-297D-472C-808B-8BD20082871C}" type="parTrans" cxnId="{77B47E83-40B1-4874-A41D-76481BD1D064}">
      <dgm:prSet/>
      <dgm:spPr/>
      <dgm:t>
        <a:bodyPr/>
        <a:lstStyle/>
        <a:p>
          <a:endParaRPr lang="en-US"/>
        </a:p>
      </dgm:t>
    </dgm:pt>
    <dgm:pt modelId="{E9EFFEB9-9717-401A-852C-0A9FC571CDAC}" type="sibTrans" cxnId="{77B47E83-40B1-4874-A41D-76481BD1D064}">
      <dgm:prSet/>
      <dgm:spPr/>
      <dgm:t>
        <a:bodyPr/>
        <a:lstStyle/>
        <a:p>
          <a:endParaRPr lang="en-US"/>
        </a:p>
      </dgm:t>
    </dgm:pt>
    <dgm:pt modelId="{B521D1BD-999B-4EC5-AF40-64163E08A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MPC</a:t>
          </a:r>
        </a:p>
      </dgm:t>
    </dgm:pt>
    <dgm:pt modelId="{F5AF3093-A75E-4C3F-A561-41A4E9CF4C0E}" type="parTrans" cxnId="{232A680D-C03E-43C1-8A19-2325DD662662}">
      <dgm:prSet/>
      <dgm:spPr/>
      <dgm:t>
        <a:bodyPr/>
        <a:lstStyle/>
        <a:p>
          <a:endParaRPr lang="en-US"/>
        </a:p>
      </dgm:t>
    </dgm:pt>
    <dgm:pt modelId="{B7CF210B-1000-4381-BD23-83C23ECE5615}" type="sibTrans" cxnId="{232A680D-C03E-43C1-8A19-2325DD662662}">
      <dgm:prSet/>
      <dgm:spPr/>
      <dgm:t>
        <a:bodyPr/>
        <a:lstStyle/>
        <a:p>
          <a:endParaRPr lang="en-US"/>
        </a:p>
      </dgm:t>
    </dgm:pt>
    <dgm:pt modelId="{7E076A4A-87D1-4235-9288-B97E2F741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differences between charging and discharging</a:t>
          </a:r>
        </a:p>
      </dgm:t>
    </dgm:pt>
    <dgm:pt modelId="{C38C6131-5DC1-4563-82D4-7BD464EC9980}" type="parTrans" cxnId="{BE9DA383-25EB-479A-9C53-36B83DCD93AC}">
      <dgm:prSet/>
      <dgm:spPr/>
      <dgm:t>
        <a:bodyPr/>
        <a:lstStyle/>
        <a:p>
          <a:endParaRPr lang="en-US"/>
        </a:p>
      </dgm:t>
    </dgm:pt>
    <dgm:pt modelId="{E302156C-219B-487A-972F-F0DF1CC40830}" type="sibTrans" cxnId="{BE9DA383-25EB-479A-9C53-36B83DCD93AC}">
      <dgm:prSet/>
      <dgm:spPr/>
      <dgm:t>
        <a:bodyPr/>
        <a:lstStyle/>
        <a:p>
          <a:endParaRPr lang="en-US"/>
        </a:p>
      </dgm:t>
    </dgm:pt>
    <dgm:pt modelId="{C76A47B3-8C31-4188-975C-E0DF2668CE5E}" type="pres">
      <dgm:prSet presAssocID="{AB956AA4-E57C-4995-9A46-0FE1E09284B0}" presName="root" presStyleCnt="0">
        <dgm:presLayoutVars>
          <dgm:dir/>
          <dgm:resizeHandles val="exact"/>
        </dgm:presLayoutVars>
      </dgm:prSet>
      <dgm:spPr/>
    </dgm:pt>
    <dgm:pt modelId="{A8344FB1-15E0-487C-B9B2-E43564AE6311}" type="pres">
      <dgm:prSet presAssocID="{8E0BD24C-CB5D-4288-98DE-A4E422E0DE74}" presName="compNode" presStyleCnt="0"/>
      <dgm:spPr/>
    </dgm:pt>
    <dgm:pt modelId="{828FA294-8F28-470E-BB27-C601F6E0A7BC}" type="pres">
      <dgm:prSet presAssocID="{8E0BD24C-CB5D-4288-98DE-A4E422E0DE74}" presName="bgRect" presStyleLbl="bgShp" presStyleIdx="0" presStyleCnt="3"/>
      <dgm:spPr/>
    </dgm:pt>
    <dgm:pt modelId="{82EBC26D-A34E-467A-8337-B3434F4FC8F1}" type="pres">
      <dgm:prSet presAssocID="{8E0BD24C-CB5D-4288-98DE-A4E422E0DE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90F86D2-FD74-432E-AA23-2B169C050A83}" type="pres">
      <dgm:prSet presAssocID="{8E0BD24C-CB5D-4288-98DE-A4E422E0DE74}" presName="spaceRect" presStyleCnt="0"/>
      <dgm:spPr/>
    </dgm:pt>
    <dgm:pt modelId="{B2B797FF-3322-4195-9BFD-54D23CE5869E}" type="pres">
      <dgm:prSet presAssocID="{8E0BD24C-CB5D-4288-98DE-A4E422E0DE74}" presName="parTx" presStyleLbl="revTx" presStyleIdx="0" presStyleCnt="6">
        <dgm:presLayoutVars>
          <dgm:chMax val="0"/>
          <dgm:chPref val="0"/>
        </dgm:presLayoutVars>
      </dgm:prSet>
      <dgm:spPr/>
    </dgm:pt>
    <dgm:pt modelId="{270C7CCD-3C3B-45D0-989E-49732C0726D3}" type="pres">
      <dgm:prSet presAssocID="{8E0BD24C-CB5D-4288-98DE-A4E422E0DE74}" presName="desTx" presStyleLbl="revTx" presStyleIdx="1" presStyleCnt="6">
        <dgm:presLayoutVars/>
      </dgm:prSet>
      <dgm:spPr/>
    </dgm:pt>
    <dgm:pt modelId="{DDA54AA1-F251-41DC-97C3-B0A716E33A05}" type="pres">
      <dgm:prSet presAssocID="{C3A9EA13-AE7A-4D09-96C3-2020963BF327}" presName="sibTrans" presStyleCnt="0"/>
      <dgm:spPr/>
    </dgm:pt>
    <dgm:pt modelId="{F55CACB6-0DF7-4C3E-9985-F61736739A37}" type="pres">
      <dgm:prSet presAssocID="{7BDFD5E7-F3AA-42A7-933A-4D85A47C3438}" presName="compNode" presStyleCnt="0"/>
      <dgm:spPr/>
    </dgm:pt>
    <dgm:pt modelId="{1DC97EDC-A6C0-41E7-AFAA-1BA5AA0F4C77}" type="pres">
      <dgm:prSet presAssocID="{7BDFD5E7-F3AA-42A7-933A-4D85A47C3438}" presName="bgRect" presStyleLbl="bgShp" presStyleIdx="1" presStyleCnt="3"/>
      <dgm:spPr/>
    </dgm:pt>
    <dgm:pt modelId="{45472B3E-B34C-480C-A13D-559697694E1F}" type="pres">
      <dgm:prSet presAssocID="{7BDFD5E7-F3AA-42A7-933A-4D85A47C34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462CEA0-EA2C-4685-BA19-FAB0497EABAB}" type="pres">
      <dgm:prSet presAssocID="{7BDFD5E7-F3AA-42A7-933A-4D85A47C3438}" presName="spaceRect" presStyleCnt="0"/>
      <dgm:spPr/>
    </dgm:pt>
    <dgm:pt modelId="{6AAD03E1-1D00-4ED7-9B9F-FDF1689BBD60}" type="pres">
      <dgm:prSet presAssocID="{7BDFD5E7-F3AA-42A7-933A-4D85A47C3438}" presName="parTx" presStyleLbl="revTx" presStyleIdx="2" presStyleCnt="6">
        <dgm:presLayoutVars>
          <dgm:chMax val="0"/>
          <dgm:chPref val="0"/>
        </dgm:presLayoutVars>
      </dgm:prSet>
      <dgm:spPr/>
    </dgm:pt>
    <dgm:pt modelId="{9A7F80ED-9267-49B8-B6FA-433611C94AE4}" type="pres">
      <dgm:prSet presAssocID="{7BDFD5E7-F3AA-42A7-933A-4D85A47C3438}" presName="desTx" presStyleLbl="revTx" presStyleIdx="3" presStyleCnt="6">
        <dgm:presLayoutVars/>
      </dgm:prSet>
      <dgm:spPr/>
    </dgm:pt>
    <dgm:pt modelId="{027BAAEC-E30B-42E4-924A-42237A62BCCA}" type="pres">
      <dgm:prSet presAssocID="{E9AE05D6-43A5-4509-93A0-10932461D72E}" presName="sibTrans" presStyleCnt="0"/>
      <dgm:spPr/>
    </dgm:pt>
    <dgm:pt modelId="{3379CE94-6E06-42CD-84EC-656F53341619}" type="pres">
      <dgm:prSet presAssocID="{B521D1BD-999B-4EC5-AF40-64163E08AA6C}" presName="compNode" presStyleCnt="0"/>
      <dgm:spPr/>
    </dgm:pt>
    <dgm:pt modelId="{BF4F808B-AAE6-4779-ADFF-BCEDCD1DD40A}" type="pres">
      <dgm:prSet presAssocID="{B521D1BD-999B-4EC5-AF40-64163E08AA6C}" presName="bgRect" presStyleLbl="bgShp" presStyleIdx="2" presStyleCnt="3"/>
      <dgm:spPr/>
    </dgm:pt>
    <dgm:pt modelId="{22AD7AA3-420C-42A1-BF92-ED4439F610CD}" type="pres">
      <dgm:prSet presAssocID="{B521D1BD-999B-4EC5-AF40-64163E08AA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AA185A47-29F4-4ADB-B713-19563F962247}" type="pres">
      <dgm:prSet presAssocID="{B521D1BD-999B-4EC5-AF40-64163E08AA6C}" presName="spaceRect" presStyleCnt="0"/>
      <dgm:spPr/>
    </dgm:pt>
    <dgm:pt modelId="{79CB7C18-5C97-4A36-9677-F43FC9BFD87E}" type="pres">
      <dgm:prSet presAssocID="{B521D1BD-999B-4EC5-AF40-64163E08AA6C}" presName="parTx" presStyleLbl="revTx" presStyleIdx="4" presStyleCnt="6">
        <dgm:presLayoutVars>
          <dgm:chMax val="0"/>
          <dgm:chPref val="0"/>
        </dgm:presLayoutVars>
      </dgm:prSet>
      <dgm:spPr/>
    </dgm:pt>
    <dgm:pt modelId="{510BC1A2-ACE7-45C5-977A-919530977419}" type="pres">
      <dgm:prSet presAssocID="{B521D1BD-999B-4EC5-AF40-64163E08AA6C}" presName="desTx" presStyleLbl="revTx" presStyleIdx="5" presStyleCnt="6">
        <dgm:presLayoutVars/>
      </dgm:prSet>
      <dgm:spPr/>
    </dgm:pt>
  </dgm:ptLst>
  <dgm:cxnLst>
    <dgm:cxn modelId="{F243DB05-58B6-4BB0-89DD-98243813D1E9}" type="presOf" srcId="{B521D1BD-999B-4EC5-AF40-64163E08AA6C}" destId="{79CB7C18-5C97-4A36-9677-F43FC9BFD87E}" srcOrd="0" destOrd="0" presId="urn:microsoft.com/office/officeart/2018/2/layout/IconVerticalSolidList"/>
    <dgm:cxn modelId="{3193FF09-0293-4FCB-8FBA-6C83A2581B12}" type="presOf" srcId="{62C43D70-9481-44A6-97CF-D7C2D6E0D818}" destId="{270C7CCD-3C3B-45D0-989E-49732C0726D3}" srcOrd="0" destOrd="1" presId="urn:microsoft.com/office/officeart/2018/2/layout/IconVerticalSolidList"/>
    <dgm:cxn modelId="{232A680D-C03E-43C1-8A19-2325DD662662}" srcId="{AB956AA4-E57C-4995-9A46-0FE1E09284B0}" destId="{B521D1BD-999B-4EC5-AF40-64163E08AA6C}" srcOrd="2" destOrd="0" parTransId="{F5AF3093-A75E-4C3F-A561-41A4E9CF4C0E}" sibTransId="{B7CF210B-1000-4381-BD23-83C23ECE5615}"/>
    <dgm:cxn modelId="{32AAAD1B-A5EF-43E3-939B-45BEBF301340}" type="presOf" srcId="{1BF2DF79-53EC-47E6-89AC-3AC506CB8C6A}" destId="{9A7F80ED-9267-49B8-B6FA-433611C94AE4}" srcOrd="0" destOrd="1" presId="urn:microsoft.com/office/officeart/2018/2/layout/IconVerticalSolidList"/>
    <dgm:cxn modelId="{C9279826-D7B9-483D-8943-5D8502D49E0E}" type="presOf" srcId="{32FA4DBD-5F85-4B91-8826-8B79CA276184}" destId="{9A7F80ED-9267-49B8-B6FA-433611C94AE4}" srcOrd="0" destOrd="0" presId="urn:microsoft.com/office/officeart/2018/2/layout/IconVerticalSolidList"/>
    <dgm:cxn modelId="{AB03E033-3C37-4793-83AB-38928C677481}" type="presOf" srcId="{C6787C2D-4081-41A9-9552-65D569D1E23F}" destId="{270C7CCD-3C3B-45D0-989E-49732C0726D3}" srcOrd="0" destOrd="0" presId="urn:microsoft.com/office/officeart/2018/2/layout/IconVerticalSolidList"/>
    <dgm:cxn modelId="{58713E3F-80AD-4D94-8761-163C44753013}" type="presOf" srcId="{7E076A4A-87D1-4235-9288-B97E2F741ED3}" destId="{510BC1A2-ACE7-45C5-977A-919530977419}" srcOrd="0" destOrd="0" presId="urn:microsoft.com/office/officeart/2018/2/layout/IconVerticalSolidList"/>
    <dgm:cxn modelId="{D30C5163-9B19-4AAE-B4F3-90A540C4BC37}" srcId="{7BDFD5E7-F3AA-42A7-933A-4D85A47C3438}" destId="{32FA4DBD-5F85-4B91-8826-8B79CA276184}" srcOrd="0" destOrd="0" parTransId="{44AB66BA-EB2A-40B0-B42B-40E8FD2BF010}" sibTransId="{0E8A8A21-AC4A-46C6-8834-EEDC50093E5B}"/>
    <dgm:cxn modelId="{4A51D765-1B2E-431A-8545-70D33463FA49}" type="presOf" srcId="{7BDFD5E7-F3AA-42A7-933A-4D85A47C3438}" destId="{6AAD03E1-1D00-4ED7-9B9F-FDF1689BBD60}" srcOrd="0" destOrd="0" presId="urn:microsoft.com/office/officeart/2018/2/layout/IconVerticalSolidList"/>
    <dgm:cxn modelId="{44DFC54D-37F6-4A4A-A268-E32F125983D4}" srcId="{8E0BD24C-CB5D-4288-98DE-A4E422E0DE74}" destId="{C6787C2D-4081-41A9-9552-65D569D1E23F}" srcOrd="0" destOrd="0" parTransId="{121E0988-FF99-4079-8136-8C4F6A3D5D5E}" sibTransId="{6FAA8337-88B9-4E7C-ADEF-EED6A8FA131E}"/>
    <dgm:cxn modelId="{73AD9573-6841-4F1D-961D-97733BB72F62}" srcId="{8E0BD24C-CB5D-4288-98DE-A4E422E0DE74}" destId="{62C43D70-9481-44A6-97CF-D7C2D6E0D818}" srcOrd="1" destOrd="0" parTransId="{153E5DD1-5943-46AF-A036-5DDBC0FF943E}" sibTransId="{C3A57CE5-D634-406B-8301-DFE802D6D160}"/>
    <dgm:cxn modelId="{77B47E83-40B1-4874-A41D-76481BD1D064}" srcId="{7BDFD5E7-F3AA-42A7-933A-4D85A47C3438}" destId="{1BF2DF79-53EC-47E6-89AC-3AC506CB8C6A}" srcOrd="1" destOrd="0" parTransId="{6CF69904-297D-472C-808B-8BD20082871C}" sibTransId="{E9EFFEB9-9717-401A-852C-0A9FC571CDAC}"/>
    <dgm:cxn modelId="{BE9DA383-25EB-479A-9C53-36B83DCD93AC}" srcId="{B521D1BD-999B-4EC5-AF40-64163E08AA6C}" destId="{7E076A4A-87D1-4235-9288-B97E2F741ED3}" srcOrd="0" destOrd="0" parTransId="{C38C6131-5DC1-4563-82D4-7BD464EC9980}" sibTransId="{E302156C-219B-487A-972F-F0DF1CC40830}"/>
    <dgm:cxn modelId="{A9B83488-48F2-4DEC-80F5-3C84C105B716}" srcId="{AB956AA4-E57C-4995-9A46-0FE1E09284B0}" destId="{7BDFD5E7-F3AA-42A7-933A-4D85A47C3438}" srcOrd="1" destOrd="0" parTransId="{9D004C10-3B0D-4650-B01C-6F158898B4F7}" sibTransId="{E9AE05D6-43A5-4509-93A0-10932461D72E}"/>
    <dgm:cxn modelId="{8E1258C1-1EEE-4BD1-A89D-A5AAD43FBDED}" type="presOf" srcId="{AB956AA4-E57C-4995-9A46-0FE1E09284B0}" destId="{C76A47B3-8C31-4188-975C-E0DF2668CE5E}" srcOrd="0" destOrd="0" presId="urn:microsoft.com/office/officeart/2018/2/layout/IconVerticalSolidList"/>
    <dgm:cxn modelId="{1EBE54D4-9FD0-4F02-B7F6-AC219210CC38}" srcId="{AB956AA4-E57C-4995-9A46-0FE1E09284B0}" destId="{8E0BD24C-CB5D-4288-98DE-A4E422E0DE74}" srcOrd="0" destOrd="0" parTransId="{2C73CA20-3D57-415C-A4FF-08BB90ED5082}" sibTransId="{C3A9EA13-AE7A-4D09-96C3-2020963BF327}"/>
    <dgm:cxn modelId="{D3EB67DF-11AA-417F-8311-5D31985CBBD5}" type="presOf" srcId="{8E0BD24C-CB5D-4288-98DE-A4E422E0DE74}" destId="{B2B797FF-3322-4195-9BFD-54D23CE5869E}" srcOrd="0" destOrd="0" presId="urn:microsoft.com/office/officeart/2018/2/layout/IconVerticalSolidList"/>
    <dgm:cxn modelId="{CC39AAE1-9E03-4F3B-84D7-542FE39EAF7B}" type="presParOf" srcId="{C76A47B3-8C31-4188-975C-E0DF2668CE5E}" destId="{A8344FB1-15E0-487C-B9B2-E43564AE6311}" srcOrd="0" destOrd="0" presId="urn:microsoft.com/office/officeart/2018/2/layout/IconVerticalSolidList"/>
    <dgm:cxn modelId="{4A93C025-C044-4E8E-801F-6690DDF12C85}" type="presParOf" srcId="{A8344FB1-15E0-487C-B9B2-E43564AE6311}" destId="{828FA294-8F28-470E-BB27-C601F6E0A7BC}" srcOrd="0" destOrd="0" presId="urn:microsoft.com/office/officeart/2018/2/layout/IconVerticalSolidList"/>
    <dgm:cxn modelId="{03F7AE3E-25BF-44E7-9358-A1824DE44941}" type="presParOf" srcId="{A8344FB1-15E0-487C-B9B2-E43564AE6311}" destId="{82EBC26D-A34E-467A-8337-B3434F4FC8F1}" srcOrd="1" destOrd="0" presId="urn:microsoft.com/office/officeart/2018/2/layout/IconVerticalSolidList"/>
    <dgm:cxn modelId="{1107F6FF-7E9D-4F71-8F48-98EA56F3FE1E}" type="presParOf" srcId="{A8344FB1-15E0-487C-B9B2-E43564AE6311}" destId="{B90F86D2-FD74-432E-AA23-2B169C050A83}" srcOrd="2" destOrd="0" presId="urn:microsoft.com/office/officeart/2018/2/layout/IconVerticalSolidList"/>
    <dgm:cxn modelId="{0BCFA2F3-C3A9-4115-A237-9C6276A548EA}" type="presParOf" srcId="{A8344FB1-15E0-487C-B9B2-E43564AE6311}" destId="{B2B797FF-3322-4195-9BFD-54D23CE5869E}" srcOrd="3" destOrd="0" presId="urn:microsoft.com/office/officeart/2018/2/layout/IconVerticalSolidList"/>
    <dgm:cxn modelId="{76BBA23D-AF1A-4EC5-B210-F603B73F1C70}" type="presParOf" srcId="{A8344FB1-15E0-487C-B9B2-E43564AE6311}" destId="{270C7CCD-3C3B-45D0-989E-49732C0726D3}" srcOrd="4" destOrd="0" presId="urn:microsoft.com/office/officeart/2018/2/layout/IconVerticalSolidList"/>
    <dgm:cxn modelId="{45B084E1-BEE8-43BE-9A93-FC88C0CC78C2}" type="presParOf" srcId="{C76A47B3-8C31-4188-975C-E0DF2668CE5E}" destId="{DDA54AA1-F251-41DC-97C3-B0A716E33A05}" srcOrd="1" destOrd="0" presId="urn:microsoft.com/office/officeart/2018/2/layout/IconVerticalSolidList"/>
    <dgm:cxn modelId="{5A60AB9C-CCE8-4D61-8973-0A24D5EE3946}" type="presParOf" srcId="{C76A47B3-8C31-4188-975C-E0DF2668CE5E}" destId="{F55CACB6-0DF7-4C3E-9985-F61736739A37}" srcOrd="2" destOrd="0" presId="urn:microsoft.com/office/officeart/2018/2/layout/IconVerticalSolidList"/>
    <dgm:cxn modelId="{5AC02D4F-9F1B-4CF7-BF8F-3A8046FE3F0B}" type="presParOf" srcId="{F55CACB6-0DF7-4C3E-9985-F61736739A37}" destId="{1DC97EDC-A6C0-41E7-AFAA-1BA5AA0F4C77}" srcOrd="0" destOrd="0" presId="urn:microsoft.com/office/officeart/2018/2/layout/IconVerticalSolidList"/>
    <dgm:cxn modelId="{705D0B5F-5CBE-41C0-9BBB-6D7CAA636AA8}" type="presParOf" srcId="{F55CACB6-0DF7-4C3E-9985-F61736739A37}" destId="{45472B3E-B34C-480C-A13D-559697694E1F}" srcOrd="1" destOrd="0" presId="urn:microsoft.com/office/officeart/2018/2/layout/IconVerticalSolidList"/>
    <dgm:cxn modelId="{4E681916-1CCD-43C1-8A23-60D5390216D1}" type="presParOf" srcId="{F55CACB6-0DF7-4C3E-9985-F61736739A37}" destId="{2462CEA0-EA2C-4685-BA19-FAB0497EABAB}" srcOrd="2" destOrd="0" presId="urn:microsoft.com/office/officeart/2018/2/layout/IconVerticalSolidList"/>
    <dgm:cxn modelId="{48198A72-778F-43E7-B40C-E2075E9F52C4}" type="presParOf" srcId="{F55CACB6-0DF7-4C3E-9985-F61736739A37}" destId="{6AAD03E1-1D00-4ED7-9B9F-FDF1689BBD60}" srcOrd="3" destOrd="0" presId="urn:microsoft.com/office/officeart/2018/2/layout/IconVerticalSolidList"/>
    <dgm:cxn modelId="{6B13EFFC-E981-48AD-A0BB-CEB7D937876D}" type="presParOf" srcId="{F55CACB6-0DF7-4C3E-9985-F61736739A37}" destId="{9A7F80ED-9267-49B8-B6FA-433611C94AE4}" srcOrd="4" destOrd="0" presId="urn:microsoft.com/office/officeart/2018/2/layout/IconVerticalSolidList"/>
    <dgm:cxn modelId="{EB52FD23-289A-483F-94FA-B23B667C123A}" type="presParOf" srcId="{C76A47B3-8C31-4188-975C-E0DF2668CE5E}" destId="{027BAAEC-E30B-42E4-924A-42237A62BCCA}" srcOrd="3" destOrd="0" presId="urn:microsoft.com/office/officeart/2018/2/layout/IconVerticalSolidList"/>
    <dgm:cxn modelId="{A6B22C33-562C-4017-818F-15ADCEEDD1BC}" type="presParOf" srcId="{C76A47B3-8C31-4188-975C-E0DF2668CE5E}" destId="{3379CE94-6E06-42CD-84EC-656F53341619}" srcOrd="4" destOrd="0" presId="urn:microsoft.com/office/officeart/2018/2/layout/IconVerticalSolidList"/>
    <dgm:cxn modelId="{973BA793-716F-439C-9FB6-9BD03BC2BF85}" type="presParOf" srcId="{3379CE94-6E06-42CD-84EC-656F53341619}" destId="{BF4F808B-AAE6-4779-ADFF-BCEDCD1DD40A}" srcOrd="0" destOrd="0" presId="urn:microsoft.com/office/officeart/2018/2/layout/IconVerticalSolidList"/>
    <dgm:cxn modelId="{E8C2350F-1958-4A2F-8AEB-CF495EA5B00F}" type="presParOf" srcId="{3379CE94-6E06-42CD-84EC-656F53341619}" destId="{22AD7AA3-420C-42A1-BF92-ED4439F610CD}" srcOrd="1" destOrd="0" presId="urn:microsoft.com/office/officeart/2018/2/layout/IconVerticalSolidList"/>
    <dgm:cxn modelId="{9BEDACAF-5081-410D-A628-D9683867C33E}" type="presParOf" srcId="{3379CE94-6E06-42CD-84EC-656F53341619}" destId="{AA185A47-29F4-4ADB-B713-19563F962247}" srcOrd="2" destOrd="0" presId="urn:microsoft.com/office/officeart/2018/2/layout/IconVerticalSolidList"/>
    <dgm:cxn modelId="{A97C1ED4-E448-422A-84B7-6F3030B2B3A3}" type="presParOf" srcId="{3379CE94-6E06-42CD-84EC-656F53341619}" destId="{79CB7C18-5C97-4A36-9677-F43FC9BFD87E}" srcOrd="3" destOrd="0" presId="urn:microsoft.com/office/officeart/2018/2/layout/IconVerticalSolidList"/>
    <dgm:cxn modelId="{820523A5-6119-4F5B-8003-B95005B1D10D}" type="presParOf" srcId="{3379CE94-6E06-42CD-84EC-656F53341619}" destId="{510BC1A2-ACE7-45C5-977A-91953097741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FA294-8F28-470E-BB27-C601F6E0A7BC}">
      <dsp:nvSpPr>
        <dsp:cNvPr id="0" name=""/>
        <dsp:cNvSpPr/>
      </dsp:nvSpPr>
      <dsp:spPr>
        <a:xfrm>
          <a:off x="0" y="3201"/>
          <a:ext cx="6391275" cy="1497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BC26D-A34E-467A-8337-B3434F4FC8F1}">
      <dsp:nvSpPr>
        <dsp:cNvPr id="0" name=""/>
        <dsp:cNvSpPr/>
      </dsp:nvSpPr>
      <dsp:spPr>
        <a:xfrm>
          <a:off x="452910" y="340077"/>
          <a:ext cx="823473" cy="823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797FF-3322-4195-9BFD-54D23CE5869E}">
      <dsp:nvSpPr>
        <dsp:cNvPr id="0" name=""/>
        <dsp:cNvSpPr/>
      </dsp:nvSpPr>
      <dsp:spPr>
        <a:xfrm>
          <a:off x="1729293" y="3201"/>
          <a:ext cx="2876073" cy="1497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56" tIns="158456" rIns="158456" bIns="158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Existing data? </a:t>
          </a:r>
        </a:p>
      </dsp:txBody>
      <dsp:txXfrm>
        <a:off x="1729293" y="3201"/>
        <a:ext cx="2876073" cy="1497223"/>
      </dsp:txXfrm>
    </dsp:sp>
    <dsp:sp modelId="{270C7CCD-3C3B-45D0-989E-49732C0726D3}">
      <dsp:nvSpPr>
        <dsp:cNvPr id="0" name=""/>
        <dsp:cNvSpPr/>
      </dsp:nvSpPr>
      <dsp:spPr>
        <a:xfrm>
          <a:off x="4605367" y="3201"/>
          <a:ext cx="1784217" cy="1497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56" tIns="158456" rIns="158456" bIns="1584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yes: Simplified model and estimate parameters</a:t>
          </a:r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no: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reliable module model (</a:t>
          </a:r>
          <a:r>
            <a:rPr lang="en-US" sz="1100" kern="1200" dirty="0" err="1"/>
            <a:t>PyBaMM</a:t>
          </a:r>
          <a:r>
            <a:rPr lang="en-US" sz="1100" kern="1200" dirty="0"/>
            <a:t>)</a:t>
          </a:r>
        </a:p>
      </dsp:txBody>
      <dsp:txXfrm>
        <a:off x="4605367" y="3201"/>
        <a:ext cx="1784217" cy="1497223"/>
      </dsp:txXfrm>
    </dsp:sp>
    <dsp:sp modelId="{1DC97EDC-A6C0-41E7-AFAA-1BA5AA0F4C77}">
      <dsp:nvSpPr>
        <dsp:cNvPr id="0" name=""/>
        <dsp:cNvSpPr/>
      </dsp:nvSpPr>
      <dsp:spPr>
        <a:xfrm>
          <a:off x="0" y="1874731"/>
          <a:ext cx="6391275" cy="1497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72B3E-B34C-480C-A13D-559697694E1F}">
      <dsp:nvSpPr>
        <dsp:cNvPr id="0" name=""/>
        <dsp:cNvSpPr/>
      </dsp:nvSpPr>
      <dsp:spPr>
        <a:xfrm>
          <a:off x="452910" y="2211606"/>
          <a:ext cx="823473" cy="823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D03E1-1D00-4ED7-9B9F-FDF1689BBD60}">
      <dsp:nvSpPr>
        <dsp:cNvPr id="0" name=""/>
        <dsp:cNvSpPr/>
      </dsp:nvSpPr>
      <dsp:spPr>
        <a:xfrm>
          <a:off x="1729293" y="1874731"/>
          <a:ext cx="2876073" cy="1497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56" tIns="158456" rIns="158456" bIns="158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Limitations in evaluation</a:t>
          </a:r>
        </a:p>
      </dsp:txBody>
      <dsp:txXfrm>
        <a:off x="1729293" y="1874731"/>
        <a:ext cx="2876073" cy="1497223"/>
      </dsp:txXfrm>
    </dsp:sp>
    <dsp:sp modelId="{9A7F80ED-9267-49B8-B6FA-433611C94AE4}">
      <dsp:nvSpPr>
        <dsp:cNvPr id="0" name=""/>
        <dsp:cNvSpPr/>
      </dsp:nvSpPr>
      <dsp:spPr>
        <a:xfrm>
          <a:off x="4605367" y="1874731"/>
          <a:ext cx="1784217" cy="1497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56" tIns="158456" rIns="158456" bIns="1584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Low current output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constraints and slow response</a:t>
          </a:r>
        </a:p>
      </dsp:txBody>
      <dsp:txXfrm>
        <a:off x="4605367" y="1874731"/>
        <a:ext cx="1784217" cy="1497223"/>
      </dsp:txXfrm>
    </dsp:sp>
    <dsp:sp modelId="{BF4F808B-AAE6-4779-ADFF-BCEDCD1DD40A}">
      <dsp:nvSpPr>
        <dsp:cNvPr id="0" name=""/>
        <dsp:cNvSpPr/>
      </dsp:nvSpPr>
      <dsp:spPr>
        <a:xfrm>
          <a:off x="0" y="3746261"/>
          <a:ext cx="6391275" cy="1497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D7AA3-420C-42A1-BF92-ED4439F610CD}">
      <dsp:nvSpPr>
        <dsp:cNvPr id="0" name=""/>
        <dsp:cNvSpPr/>
      </dsp:nvSpPr>
      <dsp:spPr>
        <a:xfrm>
          <a:off x="452910" y="4083136"/>
          <a:ext cx="823473" cy="823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7C18-5C97-4A36-9677-F43FC9BFD87E}">
      <dsp:nvSpPr>
        <dsp:cNvPr id="0" name=""/>
        <dsp:cNvSpPr/>
      </dsp:nvSpPr>
      <dsp:spPr>
        <a:xfrm>
          <a:off x="1729293" y="3746261"/>
          <a:ext cx="2876073" cy="1497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56" tIns="158456" rIns="158456" bIns="158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MPC</a:t>
          </a:r>
        </a:p>
      </dsp:txBody>
      <dsp:txXfrm>
        <a:off x="1729293" y="3746261"/>
        <a:ext cx="2876073" cy="1497223"/>
      </dsp:txXfrm>
    </dsp:sp>
    <dsp:sp modelId="{510BC1A2-ACE7-45C5-977A-919530977419}">
      <dsp:nvSpPr>
        <dsp:cNvPr id="0" name=""/>
        <dsp:cNvSpPr/>
      </dsp:nvSpPr>
      <dsp:spPr>
        <a:xfrm>
          <a:off x="4605367" y="3746261"/>
          <a:ext cx="1784217" cy="1497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56" tIns="158456" rIns="158456" bIns="1584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 differences between charging and discharging</a:t>
          </a:r>
        </a:p>
      </dsp:txBody>
      <dsp:txXfrm>
        <a:off x="4605367" y="3746261"/>
        <a:ext cx="1784217" cy="1497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527B-7710-48AA-ACEA-E334E4D71A5E}" type="datetimeFigureOut">
              <a:rPr lang="sv-SE" smtClean="0"/>
              <a:t>2024-04-09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A4365-B854-4A04-BDF2-882BD1075C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67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65%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demand</a:t>
            </a:r>
            <a:r>
              <a:rPr lang="sv-SE" dirty="0"/>
              <a:t> for </a:t>
            </a:r>
            <a:r>
              <a:rPr lang="sv-SE" dirty="0" err="1"/>
              <a:t>LiB</a:t>
            </a:r>
            <a:r>
              <a:rPr lang="sv-SE" dirty="0"/>
              <a:t> from 2021 to 2022 to 550 GWh and as </a:t>
            </a:r>
            <a:r>
              <a:rPr lang="sv-SE" dirty="0" err="1"/>
              <a:t>stated</a:t>
            </a:r>
            <a:r>
              <a:rPr lang="sv-SE" dirty="0"/>
              <a:t> in mail 400 GWh sold last </a:t>
            </a:r>
            <a:r>
              <a:rPr lang="sv-SE" dirty="0" err="1"/>
              <a:t>year</a:t>
            </a:r>
            <a:r>
              <a:rPr lang="sv-SE" dirty="0"/>
              <a:t> and </a:t>
            </a:r>
            <a:r>
              <a:rPr lang="sv-SE" dirty="0" err="1"/>
              <a:t>projection</a:t>
            </a:r>
            <a:r>
              <a:rPr lang="sv-SE" dirty="0"/>
              <a:t> 2030 2000GWh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industry</a:t>
            </a:r>
            <a:r>
              <a:rPr lang="sv-SE" dirty="0"/>
              <a:t> </a:t>
            </a:r>
            <a:r>
              <a:rPr lang="sv-SE" dirty="0" err="1"/>
              <a:t>involves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 discharge rate. </a:t>
            </a:r>
            <a:r>
              <a:rPr lang="sv-SE" dirty="0" err="1"/>
              <a:t>Pros</a:t>
            </a:r>
            <a:r>
              <a:rPr lang="sv-SE" dirty="0"/>
              <a:t> </a:t>
            </a:r>
            <a:r>
              <a:rPr lang="sv-SE" dirty="0" err="1"/>
              <a:t>safe</a:t>
            </a:r>
            <a:r>
              <a:rPr lang="sv-SE" dirty="0"/>
              <a:t>, </a:t>
            </a:r>
            <a:r>
              <a:rPr lang="sv-SE" dirty="0" err="1"/>
              <a:t>cons</a:t>
            </a:r>
            <a:r>
              <a:rPr lang="sv-SE" dirty="0"/>
              <a:t> </a:t>
            </a:r>
            <a:r>
              <a:rPr lang="sv-SE" dirty="0" err="1"/>
              <a:t>slow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A4365-B854-4A04-BDF2-882BD1075CB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621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/>
            <a:fld id="{1449AA12-8195-4182-A7AC-2E7E59DFBDAF}" type="datetimeFigureOut">
              <a:rPr lang="en-US" smtClean="0"/>
              <a:pPr algn="r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6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B2D5-032E-D57D-7AB4-F7DCF2B7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03" y="434594"/>
            <a:ext cx="5657899" cy="3450844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Arial" panose="020B0604020202020204" pitchFamily="34" charset="0"/>
              </a:rPr>
              <a:t>Enhancing EV Battery Recycling: A Novel</a:t>
            </a:r>
            <a:br>
              <a:rPr lang="en-US" sz="4000" dirty="0"/>
            </a:br>
            <a:r>
              <a:rPr lang="en-US" sz="4000" dirty="0">
                <a:effectLst/>
                <a:latin typeface="Arial" panose="020B0604020202020204" pitchFamily="34" charset="0"/>
              </a:rPr>
              <a:t>Approach to Discharge Optimization</a:t>
            </a:r>
            <a:endParaRPr lang="sv-S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85EA-61DC-628A-1288-61479AA5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102" y="4092563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Implementing MPC and PI Control Policies to Streamline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Battery Discharge and Ensure Constant Temperature Levels</a:t>
            </a:r>
            <a:endParaRPr lang="sv-se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741C03-8441-517E-0221-23C9A4F9F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D3F06-BF23-5110-790D-F9EDC6574554}"/>
              </a:ext>
            </a:extLst>
          </p:cNvPr>
          <p:cNvSpPr txBox="1"/>
          <p:nvPr/>
        </p:nvSpPr>
        <p:spPr>
          <a:xfrm>
            <a:off x="613861" y="5667291"/>
            <a:ext cx="273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2"/>
                </a:solidFill>
              </a:rPr>
              <a:t>Adam Burman</a:t>
            </a:r>
          </a:p>
          <a:p>
            <a:r>
              <a:rPr lang="sv-SE" sz="1200" dirty="0">
                <a:solidFill>
                  <a:schemeClr val="bg2"/>
                </a:solidFill>
              </a:rPr>
              <a:t>Chalmers University </a:t>
            </a:r>
            <a:r>
              <a:rPr lang="sv-SE" sz="1200" dirty="0" err="1">
                <a:solidFill>
                  <a:schemeClr val="bg2"/>
                </a:solidFill>
              </a:rPr>
              <a:t>of</a:t>
            </a:r>
            <a:r>
              <a:rPr lang="sv-SE" sz="1200" dirty="0">
                <a:solidFill>
                  <a:schemeClr val="bg2"/>
                </a:solidFill>
              </a:rPr>
              <a:t> </a:t>
            </a:r>
            <a:r>
              <a:rPr lang="sv-SE" sz="1200" dirty="0" err="1">
                <a:solidFill>
                  <a:schemeClr val="bg2"/>
                </a:solidFill>
              </a:rPr>
              <a:t>Technology</a:t>
            </a:r>
            <a:endParaRPr lang="sv-SE" sz="1200" dirty="0">
              <a:solidFill>
                <a:schemeClr val="bg2"/>
              </a:solidFill>
            </a:endParaRPr>
          </a:p>
          <a:p>
            <a:r>
              <a:rPr lang="sv-SE" sz="1200" dirty="0">
                <a:solidFill>
                  <a:schemeClr val="bg2"/>
                </a:solidFill>
              </a:rPr>
              <a:t>2024-04-11</a:t>
            </a:r>
          </a:p>
        </p:txBody>
      </p:sp>
    </p:spTree>
    <p:extLst>
      <p:ext uri="{BB962C8B-B14F-4D97-AF65-F5344CB8AC3E}">
        <p14:creationId xmlns:p14="http://schemas.microsoft.com/office/powerpoint/2010/main" val="125697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95ACF-9BCE-E18C-6D30-C495D594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500">
                <a:solidFill>
                  <a:schemeClr val="tx1"/>
                </a:solidFill>
              </a:rPr>
              <a:t>Introduction to the thesis project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F71A9C81-074E-3447-D1D6-5B24103CF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 r="16564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E546-836B-9834-DC6F-1696C15A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Current industry method of disposing </a:t>
            </a:r>
            <a:r>
              <a:rPr lang="en-GB" dirty="0" err="1">
                <a:solidFill>
                  <a:schemeClr val="tx1"/>
                </a:solidFill>
              </a:rPr>
              <a:t>EoL</a:t>
            </a:r>
            <a:r>
              <a:rPr lang="en-GB" dirty="0">
                <a:solidFill>
                  <a:schemeClr val="tx1"/>
                </a:solidFill>
              </a:rPr>
              <a:t> Batteries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idea behind the master’s 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First idea: Neural Networks and Black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Current idea: PI and MPC, Gray/White Box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34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351D-5A7C-91DC-29DB-76981F55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3400"/>
              <a:t>Battery building &amp;</a:t>
            </a:r>
            <a:br>
              <a:rPr lang="sv-SE" sz="3400"/>
            </a:br>
            <a:r>
              <a:rPr lang="sv-SE" sz="3400"/>
              <a:t>Simulation in Simulink/Simscape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BF04-AF57-8E44-AB64-0AAC65BF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802898"/>
            <a:ext cx="5310579" cy="3926152"/>
          </a:xfrm>
        </p:spPr>
        <p:txBody>
          <a:bodyPr>
            <a:normAutofit/>
          </a:bodyPr>
          <a:lstStyle/>
          <a:p>
            <a:r>
              <a:rPr lang="sv-SE" dirty="0" err="1"/>
              <a:t>Easy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edit</a:t>
            </a:r>
            <a:endParaRPr lang="sv-SE" dirty="0"/>
          </a:p>
          <a:p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specifications</a:t>
            </a:r>
            <a:endParaRPr lang="sv-SE" dirty="0"/>
          </a:p>
          <a:p>
            <a:r>
              <a:rPr lang="sv-SE" dirty="0"/>
              <a:t>No parameters to </a:t>
            </a:r>
            <a:r>
              <a:rPr lang="sv-SE" dirty="0" err="1"/>
              <a:t>estimate</a:t>
            </a:r>
            <a:endParaRPr lang="sv-S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CECCE6-9937-F184-CA4D-354B8B37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9" y="226974"/>
            <a:ext cx="4783163" cy="33242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B2971BF-6628-1D57-3432-329017A5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9" y="3638481"/>
            <a:ext cx="2804691" cy="30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FDF1-DEDE-AC84-1EF9-1A70CEAB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41615816-4D33-1566-0E2F-2F5B60FB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78802"/>
            <a:ext cx="6470907" cy="44972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87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B795-F1D7-966C-4FF4-D6912DD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3300">
                <a:solidFill>
                  <a:srgbClr val="EBEBEB"/>
                </a:solidFill>
              </a:rPr>
              <a:t>Issues with this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8C31D-936F-831A-7263-8C5F8BA1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05" y="803751"/>
            <a:ext cx="5850137" cy="52504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A1B6-F25F-6A4F-F37C-DBD59BF0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Black box in terms of battery modelling</a:t>
            </a:r>
          </a:p>
          <a:p>
            <a:r>
              <a:rPr lang="sv-SE">
                <a:solidFill>
                  <a:srgbClr val="FFFFFF"/>
                </a:solidFill>
              </a:rPr>
              <a:t>Many parameters not known</a:t>
            </a:r>
          </a:p>
          <a:p>
            <a:r>
              <a:rPr lang="sv-SE">
                <a:solidFill>
                  <a:srgbClr val="FFFFFF"/>
                </a:solidFill>
              </a:rPr>
              <a:t>Linearization</a:t>
            </a:r>
          </a:p>
          <a:p>
            <a:r>
              <a:rPr lang="sv-SE">
                <a:solidFill>
                  <a:srgbClr val="FFFFFF"/>
                </a:solidFill>
              </a:rPr>
              <a:t>MPC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623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2F700F-16C5-C6DD-194F-B15BF30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EBEBEB"/>
                </a:solidFill>
              </a:rPr>
              <a:t>Going forward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79D242A-088A-6995-7D2A-8D6933C5E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7880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23859-E909-1CEE-160D-B2450A1E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ABF2-0972-2C03-B7CD-4C91895B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5B160D1F-11FC-1419-1E16-409B429C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42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200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 Boardroom</vt:lpstr>
      <vt:lpstr>Enhancing EV Battery Recycling: A Novel Approach to Discharge Optimization</vt:lpstr>
      <vt:lpstr>Introduction to the thesis project</vt:lpstr>
      <vt:lpstr>Battery building &amp; Simulation in Simulink/Simscape</vt:lpstr>
      <vt:lpstr>PowerPoint Presentation</vt:lpstr>
      <vt:lpstr>Issues with this model</vt:lpstr>
      <vt:lpstr>Going forward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EV Battery Recycling: A Novel Approach to Discharge Optimization</dc:title>
  <dc:creator>Adam Burman</dc:creator>
  <cp:lastModifiedBy>Adam Burman</cp:lastModifiedBy>
  <cp:revision>4</cp:revision>
  <dcterms:created xsi:type="dcterms:W3CDTF">2024-04-09T18:19:02Z</dcterms:created>
  <dcterms:modified xsi:type="dcterms:W3CDTF">2024-04-11T06:47:10Z</dcterms:modified>
</cp:coreProperties>
</file>