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74" r:id="rId6"/>
    <p:sldId id="282" r:id="rId7"/>
    <p:sldId id="273" r:id="rId8"/>
    <p:sldId id="275" r:id="rId9"/>
    <p:sldId id="277" r:id="rId10"/>
    <p:sldId id="295" r:id="rId11"/>
    <p:sldId id="278" r:id="rId12"/>
    <p:sldId id="280" r:id="rId13"/>
    <p:sldId id="281" r:id="rId14"/>
    <p:sldId id="299" r:id="rId15"/>
    <p:sldId id="283" r:id="rId16"/>
    <p:sldId id="286" r:id="rId17"/>
    <p:sldId id="285" r:id="rId18"/>
    <p:sldId id="259" r:id="rId19"/>
    <p:sldId id="260" r:id="rId20"/>
    <p:sldId id="288" r:id="rId21"/>
    <p:sldId id="287" r:id="rId22"/>
    <p:sldId id="276" r:id="rId23"/>
    <p:sldId id="261" r:id="rId24"/>
    <p:sldId id="291" r:id="rId25"/>
    <p:sldId id="292" r:id="rId26"/>
    <p:sldId id="293" r:id="rId27"/>
    <p:sldId id="294" r:id="rId28"/>
    <p:sldId id="262" r:id="rId29"/>
    <p:sldId id="289" r:id="rId30"/>
    <p:sldId id="290" r:id="rId31"/>
    <p:sldId id="263" r:id="rId32"/>
    <p:sldId id="298" r:id="rId33"/>
    <p:sldId id="297" r:id="rId34"/>
    <p:sldId id="296" r:id="rId35"/>
    <p:sldId id="264" r:id="rId36"/>
    <p:sldId id="265" r:id="rId37"/>
    <p:sldId id="266" r:id="rId38"/>
    <p:sldId id="269" r:id="rId39"/>
    <p:sldId id="271" r:id="rId40"/>
    <p:sldId id="270" r:id="rId41"/>
    <p:sldId id="272" r:id="rId42"/>
    <p:sldId id="2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2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5154 24575,'2570'0'0,"-2534"-1"0,-1-2 0,0-2 0,0-1 0,56-17 0,133-59 0,-89 30 0,337-125 0,464-246 0,-792 344 0,-3-7 0,245-196 0,-233 149 0,267-304 0,245-300 0,-634 704 0,44-43 0,4 4 0,2 3 0,162-103 0,350-287 0,-132 90 0,-213 201 0,8 12 0,287-128 0,-373 201 0,284-125 0,327-65 0,-529 189 0,-152 52 0,203-38 0,-232 61 0,-1 2 0,1 4 0,131 10 0,41 29 0,377 105 0,-449-92 0,-2 7 0,223 107 0,-286-112 0,114 54 0,227 147 0,-294-146 0,201 184 0,180 154 0,-75-67 0,-137-85 0,81 68 0,-167-169 0,-64-56 0,198 204 0,-327-289 0,-2 2 0,-3 1 0,-2 2 0,52 108 0,-62-113 0,3-1 0,1-2 0,3 0 0,2-3 0,47 48 0,288 315 0,-301-330 0,16 13 0,123 101 0,111 61 0,-300-237 0,82 60 0,204 113 0,-226-148 0,2-3 0,2-4 0,124 33 0,678 82 0,-779-134 0,65 2 0,205-8 0,123 16 0,-22 0 0,-416-25 0,-27 0 0,0 1 0,46 5 0,-61 0-1365,-11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6:16.0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3808 2681 24575,'-7'1'0,"0"1"0,0 0 0,0 0 0,1 1 0,-1 0 0,0 0 0,1 0 0,0 1 0,-12 8 0,-1 1 0,-123 76 0,-232 128 0,324-191 0,17-9 0,-1-1 0,-42 14 0,74-29 0,0 0 0,0 0 0,0-1 0,0 1 0,0-1 0,0 1 0,0-1 0,0 0 0,-1 0 0,1 0 0,0 0 0,0 0 0,0-1 0,0 1 0,0-1 0,0 1 0,-1-1 0,1 0 0,1 0 0,-5-2 0,4 2 0,1-1 0,0 1 0,0-1 0,-1 0 0,1 0 0,0 0 0,0 1 0,1-1 0,-1 0 0,0 0 0,1 0 0,-1 0 0,1-1 0,-1 1 0,1 0 0,0 0 0,0-3 0,1-8 0,1 0 0,0 0 0,0 0 0,1 0 0,6-16 0,96-226 0,-104 254 0,0 0 0,-1-1 0,1 1 0,0-1 0,0 0 0,-1 1 0,1-1 0,-1 1 0,1-1 0,-1 0 0,0 1 0,0-1 0,1 0 0,-1 1 0,0-1 0,-1 0 0,1 1 0,0-1 0,0 0 0,-1 1 0,1-1 0,-2-3 0,1 4 0,0 0 0,-1 1 0,1-1 0,0 0 0,-1 1 0,1-1 0,-1 0 0,1 1 0,-1 0 0,1-1 0,-1 1 0,1 0 0,-1 0 0,1 0 0,-1 0 0,1 0 0,-1 0 0,1 0 0,-1 0 0,-1 1 0,-14 3 0,0 1 0,0 1 0,-21 9 0,30-11 0,-28 11 0,-58 25 0,-162 47 0,248-85 0,-1 0 0,1-1 0,0 1 0,-1-2 0,1 1 0,-1-1 0,1 0 0,-1-1 0,-8-2 0,14 3 0,0-1 0,0-1 0,0 1 0,0 0 0,1-1 0,-1 0 0,1 1 0,-1-1 0,1 0 0,-1 0 0,1 0 0,0-1 0,0 1 0,0 0 0,0-1 0,1 0 0,-1 1 0,1-1 0,-1 0 0,1 0 0,0 0 0,0 1 0,0-1 0,1 0 0,-1 0 0,0-7 0,0-6 0,0-1 0,1 1 0,1-1 0,0 1 0,7-30 0,29-84 0,-20 72 0,10-32 0,-4 16 0,22-118 0,-45 188 0,1 1 0,-1-1 0,1 0 0,-1 0 0,0 0 0,0 0 0,-1 0 0,1 0 0,-2-6 0,1 10 0,1-1 0,0 1 0,-1-1 0,1 1 0,0-1 0,-1 1 0,1 0 0,0-1 0,-1 1 0,1-1 0,-1 1 0,1 0 0,-1-1 0,1 1 0,0 0 0,-1-1 0,0 1 0,1 0 0,-1 0 0,1 0 0,-1 0 0,1-1 0,-1 1 0,1 0 0,-2 0 0,-23 9 0,-8 14 0,-53 47 0,13-10 0,71-58 0,-502 368 0,415-312 0,-4-3 0,-1-5 0,-185 69 0,272-116 0,0-1 0,0 0 0,-1 0 0,1-1 0,0 0 0,-1 0 0,1 0 0,-14-2 0,19 1 0,0-1 0,0 1 0,0-1 0,0 0 0,0 0 0,1 0 0,-1 0 0,0 0 0,1 0 0,-1 0 0,1-1 0,-1 1 0,1-1 0,0 1 0,-1-1 0,1 1 0,0-1 0,0 0 0,0 1 0,0-1 0,0 0 0,1 0 0,-1 0 0,0 0 0,1 1 0,0-1 0,-1 0 0,1 0 0,0 0 0,0 0 0,0 0 0,0 0 0,0 0 0,1 0 0,0-3 0,3-21 0,2 0 0,0 1 0,2 0 0,1 0 0,1 1 0,25-44 0,-16 29 0,98-179 0,42-93 0,-140 252 0,-19 57 0,0 1 0,1-1 0,-1 0 0,0 0 0,0 0 0,0 0 0,0 1 0,0-1 0,0 0 0,-1 0 0,1 0 0,-2-2 0,2 3 0,0 1 0,-1-1 0,1 1 0,-1 0 0,1-1 0,-1 1 0,0 0 0,1-1 0,-1 1 0,1 0 0,-1-1 0,0 1 0,1 0 0,-1 0 0,0 0 0,1 0 0,-1 0 0,0-1 0,1 1 0,-1 0 0,0 1 0,1-1 0,-1 0 0,0 0 0,1 0 0,-1 0 0,1 0 0,-1 1 0,0-1 0,1 0 0,-1 1 0,1-1 0,-1 0 0,0 1 0,-26 15 0,2 1 0,0 1 0,1 1 0,1 1 0,-35 38 0,14-14 0,-49 47 0,27-23 0,-3-4 0,-3-2 0,-94 62 0,165-123 0,0 0 0,0-1 0,0 1 0,0 0 0,0 0 0,0-1 0,0 1 0,0-1 0,-1 1 0,1-1 0,0 1 0,0-1 0,-1 0 0,1 0 0,0 1 0,0-1 0,-1 0 0,1 0 0,0 0 0,-1 0 0,1-1 0,-2 1 0,3-1 0,-1 0 0,1 0 0,0 0 0,-1 1 0,1-1 0,0 0 0,-1 0 0,1 0 0,0 0 0,0 0 0,0 0 0,0 0 0,0 0 0,0 0 0,0 0 0,0 0 0,0 0 0,0 0 0,1 0 0,-1 0 0,1-1 0,27-62 0,207-344 0,-50 91 0,-169 288 0,25-47 0,-38 70 0,0-1 0,-1 1 0,0-1 0,0 1 0,-1-1 0,1 0 0,-1 0 0,-1 0 0,0-9 0,0 15 0,0 0 0,0 0 0,0 1 0,0-1 0,-1 0 0,1 0 0,0 0 0,0 1 0,-1-1 0,1 0 0,-1 0 0,1 1 0,-1-1 0,1 0 0,-1 1 0,1-1 0,-1 0 0,0 1 0,1-1 0,-1 1 0,0-1 0,1 1 0,-1-1 0,0 1 0,0 0 0,0-1 0,1 1 0,-1 0 0,0 0 0,0-1 0,0 1 0,0 0 0,1 0 0,-1 0 0,0 0 0,0 0 0,0 0 0,0 0 0,0 1 0,1-1 0,-1 0 0,0 0 0,0 1 0,0-1 0,1 0 0,-1 1 0,0-1 0,0 1 0,1-1 0,-1 1 0,0 0 0,-41 27 0,41-28 0,-193 177 0,-10 8 0,135-134 0,-2-2 0,-141 70 0,209-117 0,-1 0 0,1 0 0,-1 0 0,0-1 0,0 0 0,1 0 0,-1 0 0,0 0 0,0-1 0,0 1 0,0-1 0,0 0 0,-7-1 0,9 0 0,0 0 0,1 0 0,-1 0 0,0 0 0,1 0 0,-1-1 0,1 1 0,0-1 0,-1 1 0,1-1 0,0 1 0,0-1 0,0 0 0,0 1 0,0-1 0,0 0 0,1 0 0,-1 0 0,0 0 0,1 0 0,0 0 0,-1 0 0,1 0 0,0 0 0,0 0 0,0 0 0,0 0 0,1-2 0,1-23 0,2-1 0,0 1 0,2 0 0,1 0 0,1 1 0,14-32 0,2-10 0,20-63 0,-8 33 0,-5-1 0,35-206 0,-65 300 0,0 1 0,-1 0 0,0-1 0,0 1 0,0-1 0,-1 1 0,0-1 0,1 1 0,-1 0 0,-1 0 0,1-1 0,-1 1 0,1 0 0,-5-7 0,4 10 0,1-1 0,-1 1 0,0-1 0,0 1 0,1 0 0,-1 0 0,0-1 0,0 1 0,0 1 0,0-1 0,0 0 0,-1 0 0,1 1 0,0-1 0,0 1 0,0 0 0,-1 0 0,1 0 0,0 0 0,0 0 0,0 0 0,-1 0 0,1 1 0,0-1 0,0 1 0,0 0 0,0-1 0,0 1 0,0 0 0,0 0 0,-2 2 0,-3 1 0,0 0 0,1 1 0,-1-1 0,1 1 0,1 1 0,-11 10 0,-3 4 0,19-20 0,0 0 0,-1 1 0,1-1 0,0 0 0,0 1 0,-1-1 0,1 0 0,0 1 0,-1-1 0,1 0 0,0 1 0,-1-1 0,1 0 0,0 0 0,-1 0 0,1 1 0,0-1 0,-1 0 0,1 0 0,-1 0 0,1 0 0,0 0 0,-1 0 0,1 0 0,-1 0 0,1 0 0,-1 0 0,1 0 0,0 0 0,-1 0 0,1 0 0,-1 0 0,1 0 0,0 0 0,-1 0 0,1 0 0,-1-1 0,1 1 0,0 0 0,-1 0 0,1-1 0,0 1 0,-1 0 0,1 0 0,0-1 0,0 1 0,-1 0 0,1-1 0,0 1 0,0 0 0,-1-1 0,1 1 0,0-1 0,0 1 0,0 0 0,0-1 0,0 1 0,0-1 0,-1 1 0,1 0 0,0-1 0,0 1 0,0-1 0,0 1 0,1-1 0,-1 1 0,0-1 0,1-34 0,17-106 0,-4 43 0,-4 0 0,-3-107 0,-7 201 0,0 1 0,0-1 0,0 1 0,-1-1 0,0 1 0,1 0 0,-1-1 0,0 1 0,-1 0 0,1-1 0,-1 1 0,1 0 0,-3-4 0,2 6 0,1 0 0,-1 0 0,1 0 0,-1 0 0,0 0 0,1 1 0,-1-1 0,0 0 0,0 1 0,1-1 0,-1 1 0,0-1 0,0 1 0,0 0 0,1 0 0,-1 0 0,0 0 0,0 0 0,0 1 0,0-1 0,1 0 0,-1 1 0,0-1 0,0 1 0,1 0 0,-3 1 0,-32 14 0,1 2 0,0 1 0,2 1 0,0 3 0,-42 37 0,-31 20 0,105-79 0,-1 0 0,1 0 0,-1 0 0,1 1 0,-1-2 0,0 1 0,1 0 0,-1 0 0,0 0 0,0-1 0,0 1 0,1-1 0,-1 0 0,0 1 0,0-1 0,-2 0 0,3 0 0,1-1 0,-1 1 0,1-1 0,-1 1 0,1-1 0,-1 1 0,1-1 0,0 1 0,-1-1 0,1 0 0,0 1 0,0-1 0,-1 0 0,1 1 0,0-1 0,0 1 0,0-1 0,0 0 0,0 1 0,0-1 0,0 0 0,0 1 0,0-1 0,0 0 0,0 1 0,0-1 0,0 0 0,1 1 0,-1-2 0,4-12 0,1-1 0,12-24 0,-11 25 0,6-12 0,-3 6 0,0 0 0,-1-1 0,-1 0 0,-1 0 0,0 0 0,3-35 0,-10 48 0,-1 1 0,1-1 0,-1 1 0,0 0 0,-1-1 0,0 1 0,0 0 0,0 1 0,-6-8 0,-10-27 0,-96-263 0,89 237-1365,18 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37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5999 24575,'2'-10'0,"0"-1"0,0 0 0,1 1 0,0 0 0,1 0 0,9-17 0,-1 0 0,10-32 0,-2-1 0,-3 0 0,-2-2 0,-4 0 0,-2 0 0,2-106 0,-10 120 0,19-368 0,7-300 0,-20 265 0,4-595 0,-69 563 0,30 303 0,-5-219 0,54-267 0,-14 287 0,-9 236 0,-1 65 0,-20-106 0,16 139 0,3 21-455,-1 0 0,-8-24 0,6 28-6371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39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 24575,'0'1921'0,"-13"-1471"0,1-37 0,12-300 0,2-8 0,-6 0 0,-17 117 0,7-143 0,-44 334 0,54-43 0,-2 16 0,-10 783 0,18-758 0,-6-388 110,4-23-146,-1 0 0,1 0 0,-1 0 0,1 1 0,-1-1 0,1 0 0,-1 0 0,1 0 0,0 0 0,-1 0 0,1 0 0,-1 0 0,1 0 0,-1 0 0,1-1 0,-1 1 0,1 0 0,-1 0 0,1 0 0,0 0 0,-1-1 0,1 1 0,-1 0 0,1 0 1,0-1-1,-1 1 0,1 0 0,0-1 0,-1 1 0,1 0 0,0-1 0,0 1 0,-1 0 0,1-1 0,0 1 0,0-1 0,0 1 0,-1-1 0,1 1 0,0-1 0,-10-14-6790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42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249 942 24575,'-1'16'0,"0"0"0,-1 0 0,-1 0 0,0 0 0,-1 0 0,-1-1 0,-1 0 0,-10 22 0,-10 9 0,-39 56 0,42-70 0,2 1 0,1 1 0,-25 59 0,44-91 0,0 0 0,0 0 0,0-1 0,1 1 0,-1 0 0,0 0 0,1 0 0,-1 1 0,1-1 0,0 0 0,0 0 0,0 0 0,0 0 0,0 0 0,0 0 0,1 0 0,-1 0 0,1 0 0,-1 0 0,1 0 0,0 0 0,0 0 0,0 0 0,2 3 0,-1-4 0,0 1 0,0-1 0,0 0 0,1 0 0,-1 0 0,0-1 0,1 1 0,-1-1 0,1 1 0,-1-1 0,0 0 0,1 0 0,-1 0 0,1 0 0,-1 0 0,1 0 0,3-2 0,14-2 0,1-2 0,-1-1 0,31-13 0,312-155 0,-72 33 0,-241 116 0,-37 18 0,0 1 0,0 1 0,0 0 0,1 1 0,0 0 0,28-6 0,-41 11 0,-1 0 0,1 0 0,0 0 0,-1 0 0,1 0 0,-1-1 0,1 1 0,-1 1 0,1-1 0,0 0 0,-1 0 0,1 0 0,-1 0 0,1 0 0,-1 0 0,1 1 0,-1-1 0,1 0 0,-1 0 0,1 1 0,-1-1 0,1 0 0,-1 1 0,1-1 0,-1 1 0,0-1 0,1 0 0,-1 1 0,0-1 0,1 1 0,-1-1 0,0 1 0,1-1 0,-1 1 0,0-1 0,0 1 0,0 0 0,0-1 0,1 1 0,-1-1 0,0 1 0,0-1 0,0 1 0,0-1 0,0 1 0,0 0 0,-1-1 0,1 1 0,0-1 0,0 1 0,0-1 0,0 1 0,-1-1 0,1 1 0,0-1 0,-1 2 0,-17 31 0,17-31 0,-108 153 0,56-85 0,-46 84 0,97-151 0,0 1 0,1-1 0,-1 1 0,0-1 0,1 1 0,0 0 0,0-1 0,0 1 0,0 0 0,0 5 0,1-9 0,1 1 0,-1-1 0,0 1 0,0-1 0,0 1 0,0-1 0,1 1 0,-1-1 0,0 1 0,0-1 0,1 1 0,-1-1 0,0 1 0,1-1 0,-1 0 0,0 1 0,1-1 0,-1 0 0,1 1 0,-1-1 0,0 0 0,1 1 0,-1-1 0,1 0 0,-1 0 0,1 0 0,-1 1 0,2-1 0,27-4 0,44-25 0,-1-3 0,126-77 0,-132 71 0,723-377 0,-785 414 0,34-12 0,-38 13 0,1 0 0,0 0 0,-1 0 0,1-1 0,0 1 0,0 0 0,-1 1 0,1-1 0,0 0 0,-1 0 0,1 0 0,0 0 0,-1 0 0,1 1 0,0-1 0,-1 0 0,1 1 0,0-1 0,-1 0 0,1 1 0,-1-1 0,1 1 0,-1-1 0,1 1 0,-1-1 0,1 1 0,-1-1 0,1 1 0,-1-1 0,0 1 0,1 0 0,-1-1 0,0 1 0,0 0 0,1-1 0,-1 1 0,0 0 0,0-1 0,0 1 0,0 0 0,0-1 0,0 1 0,0 0 0,0 0 0,0-1 0,0 1 0,0 0 0,-1-1 0,1 1 0,0 0 0,-7 27 0,0-1 0,-1 0 0,-2-1 0,-22 43 0,16-37 0,-21 65 0,36-95 0,1 0 0,-1 0 0,0 0 0,1 0 0,-1 0 0,1 0 0,0 0 0,0 0 0,-1 0 0,1 0 0,1 0 0,-1 0 0,0 0 0,0 0 0,1 0 0,-1 0 0,1 0 0,0 0 0,0 0 0,0 0 0,-1 0 0,2 0 0,-1-1 0,0 1 0,2 1 0,-1-1 0,0-1 0,0-1 0,0 1 0,1 0 0,-1 0 0,0-1 0,1 0 0,-1 1 0,1-1 0,-1 0 0,0 0 0,1 0 0,-1-1 0,1 1 0,-1 0 0,0-1 0,1 0 0,-1 1 0,0-1 0,1 0 0,2-2 0,36-18 0,-1-1 0,-1-2 0,42-35 0,2 1 0,41-26 0,22-16 0,202-103 0,-340 199 0,-1 1 0,1-1 0,0 1 0,0 1 0,12-3 0,-19 5 0,0 0 0,0 0 0,0 0 0,0 0 0,0 0 0,0 0 0,0 0 0,0 0 0,0 0 0,0 1 0,0-1 0,0 0 0,0 1 0,0-1 0,-1 1 0,1-1 0,0 1 0,0-1 0,0 1 0,0-1 0,0 2 0,0 0 0,0-1 0,-1 1 0,1-1 0,-1 1 0,1 0 0,-1-1 0,1 1 0,-1 0 0,0 0 0,0-1 0,0 1 0,0 0 0,0-1 0,-1 1 0,1 0 0,0-1 0,-2 3 0,-3 15 0,-1-1 0,-1 0 0,-1 0 0,-1 0 0,-12 19 0,-62 82 0,73-106 0,-95 120 0,-33 46 0,115-139 0,23-40 0,1-1 0,-1 1 0,0 0 0,1 0 0,-1 0 0,1-1 0,-1 1 0,1 0 0,-1 0 0,1 0 0,-1 0 0,1 0 0,-1 0 0,1 0 0,-1 0 0,1 0 0,-1 0 0,0 0 0,1 0 0,-1 0 0,1 0 0,-1 1 0,1-1 0,-1 0 0,1 0 0,-1 1 0,0-1 0,1 0 0,-1 0 0,1 1 0,-1-1 0,0 0 0,1 1 0,-1-1 0,0 0 0,0 1 0,1-1 0,-1 1 0,0-1 0,0 1 0,1-1 0,-1 0 0,0 1 0,0-1 0,0 1 0,0-1 0,0 1 0,0-1 0,0 1 0,0-1 0,0 1 0,0-1 0,0 1 0,0-1 0,0 1 0,0-1 0,0 1 0,-1-1 0,1 0 0,0 1 0,0-1 0,0 1 0,-1-1 0,1 1 0,-1 0 0,39-20 0,278-188 0,-81 51 0,404-271 0,-613 408 0,-10 7 0,0 0 0,1 1 0,0 1 0,1 1 0,0 0 0,0 1 0,22-6 0,-39 14 0,1-1 0,-1 1 0,0 0 0,0-1 0,1 1 0,-1 0 0,0 0 0,1 0 0,-1 0 0,0 0 0,1 0 0,-1 0 0,0 0 0,1 1 0,-1-1 0,0 0 0,1 1 0,-1-1 0,0 1 0,0 0 0,0-1 0,1 1 0,-1 0 0,0 0 0,0-1 0,0 1 0,0 0 0,1 1 0,-2 1 0,1-1 0,0 0 0,-1 1 0,1-1 0,-1 0 0,0 1 0,1-1 0,-1 1 0,0-1 0,-1 0 0,1 1 0,0-1 0,-1 1 0,0 2 0,-4 11 0,0-1 0,-2 0 0,-11 23 0,-138 210 0,30-52 0,87-130 0,-49 86 0,87-151 0,1 0 0,-1-1 0,1 1 0,-1 0 0,1 0 0,-1 0 0,1-1 0,-1 1 0,1 0 0,0 0 0,-1 0 0,1 0 0,0 0 0,0 0 0,0 0 0,-1 0 0,1 0 0,0 0 0,1 0 0,-1 0 0,0 0 0,0 0 0,0 0 0,0 0 0,1-1 0,-1 1 0,1 1 0,1-2 0,-1 0 0,1 0 0,0 0 0,0 0 0,-1 0 0,1-1 0,-1 1 0,1-1 0,0 1 0,-1-1 0,1 0 0,-1 0 0,1 0 0,-1 1 0,1-1 0,1-3 0,40-26 0,-1-3 0,63-63 0,63-90 0,-124 136 0,294-361 0,-61 70 0,-254 314 0,1 0 0,45-37 0,-69 63 0,1 0 0,0 0 0,0 0 0,0 0 0,0 0 0,0 0 0,0 0 0,1 1 0,-1-1 0,0 0 0,0 1 0,0-1 0,1 1 0,-1 0 0,0-1 0,1 1 0,-1 0 0,0 0 0,1-1 0,-1 1 0,0 0 0,1 1 0,-1-1 0,0 0 0,1 0 0,-1 0 0,2 1 0,-2 1 0,0-1 0,0 0 0,-1 1 0,1-1 0,0 1 0,-1 0 0,1-1 0,-1 1 0,1-1 0,-1 1 0,0 0 0,1-1 0,-1 1 0,0 0 0,0 0 0,0-1 0,-1 4 0,-1 11 0,-1 0 0,0-1 0,-8 22 0,-19 42 0,-58 106 0,-57 67 0,135-234 0,-55 90 0,-188 333 0,239-403 0,141-202 0,-45 53 0,510-598 0,-568 681 0,9-10 0,1 0 0,78-64 0,-111 101 0,1-1 0,0 1 0,0 0 0,0-1 0,0 1 0,0 0 0,0 0 0,1 0 0,-1 0 0,0 1 0,0-1 0,5 0 0,-6 1 0,0 0 0,-1 0 0,1 0 0,-1 0 0,1 1 0,-1-1 0,1 0 0,-1 1 0,1-1 0,-1 0 0,1 1 0,-1-1 0,1 0 0,-1 1 0,1-1 0,-1 1 0,0-1 0,1 1 0,-1-1 0,0 1 0,0-1 0,1 1 0,-1-1 0,0 1 0,0-1 0,0 1 0,1-1 0,-1 1 0,0 0 0,0-1 0,0 2 0,0 6 0,-1 0 0,1 0 0,-2 0 0,1 0 0,-5 14 0,-28 78 0,-89 185 0,68-168 0,-270 541 0,314-634 0,27-38 0,10-10 0,105-55-1365,-103 60-5461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57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0 24575,'2'563'0,"-5"586"0,-6-871 0,13 397 0,27-77 0,-33-391 0,4 346 0,7-393 0,-2-78 0,-4 0 0,-8 88 0,-7 123 0,8-102 0,-7-33 0,-2 97 0,-18 129 0,19-279 0,8-45-1365,3-36-5461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5:59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364 7195 24575,'0'-40'0,"-10"-458"0,2 373 0,-50-241 0,-20 56 0,-63-319 0,114 335 0,7 45 0,3 32 0,13-289 0,7 254 0,0 146 0,4 0 0,6 1 0,3 0 0,6 1 0,45-136 0,60-218 0,-82 198 0,14-67 0,-48 267 0,-2 1 0,0-73 0,-11-123 0,-1 90 0,-3-36 0,-39-250 0,31 365 60,-34-116 0,34 157-357,-2 0 0,-2 1 0,-2 1 0,-30-47 0,38 71-6529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6:04.6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735 1423 24575,'-2'36'0,"-2"-1"0,-2 0 0,-1 0 0,-18 54 0,8-34 0,-173 557 0,106-356 0,-136 475 0,56 9 0,161-719 0,-2 3 0,2 0 0,0 0 0,2 0 0,1 25 0,0-49 0,0 1 0,0 0 0,0-1 0,-1 1 0,1 0 0,0 0 0,0-1 0,0 1 0,0 0 0,1-1 0,-1 1 0,0 0 0,0-1 0,0 1 0,1 0 0,-1-1 0,0 1 0,0 0 0,1-1 0,-1 1 0,1-1 0,-1 1 0,0 0 0,1-1 0,-1 1 0,1-1 0,0 0 0,-1 1 0,1-1 0,-1 1 0,1-1 0,0 0 0,-1 1 0,1-1 0,-1 0 0,1 0 0,0 0 0,0 1 0,0-1 0,23-19 0,5-15 0,-2-2 0,40-69 0,-24 35 0,318-451 0,-213 329 0,-9-6 0,120-228 0,42-174 0,33-60 0,-244 500 0,7 4 0,6 5 0,145-163 0,-201 261 0,55-66 0,-88 106 0,-14 13 0,1 0 0,-1-1 0,0 1 0,0 0 0,0 1 0,1-1 0,-1 0 0,0 0 0,0 0 0,0 0 0,1 0 0,-1 0 0,0 0 0,0 0 0,0 0 0,0 0 0,1 0 0,-1 0 0,0 1 0,0-1 0,0 0 0,0 0 0,0 0 0,1 0 0,-1 0 0,0 1 0,0-1 0,0 0 0,0 0 0,0 0 0,0 0 0,0 1 0,0-1 0,0 0 0,0 0 0,0 0 0,1 1 0,-1-1 0,0 0 0,0 0 0,0 0 0,-1 1 0,1-1 0,0 0 0,-5 40 0,-9 12 0,-2 0 0,-37 82 0,-65 103 0,98-199 0,-134 256-9,-266 520-1437,400-775 1258,-922 1886-1432,777-1562 1620,161-354 0,-5 13 0,0 0 0,2 0 0,-8 38 0,15-48 322,6-17-2,13-26 228,-13 19-384,434-640 1606,-311 473-1631,832-1141-2606,86 75-44,-541 745 2511,-183 186 0,-187 170 175,-121 127 555,-1 0-1,-1-1 1,-1-1 0,0 0 0,15-35-1,-310 695-332,166-396-759,-588 1356-1206,318-704 1185,315-736 338,-90 214-258,31-1 99,122-341 121,-9 61 0,17-84 289,0 1 0,1-1 0,0 1-1,0-1 1,1 1 0,1-1-1,0 0 1,0 1 0,6 14 0,-8-24-194,1-1 1,-1 0 0,0 1-1,0-1 1,0 0 0,0 1-1,1-1 1,-1 0 0,0 1-1,0-1 1,0 0 0,1 1 0,-1-1-1,0 0 1,1 0 0,-1 1-1,0-1 1,1 0 0,-1 0-1,0 1 1,1-1 0,-1 0-1,0 0 1,1 0 0,-1 0-1,1 0 1,-1 0 0,0 0-1,1 0 1,-1 0 0,1 0 0,-1 0-1,0 0 1,1 0 0,-1 0-1,1 0 1,-1 0 0,0 0-1,1 0 1,-1 0 0,1-1-1,-1 1 1,0 0 0,1 0-1,-1 0 1,0-1 0,1 1-1,-1 0 1,0-1 0,0 1 0,1 0-1,-1 0 1,0-1 0,0 1-1,0-1 1,1 1 0,-1-1-1,19-28 247,-16 24-252,416-654-436,35 17-84,-389 552 501,771-1036 12,-322 440 0,-501 669 0,287-423 0,-282 402 266,-16 32-190,0-1 1,1 0-1,0 1 1,1 0-1,-1 0 1,1 0-1,0 0 1,8-7-1,-12 12-76,0 1 0,1 0 0,-1 0 0,0 0 0,1 0 0,-1 0 0,0 0 0,1 0 0,-1-1 0,0 1 0,1 0 0,-1 0 0,0 0 0,1 0 0,-1 1 0,0-1 0,1 0 0,-1 0 0,0 0 0,0 0 0,1 0 0,-1 0 0,0 0 0,1 1 0,-1-1 0,0 0 0,0 0 0,1 0 0,-1 1 0,0-1 0,0 0 0,1 0 0,-1 1 0,0-1 0,0 0 0,0 0 0,1 1 0,-1-1 0,0 0 0,0 1 0,0-1 0,0 0 0,0 1 0,0-1 0,0 0 0,0 1 0,0-1 0,0 0 0,0 1 0,0-1 0,0 0 0,0 1 0,0-1 0,1 26 0,-6 21 0,-2 1 0,-2-1 0,-31 91 0,25-90 0,-168 461-419,-36 0-548,146-343 609,-1191 2502-1793,1078-2290 2151,147-298 0,32-59-48,23-43 285,384-619 3265,-25-20-3824,223-369-81,-343 640 403,470-550 0,-663 875 0,-62 64 0,1 0 0,0 1 0,-1-1 0,1 0 0,0 0 0,0 0 0,0 1 0,-1-1 0,1 0 0,0 1 0,0-1 0,0 0 0,0 1 0,0-1 0,1 1 0,-1 0 0,0-1 0,0 1 0,0 0 0,0 0 0,0 0 0,0 0 0,1 0 0,-1 0 0,0 0 0,0 0 0,0 0 0,0 0 0,0 1 0,0-1 0,0 0 0,2 2 0,-2 0 0,1 0 0,-1 1 0,0-1 0,-1 1 0,1 0 0,0-1 0,-1 1 0,0 0 0,1-1 0,-1 1 0,0 0 0,-1-1 0,0 6 0,-5 35 0,-2 1 0,-3-2 0,-29 80 0,-329 754-96,279-679 87,-29 65-183,-206 472-1486,59 22 502,264-750 1185,-13 46 171,1 0-1,3 1 0,-6 84 1,20-92 946,-3-44-1083,0-1 1,0 1-1,0-1 0,0 0 1,1 1-1,-1-1 1,0 1-1,0-1 0,0 0 1,1 1-1,-1-1 1,0 0-1,1 1 0,-1-1 1,0 0-1,1 1 0,-1-1 1,0 0-1,1 0 1,-1 1-1,0-1 0,1 0 1,-1 0-1,1 0 1,-1 0-1,0 1 0,1-1 1,-1 0-1,1 0 1,0 0-1,1-1-6,-1 1 1,1-1-1,-1 0 0,1 0 1,-1 1-1,1-1 0,-1 0 1,0 0-1,1-1 0,-1 1 0,0 0 1,0 0-1,2-3 0,54-71 77,-3-3-1,69-131 0,-74 123-93,621-1012-364,98 65 0,-717 977 344,-50 54 0,0 1 0,0 0 0,0-1 0,1 1 0,-1 0 0,0 0 0,1 0 0,-1 0 0,1 0 0,-1 0 0,1 1 0,0-1 0,-1 0 0,1 1 0,0-1 0,2 0 0,-3 2 0,-1-1 0,1 0 0,-1 1 0,1-1 0,-1 0 0,1 1 0,0-1 0,-1 0 0,0 1 0,1-1 0,-1 1 0,1-1 0,-1 1 0,1-1 0,-1 1 0,0 0 0,0-1 0,1 1 0,-1-1 0,0 1 0,0 0 0,1-1 0,-1 1 0,0 0 0,0-1 0,0 1 0,0 0 0,0 0 0,0 9 0,-1 1 0,1-1 0,-2 0 0,-3 15 0,-23 82 311,-59 147 0,-67 108-390,-195 325-697,-42-20 853,79-137-106,158-238 23,141-275 6,21-36 0,200-296 652,-98 156-433,545-848-1087,-6 9-712,47 36 732,-659 915 931,134-178 1719,-137 175-1329,-3-2 0,41-88 0,-57 116-473,-15 24 0,0 0 0,1 0 0,-1 0 0,0 0 0,1 0 0,-1 0 0,0 0 0,0 0 0,1 0 0,-1 0 0,0 0 0,1 1 0,-1-1 0,0 0 0,0 0 0,1 0 0,-1 0 0,0 1 0,0-1 0,1 0 0,-1 0 0,0 0 0,0 1 0,0-1 0,0 0 0,1 0 0,-1 1 0,0-1 0,0 0 0,0 0 0,0 1 0,0-1 0,0 0 0,0 1 0,0-1 0,0 0 0,0 0 0,0 1 0,0-1 0,0 0 0,0 1 0,0-1 0,0 1 0,2 62 0,-8 21 10,-3 0 0,-4 0 0,-32 106 0,-95 242-156,120-375 90,-269 725-353,-157 474 9,356-935 400,72-239 0,-15 158 0,35-212 283,5-28-20,6-13 0,15-26-201,-2-1 0,41-81 0,-21 35-86,644-1026-798,9 122 533,-515 738 290,-165 225-20,-13 17 49,0 0 1,1 1-1,0 0 1,1 0-1,17-14 1,-25 23-16,0-1-1,1 1 1,-1 0 0,1-1 0,-1 1 0,1 0-1,-1 0 1,1-1 0,-1 1 0,1 0 0,-1 0-1,1 0 1,-1 0 0,1 0 0,-1 0 0,1 0-1,-1 0 1,1 0 0,-1 0 0,1 0 0,-1 0-1,1 0 1,-1 0 0,1 0 0,-1 1 0,1-1-1,-1 0 1,1 0 0,-1 1 0,1-1 0,-1 0-1,0 0 1,1 1 0,-1-1 0,0 0 0,1 1-1,-1-1 1,0 1 0,1-1 0,-1 1 0,0-1-1,1 0 1,-1 1 0,0-1 0,0 1 0,0-1-1,0 1 1,0-1 0,1 1 0,-1 0 0,3 32 68,-4-4-66,-1 1-1,-2-1 0,-14 55 1,-38 88 24,46-145-40,-175 413-297,-34-10-308,-88 194 52,290-586 673,2 1 0,1 1 0,3 0 0,1 1 0,1 0 0,3 0 0,1 1 0,3-1 0,3 71 0,11 21 121,-12-133-242,0 1 0,0 0 0,0-1 0,0 1 0,0 0 0,0 0 0,0-1 0,0 1 0,0 0 0,0-1 0,0 1 0,1 0 0,-1-1 0,0 1 0,0 0 0,1-1 0,-1 1 0,0-1 0,1 1 0,-1-1 0,1 1 0,-1 0 0,1-1 0,-1 1 0,1-1 0,-1 0 0,1 1 0,-1-1 0,1 1 0,0-1 0,-1 0 0,1 0 0,0 1 0,-1-1 0,1 0 0,0 0 0,-1 0 0,1 0 0,0 0 0,-1 0 0,1 0 0,0 0 0,0 0 0,-1 0 0,1 0 0,0 0 0,-1 0 0,2-1 0,30-23 0,-29 21 0,72-73 0,76-101 0,-64 71 0,14-12 0,335-383 0,-422 486 0,26-26 0,-39 39 0,1 0 0,0 1 0,0-1 0,0 1 0,0-1 0,0 1 0,1 0 0,-1 0 0,0 0 0,0 0 0,1 0 0,-1 1 0,1-1 0,-1 1 0,1-1 0,3 1 0,-5 0 0,1 1 0,-1-1 0,0 1 0,0 0 0,0-1 0,1 1 0,-1 0 0,0 0 0,0 0 0,0 0 0,0 0 0,0 0 0,-1 0 0,1 0 0,0 0 0,0 0 0,-1 0 0,1 1 0,-1-1 0,1 0 0,-1 0 0,1 1 0,-1-1 0,0 0 0,1 1 0,-1-1 0,0 0 0,0 2 0,1 48 0,-1-45 0,-13 126 0,-5-1 0,-45 162 0,-18 122 0,79-402 0,1 0 0,1-1 0,1 25 0,-1-36 0,0 0 0,0 0 0,0 1 0,0-1 0,0 0 0,0 0 0,0 0 0,1 0 0,-1 1 0,0-1 0,1 0 0,-1 0 0,1 0 0,-1 0 0,1 0 0,-1 0 0,1 0 0,0 0 0,-1 0 0,1 0 0,0-1 0,0 1 0,0 0 0,0 0 0,0-1 0,0 1 0,0 0 0,0-1 0,0 1 0,0-1 0,0 0 0,0 1 0,0-1 0,0 0 0,0 1 0,1-1 0,-1 0 0,0 0 0,0 0 0,0 0 0,0 0 0,1 0 0,-1-1 0,0 1 0,0 0 0,0 0 0,0-1 0,0 1 0,0-1 0,0 1 0,0-1 0,0 0 0,0 1 0,1-2 0,45-36-1365,-27 18-5461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6:11.3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170 0 24575,'2'56'0,"19"100"0,2 22 0,-24-28 0,-6 1 0,-32 182 0,-7 119 0,21 743 0,-25-500 0,3-109 0,46-111 0,3-216 0,2-167 0,16 93 0,5 66 0,-24-153 0,12 188 0,46 106 0,1-112 0,-39-160-1365,-16-103-5461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16:13.1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132 1 24575,'0'118'0,"24"785"0,-2-548 0,-44 628 0,-2 18 0,-1-507 0,1 13 0,11-6 0,2 203 0,12-462 0,12-96 0,-1-13 0,-10-96 0,-1-19 0,0 1 0,-1-1 0,-4 27 0,3-44 0,1-1 0,0 0 0,-1 1 0,1-1 0,-1 0 0,1 0 0,-1 0 0,1 1 0,0-1 0,-1 0 0,1 0 0,-1 0 0,1 0 0,-1 0 0,1 0 0,-1 0 0,1 0 0,-1 0 0,1 0 0,0 0 0,-1 0 0,1 0 0,-1 0 0,1 0 0,-1 0 0,1 0 0,-1-1 0,1 1 0,0 0 0,-1 0 0,1-1 0,-1 1 0,1 0 0,0 0 0,-1-1 0,1 1 0,0 0 0,-1-1 0,1 1 0,-1-1 0,-19-16 0,19 16 0,-22-21-1365,1-2-5461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131B-3973-1829-5267-D39D844B2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717B7-65CA-020D-A795-D56EDBC5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BB91-869A-A301-8E08-050676AF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CD83-F4D5-80EF-554C-FC4460E0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3FCD-26AE-FB1A-E0A3-AF8E58D6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D85F-C7AD-DE56-A6D3-49634556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952C3-93A4-EAD9-2495-A1569906D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BD12-591B-11EE-3E92-9A21BB76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5039-7DFD-FC25-EAE6-445E87C6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BB89-2132-2213-B060-214B34CF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D98E9-6F39-B127-0A73-F3BB0FB79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1B104-021C-88B0-359B-B3BD80D50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FD48-0EAA-D41D-62AB-7B310F0E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9568-A60B-4BA2-B061-D4DF8724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3229-C0E7-C056-BD61-3287657C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4437-0743-0508-ECE9-8B5DFECB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291-F8BD-A409-149F-82525C6F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E6F6-37FA-25E4-279A-9B49F430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47CC-2E56-8DCE-4C5F-20229AD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0D33-2E35-200A-47DA-BAE5FD1E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B5C9-5476-2E3D-DD5A-52975FCC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F0640-0490-5798-57F8-296C86C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D50A-04AA-D256-3F65-77769778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D636-FB64-A15C-F837-9F2DF5E4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2E4F-513A-2779-1C4A-11DE525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34D6-1E60-90C0-9939-4B858F0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0951-6035-E797-0D59-831C01932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6BA9-EF6A-C915-B895-8818D839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2632-23CC-DF40-6F1C-4C2B06C6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3735-45F5-5A1C-74AD-A63BEB5D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C122-14A6-82AC-173E-DA458EC5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01DE-16CA-F1B3-F33D-CCAFA9FA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22A3-890C-C04F-0926-262A5580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51507-CA42-56E8-E131-0B7929BA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2B3C1-03B8-059C-7C92-3F9D153D7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541C-672D-B776-315A-C5CE6D8E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CF9B9-8998-0E56-523C-A1D2E77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EDF3C-2EC1-F9AC-1C5C-0704DA2D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6FEC6-22F2-ECD9-2054-F8C661D4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A4F-7E66-4AC0-FD3F-269A0000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38C79-C244-3F38-72B8-7E7AC3D4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F7CFF-6AF4-D9A3-4A6D-2815C1F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271DA-DC9D-18B3-9CA6-50F6A9B0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9F4DD-FC1B-CC1F-BC0B-7E7BB1D7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72D37-F58F-84E2-CE2B-F3CA9965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E048-A318-DFAE-1A19-DDBA019E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508B-F349-3A69-17B8-D6E74B2C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92A9-82A7-D174-DA42-A06C996F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9722-ED81-14AB-615E-DDA693C3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4F16E-29B3-4D1B-03B5-C1B11D2A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3B51A-7BD0-B377-8C44-F13A353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C50F-74BD-2978-8347-D74804B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51E-12BE-7B42-331A-57039932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6A6CC-B70F-B35E-709D-9DA1ACC5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3C6A3-9125-5E74-E4C1-A669B5D8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0B6EE-D1BD-A9A8-7515-9CAE476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927AB-4668-E168-003D-DF8083A9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F1F8-DB75-58C8-4374-C62342C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B55DC-A22B-DBD8-727B-9E4D97FE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067A-9418-E54C-C4DB-477D82B1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0183-6575-5C65-ABDB-24544B93D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B101-ED67-45CF-B3BA-74E2974B731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7768-C087-2F80-B6B6-AF8B7F8C0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BC28-544A-AB8B-2AD0-BFA568E9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4546-DCD9-4B55-82BF-55307617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7u17zrn79w" TargetMode="External"/><Relationship Id="rId2" Type="http://schemas.openxmlformats.org/officeDocument/2006/relationships/hyperlink" Target="https://www.youtube.com/watch?v=ASzJNqI2QZQ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ayscale.com/research/US/Job?tk=nav-individua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ipdo.co/statistics/job-search/" TargetMode="External"/><Relationship Id="rId2" Type="http://schemas.openxmlformats.org/officeDocument/2006/relationships/hyperlink" Target="https://www.constantcontact.com/blog/website-why-you-need-a-personal-websit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opresume.com/career-advice/7-top-job-search-statistic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interview.com/interview-advice/interview-funnel-explained" TargetMode="External"/><Relationship Id="rId2" Type="http://schemas.openxmlformats.org/officeDocument/2006/relationships/hyperlink" Target="https://swnsdigital.com/us/2018/10/it-takes-5-months-of-searching-to-land-a-job-study-find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DD60-2B06-F089-92FC-53DCB446F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DD9E9-1BD7-2C95-BC4D-7E8E7CBAB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Perhaps you already know what you do and what kind of profession you’re interested in</a:t>
            </a:r>
          </a:p>
          <a:p>
            <a:r>
              <a:rPr lang="en-US" dirty="0"/>
              <a:t>But take a second to contrast “what” with your “why”; do they align?</a:t>
            </a:r>
          </a:p>
          <a:p>
            <a:r>
              <a:rPr lang="en-US" dirty="0"/>
              <a:t>If you don’t quite know, it’s a fantastic time to let your “why” augment your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alignment</a:t>
            </a:r>
          </a:p>
          <a:p>
            <a:pPr lvl="1"/>
            <a:r>
              <a:rPr lang="en-US" dirty="0"/>
              <a:t>Need more flexibility</a:t>
            </a:r>
          </a:p>
          <a:p>
            <a:pPr lvl="1"/>
            <a:r>
              <a:rPr lang="en-US" dirty="0"/>
              <a:t>Want to prioritize my health</a:t>
            </a:r>
          </a:p>
          <a:p>
            <a:pPr lvl="1"/>
            <a:r>
              <a:rPr lang="en-US" dirty="0"/>
              <a:t>Want to learn new skills</a:t>
            </a:r>
          </a:p>
          <a:p>
            <a:pPr lvl="1"/>
            <a:r>
              <a:rPr lang="en-US" dirty="0"/>
              <a:t>Choose: software development</a:t>
            </a:r>
          </a:p>
          <a:p>
            <a:r>
              <a:rPr lang="en-US" dirty="0"/>
              <a:t>Example of misalignment</a:t>
            </a:r>
          </a:p>
          <a:p>
            <a:pPr lvl="1"/>
            <a:r>
              <a:rPr lang="en-US" dirty="0"/>
              <a:t>Want a lot of money</a:t>
            </a:r>
          </a:p>
          <a:p>
            <a:pPr lvl="1"/>
            <a:r>
              <a:rPr lang="en-US" dirty="0"/>
              <a:t>Have impact on someone’s life</a:t>
            </a:r>
          </a:p>
          <a:p>
            <a:pPr lvl="1"/>
            <a:r>
              <a:rPr lang="en-US" dirty="0"/>
              <a:t>Choose: EMT</a:t>
            </a:r>
          </a:p>
        </p:txBody>
      </p:sp>
    </p:spTree>
    <p:extLst>
      <p:ext uri="{BB962C8B-B14F-4D97-AF65-F5344CB8AC3E}">
        <p14:creationId xmlns:p14="http://schemas.microsoft.com/office/powerpoint/2010/main" val="139950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do? What do you want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 with what you do right now</a:t>
            </a:r>
          </a:p>
          <a:p>
            <a:pPr lvl="1"/>
            <a:r>
              <a:rPr lang="en-US" dirty="0"/>
              <a:t>I’m a…</a:t>
            </a:r>
          </a:p>
          <a:p>
            <a:pPr lvl="2"/>
            <a:r>
              <a:rPr lang="en-US" dirty="0"/>
              <a:t>Plumber, salesperson, CNA, etc.</a:t>
            </a:r>
          </a:p>
          <a:p>
            <a:pPr lvl="1"/>
            <a:r>
              <a:rPr lang="en-US" dirty="0"/>
              <a:t>I do…</a:t>
            </a:r>
          </a:p>
          <a:p>
            <a:pPr lvl="2"/>
            <a:r>
              <a:rPr lang="en-US" dirty="0"/>
              <a:t>Marketing, truck driving, etc.</a:t>
            </a:r>
          </a:p>
          <a:p>
            <a:r>
              <a:rPr lang="en-US" dirty="0"/>
              <a:t>What are your aspirations?</a:t>
            </a:r>
          </a:p>
          <a:p>
            <a:pPr lvl="1"/>
            <a:r>
              <a:rPr lang="en-US" dirty="0"/>
              <a:t>I want to be…</a:t>
            </a:r>
          </a:p>
          <a:p>
            <a:pPr lvl="2"/>
            <a:r>
              <a:rPr lang="en-US" dirty="0"/>
              <a:t>A doctor, an engineer, etc.</a:t>
            </a:r>
          </a:p>
          <a:p>
            <a:pPr lvl="1"/>
            <a:r>
              <a:rPr lang="en-US" dirty="0"/>
              <a:t>I want to…</a:t>
            </a:r>
          </a:p>
          <a:p>
            <a:pPr lvl="2"/>
            <a:r>
              <a:rPr lang="en-US" dirty="0"/>
              <a:t>Design, build, organize,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Let’s get abstract</a:t>
            </a:r>
          </a:p>
          <a:p>
            <a:pPr lvl="1"/>
            <a:r>
              <a:rPr lang="en-US" dirty="0"/>
              <a:t>What kind of problems do you enjoy solving?</a:t>
            </a:r>
          </a:p>
          <a:p>
            <a:pPr lvl="1"/>
            <a:r>
              <a:rPr lang="en-US" dirty="0"/>
              <a:t>What fuels your drive?</a:t>
            </a:r>
          </a:p>
        </p:txBody>
      </p:sp>
    </p:spTree>
    <p:extLst>
      <p:ext uri="{BB962C8B-B14F-4D97-AF65-F5344CB8AC3E}">
        <p14:creationId xmlns:p14="http://schemas.microsoft.com/office/powerpoint/2010/main" val="33784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don’t you do? What don’t you want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Let’s get abstract</a:t>
            </a:r>
          </a:p>
          <a:p>
            <a:pPr lvl="1"/>
            <a:r>
              <a:rPr lang="en-US" dirty="0"/>
              <a:t>What kind of problems do you hate being assigned?</a:t>
            </a:r>
          </a:p>
          <a:p>
            <a:pPr lvl="1"/>
            <a:r>
              <a:rPr lang="en-US" dirty="0"/>
              <a:t>What drains your drive?</a:t>
            </a:r>
          </a:p>
        </p:txBody>
      </p:sp>
    </p:spTree>
    <p:extLst>
      <p:ext uri="{BB962C8B-B14F-4D97-AF65-F5344CB8AC3E}">
        <p14:creationId xmlns:p14="http://schemas.microsoft.com/office/powerpoint/2010/main" val="16546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Break the knowledge barriers that separate “I think I like…” from “I know this is what I want…”</a:t>
            </a:r>
          </a:p>
          <a:p>
            <a:r>
              <a:rPr lang="en-US" dirty="0"/>
              <a:t>Assess prospective jobs as you assessed your own job</a:t>
            </a:r>
          </a:p>
          <a:p>
            <a:pPr lvl="1"/>
            <a:r>
              <a:rPr lang="en-US" dirty="0"/>
              <a:t>Are you comfortable with industry expectations?</a:t>
            </a:r>
          </a:p>
          <a:p>
            <a:r>
              <a:rPr lang="en-US" dirty="0"/>
              <a:t>This is a process of knowledge pulling/pushing you in enough directions to settle 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YouTube videos</a:t>
            </a:r>
          </a:p>
          <a:p>
            <a:pPr lvl="1"/>
            <a:r>
              <a:rPr lang="en-US" dirty="0">
                <a:hlinkClick r:id="rId2"/>
              </a:rPr>
              <a:t>“Day in the life of…”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“What skills do you need to be…”</a:t>
            </a:r>
            <a:endParaRPr lang="en-US" dirty="0"/>
          </a:p>
          <a:p>
            <a:r>
              <a:rPr lang="en-US" dirty="0"/>
              <a:t>Compensation</a:t>
            </a:r>
          </a:p>
          <a:p>
            <a:pPr lvl="1"/>
            <a:r>
              <a:rPr lang="en-US" dirty="0" err="1">
                <a:hlinkClick r:id="rId4"/>
              </a:rPr>
              <a:t>Payscale</a:t>
            </a:r>
            <a:endParaRPr lang="en-US" dirty="0"/>
          </a:p>
          <a:p>
            <a:pPr lvl="1"/>
            <a:r>
              <a:rPr lang="en-US" dirty="0"/>
              <a:t>Glassdoor</a:t>
            </a:r>
          </a:p>
          <a:p>
            <a:r>
              <a:rPr lang="en-US" dirty="0"/>
              <a:t>Job listings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Offerings</a:t>
            </a:r>
          </a:p>
        </p:txBody>
      </p:sp>
    </p:spTree>
    <p:extLst>
      <p:ext uri="{BB962C8B-B14F-4D97-AF65-F5344CB8AC3E}">
        <p14:creationId xmlns:p14="http://schemas.microsoft.com/office/powerpoint/2010/main" val="427373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Who, what, how</a:t>
            </a:r>
          </a:p>
          <a:p>
            <a:r>
              <a:rPr lang="en-US" dirty="0"/>
              <a:t>Highlights</a:t>
            </a:r>
          </a:p>
          <a:p>
            <a:r>
              <a:rPr lang="en-US" dirty="0"/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2631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you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details</a:t>
            </a:r>
          </a:p>
          <a:p>
            <a:r>
              <a:rPr lang="en-US" dirty="0"/>
              <a:t>Personal info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Hobbies/interests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F4826B-2D01-7EF0-7266-75096F52E1EF}"/>
              </a:ext>
            </a:extLst>
          </p:cNvPr>
          <p:cNvSpPr txBox="1">
            <a:spLocks/>
          </p:cNvSpPr>
          <p:nvPr/>
        </p:nvSpPr>
        <p:spPr>
          <a:xfrm>
            <a:off x="4534989" y="365125"/>
            <a:ext cx="3810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you do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EC7AAB-F4DF-4BA3-3C9C-0BC831120B62}"/>
              </a:ext>
            </a:extLst>
          </p:cNvPr>
          <p:cNvSpPr txBox="1">
            <a:spLocks/>
          </p:cNvSpPr>
          <p:nvPr/>
        </p:nvSpPr>
        <p:spPr>
          <a:xfrm>
            <a:off x="4534989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Title</a:t>
            </a:r>
          </a:p>
          <a:p>
            <a:r>
              <a:rPr lang="en-US"/>
              <a:t>Education experience</a:t>
            </a:r>
          </a:p>
          <a:p>
            <a:r>
              <a:rPr lang="en-US"/>
              <a:t>Job experience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1CECA5-1711-43B7-CF19-B1E7A59C9857}"/>
              </a:ext>
            </a:extLst>
          </p:cNvPr>
          <p:cNvSpPr txBox="1">
            <a:spLocks/>
          </p:cNvSpPr>
          <p:nvPr/>
        </p:nvSpPr>
        <p:spPr>
          <a:xfrm>
            <a:off x="8654143" y="365125"/>
            <a:ext cx="3387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you do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3FF7D4-EB32-7492-8C03-C493C24E29F3}"/>
              </a:ext>
            </a:extLst>
          </p:cNvPr>
          <p:cNvSpPr txBox="1">
            <a:spLocks/>
          </p:cNvSpPr>
          <p:nvPr/>
        </p:nvSpPr>
        <p:spPr>
          <a:xfrm>
            <a:off x="8654143" y="1825625"/>
            <a:ext cx="325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statements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Awards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A65AB70-9439-41E0-7BB7-FBBD86922706}"/>
              </a:ext>
            </a:extLst>
          </p:cNvPr>
          <p:cNvSpPr txBox="1">
            <a:spLocks/>
          </p:cNvSpPr>
          <p:nvPr/>
        </p:nvSpPr>
        <p:spPr>
          <a:xfrm>
            <a:off x="838200" y="4601928"/>
            <a:ext cx="10515600" cy="225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With each of these, generate key words; you’ll use them to find jobs</a:t>
            </a:r>
          </a:p>
          <a:p>
            <a:endParaRPr lang="en-US" sz="2400" dirty="0"/>
          </a:p>
          <a:p>
            <a:r>
              <a:rPr lang="en-US" sz="2400" dirty="0"/>
              <a:t>This info should be long form and raw; will be backbone of all materials; should be a mental model of you personally and professionally</a:t>
            </a:r>
          </a:p>
          <a:p>
            <a:endParaRPr lang="en-US" sz="2400" dirty="0"/>
          </a:p>
          <a:p>
            <a:r>
              <a:rPr lang="en-US" sz="2400" dirty="0"/>
              <a:t>Don’t misrepresent your info; it’ll come back to haunt you</a:t>
            </a:r>
          </a:p>
        </p:txBody>
      </p:sp>
    </p:spTree>
    <p:extLst>
      <p:ext uri="{BB962C8B-B14F-4D97-AF65-F5344CB8AC3E}">
        <p14:creationId xmlns:p14="http://schemas.microsoft.com/office/powerpoint/2010/main" val="12348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42417" cy="4351338"/>
          </a:xfrm>
        </p:spPr>
        <p:txBody>
          <a:bodyPr/>
          <a:lstStyle/>
          <a:p>
            <a:r>
              <a:rPr lang="en-US" dirty="0"/>
              <a:t>Most candidates have most items in common: similar education, experience, skills</a:t>
            </a:r>
          </a:p>
          <a:p>
            <a:pPr lvl="1"/>
            <a:r>
              <a:rPr lang="en-US" dirty="0"/>
              <a:t>What sets you apart?</a:t>
            </a:r>
          </a:p>
          <a:p>
            <a:pPr lvl="1"/>
            <a:r>
              <a:rPr lang="en-US" dirty="0"/>
              <a:t>What makes you unique?</a:t>
            </a:r>
          </a:p>
          <a:p>
            <a:pPr lvl="1"/>
            <a:r>
              <a:rPr lang="en-US" dirty="0"/>
              <a:t>These you’ll want to be the highlight of your pitch</a:t>
            </a:r>
          </a:p>
          <a:p>
            <a:r>
              <a:rPr lang="en-US" dirty="0"/>
              <a:t>If your answer is “nothing”, you</a:t>
            </a:r>
          </a:p>
          <a:p>
            <a:pPr lvl="1"/>
            <a:r>
              <a:rPr lang="en-US" dirty="0"/>
              <a:t>A) aren’t giving yourself enough credit</a:t>
            </a:r>
          </a:p>
          <a:p>
            <a:pPr lvl="1"/>
            <a:r>
              <a:rPr lang="en-US" dirty="0"/>
              <a:t>B) have an opportunity to create something unique</a:t>
            </a:r>
          </a:p>
        </p:txBody>
      </p:sp>
    </p:spTree>
    <p:extLst>
      <p:ext uri="{BB962C8B-B14F-4D97-AF65-F5344CB8AC3E}">
        <p14:creationId xmlns:p14="http://schemas.microsoft.com/office/powerpoint/2010/main" val="40692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42417" cy="4351338"/>
          </a:xfrm>
        </p:spPr>
        <p:txBody>
          <a:bodyPr/>
          <a:lstStyle/>
          <a:p>
            <a:r>
              <a:rPr lang="en-US" dirty="0"/>
              <a:t>Turn the content into staple summaries you can memorize</a:t>
            </a:r>
          </a:p>
          <a:p>
            <a:pPr lvl="1"/>
            <a:r>
              <a:rPr lang="en-US" dirty="0"/>
              <a:t>“Tell us about yourself blurb…” : 1 min</a:t>
            </a:r>
          </a:p>
          <a:p>
            <a:pPr lvl="1"/>
            <a:r>
              <a:rPr lang="en-US" dirty="0"/>
              <a:t>“What makes you unique blurb…” : 1 min</a:t>
            </a:r>
          </a:p>
          <a:p>
            <a:pPr lvl="1"/>
            <a:r>
              <a:rPr lang="en-US" dirty="0"/>
              <a:t>Anecdotes (STAR format) : 2 min</a:t>
            </a:r>
          </a:p>
          <a:p>
            <a:r>
              <a:rPr lang="en-US" dirty="0"/>
              <a:t>Always tie back to resume</a:t>
            </a:r>
          </a:p>
        </p:txBody>
      </p:sp>
    </p:spTree>
    <p:extLst>
      <p:ext uri="{BB962C8B-B14F-4D97-AF65-F5344CB8AC3E}">
        <p14:creationId xmlns:p14="http://schemas.microsoft.com/office/powerpoint/2010/main" val="157914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why, what, and content align?</a:t>
            </a:r>
          </a:p>
          <a:p>
            <a:pPr lvl="1"/>
            <a:r>
              <a:rPr lang="en-US" dirty="0"/>
              <a:t>Do you have the experience?</a:t>
            </a:r>
          </a:p>
          <a:p>
            <a:pPr lvl="1"/>
            <a:r>
              <a:rPr lang="en-US" dirty="0"/>
              <a:t>Do you have the skills?</a:t>
            </a:r>
          </a:p>
          <a:p>
            <a:pPr lvl="1"/>
            <a:r>
              <a:rPr lang="en-US" dirty="0"/>
              <a:t>Are there jobs out there?</a:t>
            </a:r>
          </a:p>
          <a:p>
            <a:r>
              <a:rPr lang="en-US" dirty="0"/>
              <a:t>Be honest with yourself and seek honest opinions (preferably from those in or near the industry)</a:t>
            </a:r>
          </a:p>
          <a:p>
            <a:pPr lvl="1"/>
            <a:r>
              <a:rPr lang="en-US" dirty="0"/>
              <a:t>If you’re not ready to go on, outline steps to get there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0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  <a:p>
            <a:r>
              <a:rPr lang="en-US" dirty="0"/>
              <a:t>Branding</a:t>
            </a:r>
          </a:p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315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for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5126" cy="4351338"/>
          </a:xfrm>
        </p:spPr>
        <p:txBody>
          <a:bodyPr/>
          <a:lstStyle/>
          <a:p>
            <a:r>
              <a:rPr lang="en-US" dirty="0"/>
              <a:t>Manufacturing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Health care</a:t>
            </a:r>
          </a:p>
          <a:p>
            <a:r>
              <a:rPr lang="en-US" dirty="0"/>
              <a:t>Real estate</a:t>
            </a:r>
          </a:p>
          <a:p>
            <a:r>
              <a:rPr lang="en-US" dirty="0"/>
              <a:t>Finance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478AAB-0CBB-3BC3-8A95-1A9983219010}"/>
              </a:ext>
            </a:extLst>
          </p:cNvPr>
          <p:cNvSpPr txBox="1">
            <a:spLocks/>
          </p:cNvSpPr>
          <p:nvPr/>
        </p:nvSpPr>
        <p:spPr>
          <a:xfrm>
            <a:off x="6259286" y="1825625"/>
            <a:ext cx="44783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personas to illustrate industries/jobs</a:t>
            </a:r>
          </a:p>
        </p:txBody>
      </p:sp>
    </p:spTree>
    <p:extLst>
      <p:ext uri="{BB962C8B-B14F-4D97-AF65-F5344CB8AC3E}">
        <p14:creationId xmlns:p14="http://schemas.microsoft.com/office/powerpoint/2010/main" val="149219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1171"/>
            <a:ext cx="5181600" cy="4859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created content feeds these tools. They are the delivery system:</a:t>
            </a:r>
          </a:p>
          <a:p>
            <a:pPr lvl="1"/>
            <a:r>
              <a:rPr lang="en-US" dirty="0"/>
              <a:t>Resume</a:t>
            </a:r>
          </a:p>
          <a:p>
            <a:pPr lvl="2"/>
            <a:r>
              <a:rPr lang="en-US" dirty="0"/>
              <a:t>Customized to the job search</a:t>
            </a:r>
          </a:p>
          <a:p>
            <a:pPr lvl="2"/>
            <a:r>
              <a:rPr lang="en-US" dirty="0"/>
              <a:t>Theory: digestible in 1-3 min; focuses on impact; true but attractive</a:t>
            </a:r>
          </a:p>
          <a:p>
            <a:pPr lvl="2"/>
            <a:r>
              <a:rPr lang="en-US" dirty="0"/>
              <a:t>Practice: 1 </a:t>
            </a:r>
            <a:r>
              <a:rPr lang="en-US" dirty="0" err="1"/>
              <a:t>pg</a:t>
            </a:r>
            <a:r>
              <a:rPr lang="en-US" dirty="0"/>
              <a:t>, visually stunning, compartmentalized, formatted</a:t>
            </a:r>
          </a:p>
          <a:p>
            <a:pPr lvl="1"/>
            <a:r>
              <a:rPr lang="en-US" dirty="0"/>
              <a:t>Cover letter</a:t>
            </a:r>
          </a:p>
          <a:p>
            <a:pPr lvl="2"/>
            <a:r>
              <a:rPr lang="en-US" dirty="0"/>
              <a:t>Customized to each application</a:t>
            </a:r>
          </a:p>
          <a:p>
            <a:pPr lvl="2"/>
            <a:r>
              <a:rPr lang="en-US" dirty="0"/>
              <a:t>Theory: signal interest and highlight why you’re a good pair </a:t>
            </a:r>
          </a:p>
          <a:p>
            <a:pPr lvl="2"/>
            <a:r>
              <a:rPr lang="en-US" dirty="0"/>
              <a:t>Practice: resume format, personalize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1172"/>
            <a:ext cx="5181600" cy="492885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Portfolio:</a:t>
            </a:r>
          </a:p>
          <a:p>
            <a:pPr lvl="2"/>
            <a:r>
              <a:rPr lang="en-US" dirty="0"/>
              <a:t>Theory: demonstrate you can do the job</a:t>
            </a:r>
          </a:p>
          <a:p>
            <a:pPr lvl="2"/>
            <a:r>
              <a:rPr lang="en-US" dirty="0"/>
              <a:t>Practice: DO something &amp; SHOW it; involve skills you cited</a:t>
            </a:r>
          </a:p>
          <a:p>
            <a:pPr lvl="1"/>
            <a:r>
              <a:rPr lang="en-US" dirty="0"/>
              <a:t>Video intro:</a:t>
            </a:r>
          </a:p>
          <a:p>
            <a:pPr lvl="2"/>
            <a:r>
              <a:rPr lang="en-US" dirty="0"/>
              <a:t>Theory: dispel concerns over personality, personability, communication style, etc.</a:t>
            </a:r>
          </a:p>
          <a:p>
            <a:pPr lvl="2"/>
            <a:r>
              <a:rPr lang="en-US" dirty="0"/>
              <a:t>Practice: professional, good lighting, good audio, summaries</a:t>
            </a:r>
          </a:p>
          <a:p>
            <a:pPr lvl="1"/>
            <a:r>
              <a:rPr lang="en-US" dirty="0"/>
              <a:t>Social</a:t>
            </a:r>
          </a:p>
          <a:p>
            <a:pPr lvl="2"/>
            <a:r>
              <a:rPr lang="en-US" dirty="0"/>
              <a:t>Theory: you’re a real professional and person</a:t>
            </a:r>
          </a:p>
          <a:p>
            <a:pPr lvl="2"/>
            <a:r>
              <a:rPr lang="en-US" dirty="0"/>
              <a:t>Practice: be yourself; no red flags</a:t>
            </a:r>
          </a:p>
        </p:txBody>
      </p:sp>
    </p:spTree>
    <p:extLst>
      <p:ext uri="{BB962C8B-B14F-4D97-AF65-F5344CB8AC3E}">
        <p14:creationId xmlns:p14="http://schemas.microsoft.com/office/powerpoint/2010/main" val="294485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2594"/>
          </a:xfrm>
        </p:spPr>
        <p:txBody>
          <a:bodyPr/>
          <a:lstStyle/>
          <a:p>
            <a:r>
              <a:rPr lang="en-US" dirty="0"/>
              <a:t>Branding is more than the colors you choose or the font you select</a:t>
            </a:r>
          </a:p>
          <a:p>
            <a:r>
              <a:rPr lang="en-US" dirty="0"/>
              <a:t>It’s how you present yourself virtually and is reinforced face-to-face</a:t>
            </a:r>
          </a:p>
          <a:p>
            <a:r>
              <a:rPr lang="en-US" dirty="0"/>
              <a:t>Align branding to…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Your personality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Don’t misrepresent via branding, either</a:t>
            </a:r>
          </a:p>
          <a:p>
            <a:r>
              <a:rPr lang="en-US" dirty="0"/>
              <a:t>Branding includes</a:t>
            </a:r>
          </a:p>
          <a:p>
            <a:pPr lvl="1"/>
            <a:r>
              <a:rPr lang="en-US" dirty="0"/>
              <a:t>Tone, vocabulary, font</a:t>
            </a:r>
          </a:p>
          <a:p>
            <a:pPr lvl="1"/>
            <a:r>
              <a:rPr lang="en-US" dirty="0"/>
              <a:t>Colors, design</a:t>
            </a:r>
          </a:p>
          <a:p>
            <a:pPr lvl="1"/>
            <a:r>
              <a:rPr lang="en-US" dirty="0"/>
              <a:t>Feeling</a:t>
            </a:r>
          </a:p>
          <a:p>
            <a:r>
              <a:rPr lang="en-US" dirty="0"/>
              <a:t>Branding will help tie all your content and assets together, so they are easily recognizable amongst the crowd</a:t>
            </a:r>
          </a:p>
        </p:txBody>
      </p:sp>
    </p:spTree>
    <p:extLst>
      <p:ext uri="{BB962C8B-B14F-4D97-AF65-F5344CB8AC3E}">
        <p14:creationId xmlns:p14="http://schemas.microsoft.com/office/powerpoint/2010/main" val="429347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Personal website (portfolio)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LinkedIn</a:t>
            </a:r>
          </a:p>
          <a:p>
            <a:pPr lvl="2"/>
            <a:r>
              <a:rPr lang="en-US" dirty="0"/>
              <a:t>Contributing professional</a:t>
            </a:r>
          </a:p>
          <a:p>
            <a:pPr lvl="1"/>
            <a:r>
              <a:rPr lang="en-US" dirty="0"/>
              <a:t>Personal</a:t>
            </a:r>
          </a:p>
          <a:p>
            <a:pPr lvl="2"/>
            <a:r>
              <a:rPr lang="en-US" dirty="0"/>
              <a:t>You’re a real person</a:t>
            </a:r>
          </a:p>
          <a:p>
            <a:pPr lvl="2"/>
            <a:r>
              <a:rPr lang="en-US" dirty="0"/>
              <a:t>No red flags</a:t>
            </a:r>
          </a:p>
          <a:p>
            <a:r>
              <a:rPr lang="en-US" dirty="0"/>
              <a:t>Convert PDF resume to online resume with each job site</a:t>
            </a:r>
          </a:p>
          <a:p>
            <a:pPr lvl="1"/>
            <a:r>
              <a:rPr lang="en-US" dirty="0"/>
              <a:t>Makes you easier to find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7% of job seekers have personal website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87% of recruiters/hiring managers use LinkedIn</a:t>
            </a:r>
            <a:endParaRPr lang="en-US" dirty="0"/>
          </a:p>
          <a:p>
            <a:r>
              <a:rPr lang="en-US" dirty="0">
                <a:hlinkClick r:id="rId4"/>
              </a:rPr>
              <a:t>54% of companies rejected candidates off 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6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Recruiters</a:t>
            </a:r>
          </a:p>
        </p:txBody>
      </p:sp>
    </p:spTree>
    <p:extLst>
      <p:ext uri="{BB962C8B-B14F-4D97-AF65-F5344CB8AC3E}">
        <p14:creationId xmlns:p14="http://schemas.microsoft.com/office/powerpoint/2010/main" val="21734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Indeed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ZipRecruiter</a:t>
            </a:r>
          </a:p>
          <a:p>
            <a:r>
              <a:rPr lang="en-US" dirty="0"/>
              <a:t>Glassdoor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Sites charge employers for listings; they cast a small net</a:t>
            </a:r>
          </a:p>
          <a:p>
            <a:pPr lvl="1"/>
            <a:r>
              <a:rPr lang="en-US" dirty="0"/>
              <a:t>No job exists everywhere</a:t>
            </a:r>
          </a:p>
          <a:p>
            <a:pPr lvl="1"/>
            <a:r>
              <a:rPr lang="en-US" dirty="0"/>
              <a:t>No fees for applicants so cast a wide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3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Pre-load resume</a:t>
            </a:r>
          </a:p>
          <a:p>
            <a:pPr lvl="1"/>
            <a:r>
              <a:rPr lang="en-US" dirty="0"/>
              <a:t>Allows for hiring managers and recruiters to find you</a:t>
            </a:r>
          </a:p>
          <a:p>
            <a:r>
              <a:rPr lang="en-US" dirty="0"/>
              <a:t>Searches</a:t>
            </a:r>
          </a:p>
          <a:p>
            <a:pPr lvl="1"/>
            <a:r>
              <a:rPr lang="en-US" dirty="0"/>
              <a:t>Many sites allow for saving searches</a:t>
            </a:r>
          </a:p>
          <a:p>
            <a:pPr lvl="1"/>
            <a:r>
              <a:rPr lang="en-US" dirty="0"/>
              <a:t>Turn on notifications for new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Always be finding</a:t>
            </a:r>
          </a:p>
          <a:p>
            <a:pPr lvl="1"/>
            <a:r>
              <a:rPr lang="en-US" dirty="0"/>
              <a:t>Don’t want to let prospects dry up</a:t>
            </a:r>
          </a:p>
          <a:p>
            <a:pPr lvl="1"/>
            <a:r>
              <a:rPr lang="en-US" dirty="0"/>
              <a:t>You’ll need a fresh influx of opportunities as inevitably you don’t get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It’s a volume game; focus on the sprints: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604C51-F84E-0CE6-8CE5-1415728E752A}"/>
                  </a:ext>
                </a:extLst>
              </p14:cNvPr>
              <p14:cNvContentPartPr/>
              <p14:nvPr/>
            </p14:nvContentPartPr>
            <p14:xfrm>
              <a:off x="4537250" y="4010617"/>
              <a:ext cx="7952760" cy="209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604C51-F84E-0CE6-8CE5-1415728E7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610" y="4001977"/>
                <a:ext cx="7970400" cy="21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5122F68-CAEB-1FBE-EC0C-5382E5D0D198}"/>
              </a:ext>
            </a:extLst>
          </p:cNvPr>
          <p:cNvGrpSpPr/>
          <p:nvPr/>
        </p:nvGrpSpPr>
        <p:grpSpPr>
          <a:xfrm>
            <a:off x="4468130" y="3941857"/>
            <a:ext cx="2346840" cy="2321280"/>
            <a:chOff x="4468130" y="3941857"/>
            <a:chExt cx="2346840" cy="23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27138C-8244-1558-17D3-810FF8B07C29}"/>
                    </a:ext>
                  </a:extLst>
                </p14:cNvPr>
                <p14:cNvContentPartPr/>
                <p14:nvPr/>
              </p14:nvContentPartPr>
              <p14:xfrm>
                <a:off x="4468130" y="4103137"/>
                <a:ext cx="76680" cy="216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27138C-8244-1558-17D3-810FF8B07C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9490" y="4094137"/>
                  <a:ext cx="94320" cy="21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BA3062-DF9C-0364-DC52-7788C13B5F5A}"/>
                    </a:ext>
                  </a:extLst>
                </p14:cNvPr>
                <p14:cNvContentPartPr/>
                <p14:nvPr/>
              </p14:nvContentPartPr>
              <p14:xfrm>
                <a:off x="6752330" y="3941857"/>
                <a:ext cx="62640" cy="222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BA3062-DF9C-0364-DC52-7788C13B5F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3690" y="3933217"/>
                  <a:ext cx="80280" cy="22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D2316F-F69E-F5C3-E614-B4ECAD269433}"/>
                    </a:ext>
                  </a:extLst>
                </p14:cNvPr>
                <p14:cNvContentPartPr/>
                <p14:nvPr/>
              </p14:nvContentPartPr>
              <p14:xfrm>
                <a:off x="4672250" y="5621977"/>
                <a:ext cx="1861920" cy="56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D2316F-F69E-F5C3-E614-B4ECAD269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3610" y="5612977"/>
                  <a:ext cx="187956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D3F946-A266-D46C-FEEA-EA248A44637E}"/>
              </a:ext>
            </a:extLst>
          </p:cNvPr>
          <p:cNvGrpSpPr/>
          <p:nvPr/>
        </p:nvGrpSpPr>
        <p:grpSpPr>
          <a:xfrm>
            <a:off x="6929810" y="3603457"/>
            <a:ext cx="3190680" cy="2663280"/>
            <a:chOff x="6929810" y="3603457"/>
            <a:chExt cx="3190680" cy="26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B8BEE1-F463-986A-2C62-628E016191A7}"/>
                    </a:ext>
                  </a:extLst>
                </p14:cNvPr>
                <p14:cNvContentPartPr/>
                <p14:nvPr/>
              </p14:nvContentPartPr>
              <p14:xfrm>
                <a:off x="6960770" y="3968137"/>
                <a:ext cx="34200" cy="215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B8BEE1-F463-986A-2C62-628E016191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2130" y="3959137"/>
                  <a:ext cx="51840" cy="21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DF591F-D89D-1610-52A6-4344B52CAFD9}"/>
                    </a:ext>
                  </a:extLst>
                </p14:cNvPr>
                <p14:cNvContentPartPr/>
                <p14:nvPr/>
              </p14:nvContentPartPr>
              <p14:xfrm>
                <a:off x="9979370" y="3603457"/>
                <a:ext cx="141120" cy="259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DF591F-D89D-1610-52A6-4344B52CAF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70730" y="3594817"/>
                  <a:ext cx="158760" cy="26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B11A67-081A-8469-A085-4659703388CA}"/>
                    </a:ext>
                  </a:extLst>
                </p14:cNvPr>
                <p14:cNvContentPartPr/>
                <p14:nvPr/>
              </p14:nvContentPartPr>
              <p14:xfrm>
                <a:off x="6929810" y="4292497"/>
                <a:ext cx="2901240" cy="197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B11A67-081A-8469-A085-465970338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810" y="4283857"/>
                  <a:ext cx="2918880" cy="19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FA764E-2193-D85E-085A-BEDD7E6B26D3}"/>
              </a:ext>
            </a:extLst>
          </p:cNvPr>
          <p:cNvGrpSpPr/>
          <p:nvPr/>
        </p:nvGrpSpPr>
        <p:grpSpPr>
          <a:xfrm>
            <a:off x="10204370" y="3829897"/>
            <a:ext cx="1742400" cy="2595960"/>
            <a:chOff x="10204370" y="3829897"/>
            <a:chExt cx="1742400" cy="25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30C50D-7CA9-88C0-3271-99AEF5ED2AE7}"/>
                    </a:ext>
                  </a:extLst>
                </p14:cNvPr>
                <p14:cNvContentPartPr/>
                <p14:nvPr/>
              </p14:nvContentPartPr>
              <p14:xfrm>
                <a:off x="10204370" y="3829897"/>
                <a:ext cx="78120" cy="230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30C50D-7CA9-88C0-3271-99AEF5ED2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95370" y="3820897"/>
                  <a:ext cx="95760" cy="23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06C5E6-DB63-238A-986F-88B0E11D3B1C}"/>
                    </a:ext>
                  </a:extLst>
                </p14:cNvPr>
                <p14:cNvContentPartPr/>
                <p14:nvPr/>
              </p14:nvContentPartPr>
              <p14:xfrm>
                <a:off x="11882690" y="4183417"/>
                <a:ext cx="64080" cy="2242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06C5E6-DB63-238A-986F-88B0E11D3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74050" y="4174777"/>
                  <a:ext cx="81720" cy="22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C556E7-ABEF-D318-0C86-C00C613511D3}"/>
                    </a:ext>
                  </a:extLst>
                </p14:cNvPr>
                <p14:cNvContentPartPr/>
                <p14:nvPr/>
              </p14:nvContentPartPr>
              <p14:xfrm>
                <a:off x="10343690" y="5237137"/>
                <a:ext cx="1371240" cy="112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C556E7-ABEF-D318-0C86-C00C613511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34690" y="5228137"/>
                  <a:ext cx="1388880" cy="114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CBD9F3-12DC-67AA-E433-6399EE9EC1C6}"/>
              </a:ext>
            </a:extLst>
          </p:cNvPr>
          <p:cNvSpPr txBox="1"/>
          <p:nvPr/>
        </p:nvSpPr>
        <p:spPr>
          <a:xfrm>
            <a:off x="4779034" y="4292497"/>
            <a:ext cx="178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Stick to the plan;</a:t>
            </a:r>
          </a:p>
          <a:p>
            <a:r>
              <a:rPr lang="en-US" dirty="0">
                <a:solidFill>
                  <a:srgbClr val="00B0F0"/>
                </a:solidFill>
              </a:rPr>
              <a:t>VOLUME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6A9C1-4FCB-4821-FEBD-7C4624DAE6AB}"/>
              </a:ext>
            </a:extLst>
          </p:cNvPr>
          <p:cNvSpPr txBox="1"/>
          <p:nvPr/>
        </p:nvSpPr>
        <p:spPr>
          <a:xfrm>
            <a:off x="7343414" y="3291340"/>
            <a:ext cx="178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Stick to the plan;</a:t>
            </a:r>
          </a:p>
          <a:p>
            <a:r>
              <a:rPr lang="en-US" dirty="0">
                <a:solidFill>
                  <a:srgbClr val="92D050"/>
                </a:solidFill>
              </a:rPr>
              <a:t>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1A900-2EB0-FC92-A0F6-AE5CAF844B12}"/>
              </a:ext>
            </a:extLst>
          </p:cNvPr>
          <p:cNvSpPr txBox="1"/>
          <p:nvPr/>
        </p:nvSpPr>
        <p:spPr>
          <a:xfrm>
            <a:off x="10401025" y="3365719"/>
            <a:ext cx="178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Adjust plan;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39190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Headhunter: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lvl="2"/>
            <a:r>
              <a:rPr lang="en-US" dirty="0"/>
              <a:t>They get paid to find the COMPANY a candidate who ultimately gets the job</a:t>
            </a:r>
          </a:p>
          <a:p>
            <a:pPr lvl="2"/>
            <a:r>
              <a:rPr lang="en-US" dirty="0"/>
              <a:t>Won’t have all the details on the job</a:t>
            </a:r>
          </a:p>
          <a:p>
            <a:pPr lvl="1"/>
            <a:r>
              <a:rPr lang="en-US" dirty="0"/>
              <a:t>Corporate recruiter</a:t>
            </a:r>
          </a:p>
          <a:p>
            <a:pPr lvl="2"/>
            <a:r>
              <a:rPr lang="en-US" dirty="0"/>
              <a:t>Their full-time job with the company is to find the best candidates for every position</a:t>
            </a:r>
          </a:p>
          <a:p>
            <a:pPr lvl="2"/>
            <a:r>
              <a:rPr lang="en-US" dirty="0"/>
              <a:t>Know all about the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Listen to any feedback; they keep a unique pulse on the industry and/or the specific job</a:t>
            </a:r>
          </a:p>
        </p:txBody>
      </p:sp>
    </p:spTree>
    <p:extLst>
      <p:ext uri="{BB962C8B-B14F-4D97-AF65-F5344CB8AC3E}">
        <p14:creationId xmlns:p14="http://schemas.microsoft.com/office/powerpoint/2010/main" val="362405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  <a:p>
            <a:r>
              <a:rPr lang="en-US" dirty="0"/>
              <a:t>Don’ts</a:t>
            </a:r>
          </a:p>
        </p:txBody>
      </p:sp>
    </p:spTree>
    <p:extLst>
      <p:ext uri="{BB962C8B-B14F-4D97-AF65-F5344CB8AC3E}">
        <p14:creationId xmlns:p14="http://schemas.microsoft.com/office/powerpoint/2010/main" val="214096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84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the long route; you can be sure there’s fewer applicants</a:t>
            </a:r>
          </a:p>
          <a:p>
            <a:pPr lvl="1"/>
            <a:r>
              <a:rPr lang="en-US" dirty="0"/>
              <a:t>Submit a cover letter</a:t>
            </a:r>
          </a:p>
          <a:p>
            <a:pPr lvl="1"/>
            <a:r>
              <a:rPr lang="en-US" dirty="0"/>
              <a:t>Take their survey</a:t>
            </a:r>
          </a:p>
          <a:p>
            <a:pPr lvl="1"/>
            <a:r>
              <a:rPr lang="en-US" dirty="0"/>
              <a:t>Participate in their skill tests</a:t>
            </a:r>
          </a:p>
          <a:p>
            <a:r>
              <a:rPr lang="en-US" dirty="0"/>
              <a:t>Share your links</a:t>
            </a:r>
          </a:p>
          <a:p>
            <a:pPr lvl="1"/>
            <a:r>
              <a:rPr lang="en-US" dirty="0"/>
              <a:t>Website, social</a:t>
            </a:r>
          </a:p>
          <a:p>
            <a:r>
              <a:rPr lang="en-US" dirty="0"/>
              <a:t>Document the job you applied for</a:t>
            </a:r>
          </a:p>
          <a:p>
            <a:pPr lvl="1"/>
            <a:r>
              <a:rPr lang="en-US" dirty="0"/>
              <a:t>Hard to remember them all;</a:t>
            </a:r>
          </a:p>
          <a:p>
            <a:pPr lvl="1"/>
            <a:r>
              <a:rPr lang="en-US" dirty="0"/>
              <a:t>Also good for tracking rate of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39294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Self-disqualify</a:t>
            </a:r>
          </a:p>
          <a:p>
            <a:pPr lvl="1"/>
            <a:r>
              <a:rPr lang="en-US" dirty="0"/>
              <a:t>Often the listing is a “wish-list”, not a “must-list”</a:t>
            </a:r>
          </a:p>
          <a:p>
            <a:pPr lvl="1"/>
            <a:r>
              <a:rPr lang="en-US" dirty="0"/>
              <a:t>The listing may not really be representative of the actual job</a:t>
            </a:r>
          </a:p>
          <a:p>
            <a:r>
              <a:rPr lang="en-US" dirty="0"/>
              <a:t>Be satisfied with “X” applications</a:t>
            </a:r>
          </a:p>
          <a:p>
            <a:pPr lvl="1"/>
            <a:r>
              <a:rPr lang="en-US" dirty="0"/>
              <a:t>Remember, this is a volume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85"/>
            <a:ext cx="10515600" cy="4971990"/>
          </a:xfrm>
        </p:spPr>
        <p:txBody>
          <a:bodyPr/>
          <a:lstStyle/>
          <a:p>
            <a:r>
              <a:rPr lang="en-US" dirty="0"/>
              <a:t>Phone interview</a:t>
            </a:r>
          </a:p>
          <a:p>
            <a:pPr lvl="1"/>
            <a:r>
              <a:rPr lang="en-US" dirty="0"/>
              <a:t>These come out of nowhere; won’t have time to prep</a:t>
            </a:r>
          </a:p>
          <a:p>
            <a:pPr lvl="1"/>
            <a:r>
              <a:rPr lang="en-US" dirty="0"/>
              <a:t>To-Do</a:t>
            </a:r>
          </a:p>
          <a:p>
            <a:pPr lvl="2"/>
            <a:r>
              <a:rPr lang="en-US" dirty="0"/>
              <a:t>Upon documenting your application, write a couple context notes</a:t>
            </a:r>
          </a:p>
          <a:p>
            <a:pPr lvl="2"/>
            <a:r>
              <a:rPr lang="en-US" dirty="0"/>
              <a:t>Have your summaries on hand</a:t>
            </a:r>
          </a:p>
          <a:p>
            <a:r>
              <a:rPr lang="en-US" dirty="0"/>
              <a:t>Interpersonal interview</a:t>
            </a:r>
          </a:p>
          <a:p>
            <a:pPr lvl="1"/>
            <a:r>
              <a:rPr lang="en-US" dirty="0"/>
              <a:t>Company and interviewer prep</a:t>
            </a:r>
          </a:p>
          <a:p>
            <a:pPr lvl="1"/>
            <a:r>
              <a:rPr lang="en-US" dirty="0"/>
              <a:t>Come with questions; makes a good impression</a:t>
            </a:r>
          </a:p>
          <a:p>
            <a:pPr lvl="1"/>
            <a:r>
              <a:rPr lang="en-US" dirty="0"/>
              <a:t>Have your summaries memorized</a:t>
            </a:r>
          </a:p>
          <a:p>
            <a:r>
              <a:rPr lang="en-US" dirty="0"/>
              <a:t>Technical interview</a:t>
            </a:r>
          </a:p>
          <a:p>
            <a:pPr lvl="1"/>
            <a:r>
              <a:rPr lang="en-US" dirty="0"/>
              <a:t>Have confidence in your learning and practice</a:t>
            </a:r>
          </a:p>
          <a:p>
            <a:pPr lvl="1"/>
            <a:r>
              <a:rPr lang="en-US" dirty="0"/>
              <a:t>Feel free to ask on company specific items</a:t>
            </a:r>
          </a:p>
        </p:txBody>
      </p:sp>
    </p:spTree>
    <p:extLst>
      <p:ext uri="{BB962C8B-B14F-4D97-AF65-F5344CB8AC3E}">
        <p14:creationId xmlns:p14="http://schemas.microsoft.com/office/powerpoint/2010/main" val="3047911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yes, yes</a:t>
            </a:r>
          </a:p>
          <a:p>
            <a:r>
              <a:rPr lang="en-US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178972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8473"/>
          </a:xfrm>
        </p:spPr>
        <p:txBody>
          <a:bodyPr>
            <a:normAutofit/>
          </a:bodyPr>
          <a:lstStyle/>
          <a:p>
            <a:r>
              <a:rPr lang="en-US" dirty="0"/>
              <a:t>Remember when you weren’t sure if this was for you?</a:t>
            </a:r>
          </a:p>
          <a:p>
            <a:pPr lvl="1"/>
            <a:r>
              <a:rPr lang="en-US" dirty="0"/>
              <a:t>Qualified? Something you’ll like?</a:t>
            </a:r>
          </a:p>
          <a:p>
            <a:pPr lvl="1"/>
            <a:r>
              <a:rPr lang="en-US" dirty="0"/>
              <a:t>Now’s the time to confirm</a:t>
            </a:r>
          </a:p>
          <a:p>
            <a:r>
              <a:rPr lang="en-US" dirty="0"/>
              <a:t>Vet some of your must-haves?</a:t>
            </a:r>
          </a:p>
          <a:p>
            <a:pPr lvl="1"/>
            <a:r>
              <a:rPr lang="en-US" dirty="0"/>
              <a:t>Is this a remote position?</a:t>
            </a:r>
          </a:p>
          <a:p>
            <a:pPr lvl="1"/>
            <a:r>
              <a:rPr lang="en-US" dirty="0"/>
              <a:t>Tuition reimbursement?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68473"/>
          </a:xfrm>
        </p:spPr>
        <p:txBody>
          <a:bodyPr>
            <a:normAutofit/>
          </a:bodyPr>
          <a:lstStyle/>
          <a:p>
            <a:r>
              <a:rPr lang="en-US" dirty="0"/>
              <a:t>Remember when you weren’t sure if this was for you?</a:t>
            </a:r>
          </a:p>
          <a:p>
            <a:pPr lvl="1"/>
            <a:r>
              <a:rPr lang="en-US" dirty="0"/>
              <a:t>Qualified? Something you’ll like?</a:t>
            </a:r>
          </a:p>
          <a:p>
            <a:pPr lvl="1"/>
            <a:r>
              <a:rPr lang="en-US" dirty="0"/>
              <a:t>Now’s the time to confirm</a:t>
            </a:r>
          </a:p>
          <a:p>
            <a:r>
              <a:rPr lang="en-US" dirty="0"/>
              <a:t>Vet some of your must-haves?</a:t>
            </a:r>
          </a:p>
          <a:p>
            <a:pPr lvl="1"/>
            <a:r>
              <a:rPr lang="en-US" dirty="0"/>
              <a:t>Is this a remote position?</a:t>
            </a:r>
          </a:p>
          <a:p>
            <a:pPr lvl="1"/>
            <a:r>
              <a:rPr lang="en-US" dirty="0"/>
              <a:t>Tuition reimbursement?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yourself</a:t>
            </a:r>
          </a:p>
          <a:p>
            <a:r>
              <a:rPr lang="en-US" dirty="0"/>
              <a:t>Make them sell to you</a:t>
            </a:r>
          </a:p>
        </p:txBody>
      </p:sp>
    </p:spTree>
    <p:extLst>
      <p:ext uri="{BB962C8B-B14F-4D97-AF65-F5344CB8AC3E}">
        <p14:creationId xmlns:p14="http://schemas.microsoft.com/office/powerpoint/2010/main" val="44064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  <a:p>
            <a:r>
              <a:rPr lang="en-US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8255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your why/what</a:t>
            </a:r>
          </a:p>
          <a:p>
            <a:r>
              <a:rPr lang="en-US" dirty="0"/>
              <a:t>Compensation details</a:t>
            </a:r>
          </a:p>
          <a:p>
            <a:r>
              <a:rPr lang="en-US" dirty="0"/>
              <a:t>Beware the first</a:t>
            </a:r>
          </a:p>
          <a:p>
            <a:r>
              <a:rPr lang="en-US" dirty="0"/>
              <a:t>Should I leverage?</a:t>
            </a:r>
          </a:p>
        </p:txBody>
      </p:sp>
    </p:spTree>
    <p:extLst>
      <p:ext uri="{BB962C8B-B14F-4D97-AF65-F5344CB8AC3E}">
        <p14:creationId xmlns:p14="http://schemas.microsoft.com/office/powerpoint/2010/main" val="177143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your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have an offer! Congratulations</a:t>
            </a:r>
          </a:p>
          <a:p>
            <a:r>
              <a:rPr lang="en-US" dirty="0"/>
              <a:t>Time to revisit why you decided to begin the process</a:t>
            </a:r>
          </a:p>
          <a:p>
            <a:r>
              <a:rPr lang="en-US" dirty="0"/>
              <a:t>Don’t compromise your needs</a:t>
            </a:r>
          </a:p>
          <a:p>
            <a:r>
              <a:rPr lang="en-US" dirty="0"/>
              <a:t>Strategically adjust your wants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 through some scenarios</a:t>
            </a:r>
          </a:p>
        </p:txBody>
      </p:sp>
    </p:spTree>
    <p:extLst>
      <p:ext uri="{BB962C8B-B14F-4D97-AF65-F5344CB8AC3E}">
        <p14:creationId xmlns:p14="http://schemas.microsoft.com/office/powerpoint/2010/main" val="4288034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offer should include all details: salary, benefits, expectations, etc.</a:t>
            </a:r>
          </a:p>
          <a:p>
            <a:r>
              <a:rPr lang="en-US" dirty="0"/>
              <a:t>Break out your current situation and compare</a:t>
            </a:r>
          </a:p>
          <a:p>
            <a:r>
              <a:rPr lang="en-US" dirty="0"/>
              <a:t>Some offers will be obvious; others may not be 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comparison</a:t>
            </a:r>
          </a:p>
        </p:txBody>
      </p:sp>
    </p:spTree>
    <p:extLst>
      <p:ext uri="{BB962C8B-B14F-4D97-AF65-F5344CB8AC3E}">
        <p14:creationId xmlns:p14="http://schemas.microsoft.com/office/powerpoint/2010/main" val="280254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“Must haves”/“Nice to haves”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Ready to commit?</a:t>
            </a:r>
          </a:p>
        </p:txBody>
      </p:sp>
    </p:spTree>
    <p:extLst>
      <p:ext uri="{BB962C8B-B14F-4D97-AF65-F5344CB8AC3E}">
        <p14:creationId xmlns:p14="http://schemas.microsoft.com/office/powerpoint/2010/main" val="2963854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You’re most vulnerable with the first offer</a:t>
            </a:r>
          </a:p>
          <a:p>
            <a:pPr lvl="1"/>
            <a:r>
              <a:rPr lang="en-US" dirty="0"/>
              <a:t>Gratification of being “wanted”</a:t>
            </a:r>
          </a:p>
          <a:p>
            <a:pPr lvl="1"/>
            <a:r>
              <a:rPr lang="en-US" dirty="0"/>
              <a:t>Sense of control</a:t>
            </a:r>
          </a:p>
          <a:p>
            <a:r>
              <a:rPr lang="en-US" dirty="0"/>
              <a:t>Especially after such a long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Leverage?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may be tempted, at this point, to leverage the offer for better circumstances at your current job</a:t>
            </a:r>
          </a:p>
          <a:p>
            <a:pPr lvl="1"/>
            <a:r>
              <a:rPr lang="en-US" dirty="0"/>
              <a:t>Devil you know &gt; devil you don’t</a:t>
            </a:r>
          </a:p>
          <a:p>
            <a:r>
              <a:rPr lang="en-US" dirty="0"/>
              <a:t>Remember: there’s a reason you started the process</a:t>
            </a:r>
          </a:p>
          <a:p>
            <a:r>
              <a:rPr lang="en-US" dirty="0"/>
              <a:t>Better be prepared to accept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6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career on your terms</a:t>
            </a:r>
          </a:p>
        </p:txBody>
      </p:sp>
    </p:spTree>
    <p:extLst>
      <p:ext uri="{BB962C8B-B14F-4D97-AF65-F5344CB8AC3E}">
        <p14:creationId xmlns:p14="http://schemas.microsoft.com/office/powerpoint/2010/main" val="351959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change jobs? What’s the motivation?</a:t>
            </a:r>
          </a:p>
          <a:p>
            <a:pPr lvl="1"/>
            <a:r>
              <a:rPr lang="en-US" dirty="0"/>
              <a:t>Pay</a:t>
            </a:r>
          </a:p>
          <a:p>
            <a:pPr lvl="1"/>
            <a:r>
              <a:rPr lang="en-US" dirty="0"/>
              <a:t>Commute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Opportunities</a:t>
            </a:r>
          </a:p>
          <a:p>
            <a:pPr lvl="1"/>
            <a:r>
              <a:rPr lang="en-US" dirty="0"/>
              <a:t>Work type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Coworkers</a:t>
            </a:r>
          </a:p>
          <a:p>
            <a:pPr lvl="1"/>
            <a:r>
              <a:rPr lang="en-US" dirty="0"/>
              <a:t>Leadership</a:t>
            </a:r>
          </a:p>
          <a:p>
            <a:pPr lvl="1"/>
            <a:r>
              <a:rPr lang="en-US" dirty="0"/>
              <a:t>Mentorship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are harder to achieve than others; consider mix</a:t>
            </a:r>
          </a:p>
          <a:p>
            <a:pPr lvl="1"/>
            <a:r>
              <a:rPr lang="en-US" dirty="0"/>
              <a:t>Most warehouse associates will require a commute</a:t>
            </a:r>
          </a:p>
        </p:txBody>
      </p:sp>
    </p:spTree>
    <p:extLst>
      <p:ext uri="{BB962C8B-B14F-4D97-AF65-F5344CB8AC3E}">
        <p14:creationId xmlns:p14="http://schemas.microsoft.com/office/powerpoint/2010/main" val="34874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“Must haves” and “nice to haves”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 what is “must have” for you</a:t>
            </a:r>
          </a:p>
          <a:p>
            <a:pPr lvl="1"/>
            <a:r>
              <a:rPr lang="en-US" dirty="0"/>
              <a:t>Flexibility, leadership opportunities, specific industry, etc.</a:t>
            </a:r>
          </a:p>
          <a:p>
            <a:r>
              <a:rPr lang="en-US" dirty="0"/>
              <a:t>What are you “nice to haves”</a:t>
            </a:r>
          </a:p>
          <a:p>
            <a:pPr lvl="1"/>
            <a:r>
              <a:rPr lang="en-US" dirty="0"/>
              <a:t>Make 20% more, tuition reimbursement, etc.</a:t>
            </a:r>
          </a:p>
          <a:p>
            <a:r>
              <a:rPr lang="en-US" dirty="0"/>
              <a:t>Outlining what is concrete and what is flexible saves time at each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Timeline influences a lot </a:t>
            </a:r>
          </a:p>
          <a:p>
            <a:r>
              <a:rPr lang="en-US" dirty="0"/>
              <a:t>“Now” means you </a:t>
            </a:r>
            <a:r>
              <a:rPr lang="en-US" dirty="0" err="1"/>
              <a:t>gotta</a:t>
            </a:r>
            <a:r>
              <a:rPr lang="en-US" dirty="0"/>
              <a:t> use what you have</a:t>
            </a:r>
          </a:p>
          <a:p>
            <a:r>
              <a:rPr lang="en-US" dirty="0"/>
              <a:t>“In 6 </a:t>
            </a:r>
            <a:r>
              <a:rPr lang="en-US" dirty="0" err="1"/>
              <a:t>mo</a:t>
            </a:r>
            <a:r>
              <a:rPr lang="en-US" dirty="0"/>
              <a:t>” likely means you can’t upskill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8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FAEC-1633-50E7-62D6-0D639E30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0A6D-40D3-DE59-A9C6-E1950CBAB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Takes a lot of effort and commitment</a:t>
            </a:r>
          </a:p>
          <a:p>
            <a:r>
              <a:rPr lang="en-US" dirty="0"/>
              <a:t>There’s a right way and a wrong way</a:t>
            </a:r>
          </a:p>
          <a:p>
            <a:pPr lvl="1"/>
            <a:r>
              <a:rPr lang="en-US" dirty="0"/>
              <a:t>Generally, the right way is harder, longer, and more rewarding</a:t>
            </a:r>
          </a:p>
          <a:p>
            <a:r>
              <a:rPr lang="en-US" dirty="0"/>
              <a:t>You owe it to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2D4C-09EC-8073-AAE5-C8F63DC85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Stats on job searches</a:t>
            </a:r>
          </a:p>
          <a:p>
            <a:pPr lvl="1"/>
            <a:r>
              <a:rPr lang="en-US" dirty="0">
                <a:hlinkClick r:id="rId2"/>
              </a:rPr>
              <a:t>Search takes 5 months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Of 250, 10 get phone screen, 5 get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9321-3BEC-CF15-021F-7EBD13EB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22D3-09F1-3257-CBFD-DF5AB72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do? What do you want to do?</a:t>
            </a:r>
          </a:p>
          <a:p>
            <a:r>
              <a:rPr lang="en-US" dirty="0"/>
              <a:t>What don’t you do? What don’t you want to do?</a:t>
            </a:r>
          </a:p>
          <a:p>
            <a:r>
              <a:rPr lang="en-US" dirty="0"/>
              <a:t>How to decide</a:t>
            </a:r>
          </a:p>
        </p:txBody>
      </p:sp>
    </p:spTree>
    <p:extLst>
      <p:ext uri="{BB962C8B-B14F-4D97-AF65-F5344CB8AC3E}">
        <p14:creationId xmlns:p14="http://schemas.microsoft.com/office/powerpoint/2010/main" val="11068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25793</TotalTime>
  <Words>1645</Words>
  <Application>Microsoft Office PowerPoint</Application>
  <PresentationFormat>Widescreen</PresentationFormat>
  <Paragraphs>314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Industries for examples</vt:lpstr>
      <vt:lpstr>Introduction</vt:lpstr>
      <vt:lpstr>Why</vt:lpstr>
      <vt:lpstr>Why</vt:lpstr>
      <vt:lpstr>“Must haves” and “nice to haves”</vt:lpstr>
      <vt:lpstr>Timeline</vt:lpstr>
      <vt:lpstr>Ready to commit?</vt:lpstr>
      <vt:lpstr>What</vt:lpstr>
      <vt:lpstr>What</vt:lpstr>
      <vt:lpstr>What do you do? What do you want to do?</vt:lpstr>
      <vt:lpstr>What don’t you do? What don’t you want to do?</vt:lpstr>
      <vt:lpstr>How to decide?</vt:lpstr>
      <vt:lpstr>Content</vt:lpstr>
      <vt:lpstr>Who you are</vt:lpstr>
      <vt:lpstr>Highlights</vt:lpstr>
      <vt:lpstr>Summaries</vt:lpstr>
      <vt:lpstr>Check-in</vt:lpstr>
      <vt:lpstr>Marketing Tools</vt:lpstr>
      <vt:lpstr>Assets</vt:lpstr>
      <vt:lpstr>Branding</vt:lpstr>
      <vt:lpstr>Distribution</vt:lpstr>
      <vt:lpstr>Finding</vt:lpstr>
      <vt:lpstr>Where</vt:lpstr>
      <vt:lpstr>How</vt:lpstr>
      <vt:lpstr>When</vt:lpstr>
      <vt:lpstr>Recruiters</vt:lpstr>
      <vt:lpstr>Applying</vt:lpstr>
      <vt:lpstr>Do’s</vt:lpstr>
      <vt:lpstr>Don’ts</vt:lpstr>
      <vt:lpstr>Interview prep</vt:lpstr>
      <vt:lpstr>Phone Interview</vt:lpstr>
      <vt:lpstr>Validate</vt:lpstr>
      <vt:lpstr>Validate</vt:lpstr>
      <vt:lpstr>Interpersonal Interview</vt:lpstr>
      <vt:lpstr>Technical Interview</vt:lpstr>
      <vt:lpstr>Offer</vt:lpstr>
      <vt:lpstr>Revisit your why</vt:lpstr>
      <vt:lpstr>Compensation details</vt:lpstr>
      <vt:lpstr>Beware the first</vt:lpstr>
      <vt:lpstr>Should I Leverage?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Bushman</dc:creator>
  <cp:lastModifiedBy>Adam Bushman</cp:lastModifiedBy>
  <cp:revision>5</cp:revision>
  <dcterms:created xsi:type="dcterms:W3CDTF">2023-10-16T00:59:25Z</dcterms:created>
  <dcterms:modified xsi:type="dcterms:W3CDTF">2023-11-02T22:56:24Z</dcterms:modified>
</cp:coreProperties>
</file>