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5" r:id="rId4"/>
    <p:sldId id="266" r:id="rId5"/>
    <p:sldId id="261" r:id="rId6"/>
    <p:sldId id="267" r:id="rId7"/>
    <p:sldId id="268" r:id="rId8"/>
    <p:sldId id="269" r:id="rId9"/>
    <p:sldId id="262" r:id="rId10"/>
    <p:sldId id="270" r:id="rId11"/>
    <p:sldId id="271" r:id="rId12"/>
    <p:sldId id="263" r:id="rId13"/>
    <p:sldId id="273" r:id="rId14"/>
    <p:sldId id="274" r:id="rId15"/>
    <p:sldId id="26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116" d="100"/>
          <a:sy n="11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943FE43-980B-4F76-8AA0-797ECCEAD74D}" type="datetimeFigureOut">
              <a:rPr lang="en-US" smtClean="0"/>
              <a:t>4/8/2018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BD1AF64-6EE6-4832-9C4E-FBA7ACE99B5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0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3FE43-980B-4F76-8AA0-797ECCEAD74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25636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3FE43-980B-4F76-8AA0-797ECCEAD74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269194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3FE43-980B-4F76-8AA0-797ECCEAD74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131184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43FE43-980B-4F76-8AA0-797ECCEAD74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1AF64-6EE6-4832-9C4E-FBA7ACE99B5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7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43FE43-980B-4F76-8AA0-797ECCEAD74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87738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3FE43-980B-4F76-8AA0-797ECCEAD74D}"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30755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43FE43-980B-4F76-8AA0-797ECCEAD74D}"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98249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3FE43-980B-4F76-8AA0-797ECCEAD74D}"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227168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43FE43-980B-4F76-8AA0-797ECCEAD74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10884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43FE43-980B-4F76-8AA0-797ECCEAD74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1AF64-6EE6-4832-9C4E-FBA7ACE99B5C}" type="slidenum">
              <a:rPr lang="en-US" smtClean="0"/>
              <a:t>‹#›</a:t>
            </a:fld>
            <a:endParaRPr lang="en-US"/>
          </a:p>
        </p:txBody>
      </p:sp>
    </p:spTree>
    <p:extLst>
      <p:ext uri="{BB962C8B-B14F-4D97-AF65-F5344CB8AC3E}">
        <p14:creationId xmlns:p14="http://schemas.microsoft.com/office/powerpoint/2010/main" val="400411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943FE43-980B-4F76-8AA0-797ECCEAD74D}" type="datetimeFigureOut">
              <a:rPr lang="en-US" smtClean="0"/>
              <a:t>4/8/2018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BD1AF64-6EE6-4832-9C4E-FBA7ACE99B5C}" type="slidenum">
              <a:rPr lang="en-US" smtClean="0"/>
              <a:t>‹#›</a:t>
            </a:fld>
            <a:endParaRPr lang="en-US"/>
          </a:p>
        </p:txBody>
      </p:sp>
    </p:spTree>
    <p:extLst>
      <p:ext uri="{BB962C8B-B14F-4D97-AF65-F5344CB8AC3E}">
        <p14:creationId xmlns:p14="http://schemas.microsoft.com/office/powerpoint/2010/main" val="2519978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A27F-5325-4EF7-BEE7-A367FDFDFCD1}"/>
              </a:ext>
            </a:extLst>
          </p:cNvPr>
          <p:cNvSpPr>
            <a:spLocks noGrp="1"/>
          </p:cNvSpPr>
          <p:nvPr>
            <p:ph type="ctrTitle"/>
          </p:nvPr>
        </p:nvSpPr>
        <p:spPr/>
        <p:txBody>
          <a:bodyPr/>
          <a:lstStyle/>
          <a:p>
            <a:r>
              <a:rPr lang="en-US" dirty="0"/>
              <a:t>Biodiversity </a:t>
            </a:r>
            <a:r>
              <a:rPr lang="en-US" sz="4800" dirty="0"/>
              <a:t>for the </a:t>
            </a:r>
            <a:r>
              <a:rPr lang="en-US" dirty="0"/>
              <a:t>national parks</a:t>
            </a:r>
          </a:p>
        </p:txBody>
      </p:sp>
      <p:sp>
        <p:nvSpPr>
          <p:cNvPr id="3" name="Subtitle 2">
            <a:extLst>
              <a:ext uri="{FF2B5EF4-FFF2-40B4-BE49-F238E27FC236}">
                <a16:creationId xmlns:a16="http://schemas.microsoft.com/office/drawing/2014/main" id="{BA7FC9AE-3749-4DCF-9D7C-0B67EBBB26AD}"/>
              </a:ext>
            </a:extLst>
          </p:cNvPr>
          <p:cNvSpPr>
            <a:spLocks noGrp="1"/>
          </p:cNvSpPr>
          <p:nvPr>
            <p:ph type="subTitle" idx="1"/>
          </p:nvPr>
        </p:nvSpPr>
        <p:spPr/>
        <p:txBody>
          <a:bodyPr/>
          <a:lstStyle/>
          <a:p>
            <a:r>
              <a:rPr lang="en-US" dirty="0"/>
              <a:t>A Summary of Findings and Recommendations</a:t>
            </a:r>
          </a:p>
        </p:txBody>
      </p:sp>
    </p:spTree>
    <p:extLst>
      <p:ext uri="{BB962C8B-B14F-4D97-AF65-F5344CB8AC3E}">
        <p14:creationId xmlns:p14="http://schemas.microsoft.com/office/powerpoint/2010/main" val="104235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C95B-220F-49EF-B7E2-05F6A1883C3B}"/>
              </a:ext>
            </a:extLst>
          </p:cNvPr>
          <p:cNvSpPr>
            <a:spLocks noGrp="1"/>
          </p:cNvSpPr>
          <p:nvPr>
            <p:ph type="title"/>
          </p:nvPr>
        </p:nvSpPr>
        <p:spPr/>
        <p:txBody>
          <a:bodyPr/>
          <a:lstStyle/>
          <a:p>
            <a:r>
              <a:rPr lang="en-US" dirty="0"/>
              <a:t>Recommendation for Conservationists</a:t>
            </a:r>
          </a:p>
        </p:txBody>
      </p:sp>
      <p:sp>
        <p:nvSpPr>
          <p:cNvPr id="4" name="Text Placeholder 3">
            <a:extLst>
              <a:ext uri="{FF2B5EF4-FFF2-40B4-BE49-F238E27FC236}">
                <a16:creationId xmlns:a16="http://schemas.microsoft.com/office/drawing/2014/main" id="{FAD3B138-5540-4954-8F9F-702FC7070190}"/>
              </a:ext>
            </a:extLst>
          </p:cNvPr>
          <p:cNvSpPr>
            <a:spLocks noGrp="1"/>
          </p:cNvSpPr>
          <p:nvPr>
            <p:ph type="body" idx="1"/>
          </p:nvPr>
        </p:nvSpPr>
        <p:spPr>
          <a:xfrm>
            <a:off x="7707995" y="3606645"/>
            <a:ext cx="2810629" cy="445660"/>
          </a:xfrm>
        </p:spPr>
        <p:txBody>
          <a:bodyPr>
            <a:normAutofit fontScale="85000" lnSpcReduction="10000"/>
          </a:bodyPr>
          <a:lstStyle/>
          <a:p>
            <a:pPr algn="ctr"/>
            <a:r>
              <a:rPr lang="en-US" sz="1800" dirty="0"/>
              <a:t>Similarly High Risk Categories</a:t>
            </a:r>
          </a:p>
        </p:txBody>
      </p:sp>
      <p:sp>
        <p:nvSpPr>
          <p:cNvPr id="3" name="Content Placeholder 2">
            <a:extLst>
              <a:ext uri="{FF2B5EF4-FFF2-40B4-BE49-F238E27FC236}">
                <a16:creationId xmlns:a16="http://schemas.microsoft.com/office/drawing/2014/main" id="{77DF3B22-65C4-4B8F-BB10-723F970C66FD}"/>
              </a:ext>
            </a:extLst>
          </p:cNvPr>
          <p:cNvSpPr>
            <a:spLocks noGrp="1"/>
          </p:cNvSpPr>
          <p:nvPr>
            <p:ph sz="half" idx="2"/>
          </p:nvPr>
        </p:nvSpPr>
        <p:spPr>
          <a:xfrm>
            <a:off x="1143000" y="2175080"/>
            <a:ext cx="8928557" cy="885162"/>
          </a:xfrm>
        </p:spPr>
        <p:txBody>
          <a:bodyPr>
            <a:normAutofit/>
          </a:bodyPr>
          <a:lstStyle/>
          <a:p>
            <a:pPr marL="45720" indent="0">
              <a:buNone/>
            </a:pPr>
            <a:r>
              <a:rPr lang="en-US" dirty="0"/>
              <a:t>Focus attention and resources on the highest risk specie category (Mammal) and its similarly at risk categories (Bird, Fish)</a:t>
            </a:r>
          </a:p>
        </p:txBody>
      </p:sp>
      <p:graphicFrame>
        <p:nvGraphicFramePr>
          <p:cNvPr id="7" name="Content Placeholder 4">
            <a:extLst>
              <a:ext uri="{FF2B5EF4-FFF2-40B4-BE49-F238E27FC236}">
                <a16:creationId xmlns:a16="http://schemas.microsoft.com/office/drawing/2014/main" id="{B8849344-B6DD-416A-A905-7DCEAADD8D07}"/>
              </a:ext>
            </a:extLst>
          </p:cNvPr>
          <p:cNvGraphicFramePr>
            <a:graphicFrameLocks/>
          </p:cNvGraphicFramePr>
          <p:nvPr>
            <p:extLst>
              <p:ext uri="{D42A27DB-BD31-4B8C-83A1-F6EECF244321}">
                <p14:modId xmlns:p14="http://schemas.microsoft.com/office/powerpoint/2010/main" val="1325594107"/>
              </p:ext>
            </p:extLst>
          </p:nvPr>
        </p:nvGraphicFramePr>
        <p:xfrm>
          <a:off x="6878850" y="4240339"/>
          <a:ext cx="4468920" cy="1567036"/>
        </p:xfrm>
        <a:graphic>
          <a:graphicData uri="http://schemas.openxmlformats.org/drawingml/2006/table">
            <a:tbl>
              <a:tblPr firstRow="1" bandRow="1">
                <a:tableStyleId>{5C22544A-7EE6-4342-B048-85BDC9FD1C3A}</a:tableStyleId>
              </a:tblPr>
              <a:tblGrid>
                <a:gridCol w="1117230">
                  <a:extLst>
                    <a:ext uri="{9D8B030D-6E8A-4147-A177-3AD203B41FA5}">
                      <a16:colId xmlns:a16="http://schemas.microsoft.com/office/drawing/2014/main" val="1396811496"/>
                    </a:ext>
                  </a:extLst>
                </a:gridCol>
                <a:gridCol w="1117230">
                  <a:extLst>
                    <a:ext uri="{9D8B030D-6E8A-4147-A177-3AD203B41FA5}">
                      <a16:colId xmlns:a16="http://schemas.microsoft.com/office/drawing/2014/main" val="4040633996"/>
                    </a:ext>
                  </a:extLst>
                </a:gridCol>
                <a:gridCol w="1117230">
                  <a:extLst>
                    <a:ext uri="{9D8B030D-6E8A-4147-A177-3AD203B41FA5}">
                      <a16:colId xmlns:a16="http://schemas.microsoft.com/office/drawing/2014/main" val="2645317734"/>
                    </a:ext>
                  </a:extLst>
                </a:gridCol>
                <a:gridCol w="1117230">
                  <a:extLst>
                    <a:ext uri="{9D8B030D-6E8A-4147-A177-3AD203B41FA5}">
                      <a16:colId xmlns:a16="http://schemas.microsoft.com/office/drawing/2014/main" val="1173474479"/>
                    </a:ext>
                  </a:extLst>
                </a:gridCol>
              </a:tblGrid>
              <a:tr h="391759">
                <a:tc>
                  <a:txBody>
                    <a:bodyPr/>
                    <a:lstStyle/>
                    <a:p>
                      <a:r>
                        <a:rPr lang="en-US" sz="1200" dirty="0"/>
                        <a:t>Category</a:t>
                      </a:r>
                    </a:p>
                  </a:txBody>
                  <a:tcPr/>
                </a:tc>
                <a:tc>
                  <a:txBody>
                    <a:bodyPr/>
                    <a:lstStyle/>
                    <a:p>
                      <a:r>
                        <a:rPr lang="en-US" sz="1200" dirty="0"/>
                        <a:t>% Protected</a:t>
                      </a:r>
                    </a:p>
                  </a:txBody>
                  <a:tcPr/>
                </a:tc>
                <a:tc>
                  <a:txBody>
                    <a:bodyPr/>
                    <a:lstStyle/>
                    <a:p>
                      <a:r>
                        <a:rPr lang="en-US" sz="1200" dirty="0"/>
                        <a:t>Difference</a:t>
                      </a:r>
                    </a:p>
                  </a:txBody>
                  <a:tcPr/>
                </a:tc>
                <a:tc>
                  <a:txBody>
                    <a:bodyPr/>
                    <a:lstStyle/>
                    <a:p>
                      <a:r>
                        <a:rPr lang="en-US" sz="1200" dirty="0"/>
                        <a:t>Significant</a:t>
                      </a:r>
                    </a:p>
                  </a:txBody>
                  <a:tcPr/>
                </a:tc>
                <a:extLst>
                  <a:ext uri="{0D108BD9-81ED-4DB2-BD59-A6C34878D82A}">
                    <a16:rowId xmlns:a16="http://schemas.microsoft.com/office/drawing/2014/main" val="471669573"/>
                  </a:ext>
                </a:extLst>
              </a:tr>
              <a:tr h="391759">
                <a:tc>
                  <a:txBody>
                    <a:bodyPr/>
                    <a:lstStyle/>
                    <a:p>
                      <a:r>
                        <a:rPr lang="en-US" sz="1200" dirty="0"/>
                        <a:t>Mammal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17.05%</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1692251250"/>
                  </a:ext>
                </a:extLst>
              </a:tr>
              <a:tr h="391759">
                <a:tc>
                  <a:txBody>
                    <a:bodyPr/>
                    <a:lstStyle/>
                    <a:p>
                      <a:r>
                        <a:rPr lang="en-US" sz="1200" dirty="0"/>
                        <a:t>Bird</a:t>
                      </a:r>
                    </a:p>
                  </a:txBody>
                  <a:tcPr/>
                </a:tc>
                <a:tc>
                  <a:txBody>
                    <a:bodyPr/>
                    <a:lstStyle/>
                    <a:p>
                      <a:r>
                        <a:rPr lang="en-US" sz="1200" dirty="0"/>
                        <a:t>15.36%</a:t>
                      </a:r>
                    </a:p>
                  </a:txBody>
                  <a:tcPr/>
                </a:tc>
                <a:tc>
                  <a:txBody>
                    <a:bodyPr/>
                    <a:lstStyle/>
                    <a:p>
                      <a:r>
                        <a:rPr lang="en-US" sz="1200" dirty="0"/>
                        <a:t>~0.687</a:t>
                      </a:r>
                    </a:p>
                  </a:txBody>
                  <a:tcPr/>
                </a:tc>
                <a:tc>
                  <a:txBody>
                    <a:bodyPr/>
                    <a:lstStyle/>
                    <a:p>
                      <a:r>
                        <a:rPr lang="en-US" sz="1200" dirty="0"/>
                        <a:t>No</a:t>
                      </a:r>
                    </a:p>
                  </a:txBody>
                  <a:tcPr/>
                </a:tc>
                <a:extLst>
                  <a:ext uri="{0D108BD9-81ED-4DB2-BD59-A6C34878D82A}">
                    <a16:rowId xmlns:a16="http://schemas.microsoft.com/office/drawing/2014/main" val="1001420473"/>
                  </a:ext>
                </a:extLst>
              </a:tr>
              <a:tr h="391759">
                <a:tc>
                  <a:txBody>
                    <a:bodyPr/>
                    <a:lstStyle/>
                    <a:p>
                      <a:r>
                        <a:rPr lang="en-US" sz="1200" dirty="0"/>
                        <a:t>Fish</a:t>
                      </a:r>
                    </a:p>
                  </a:txBody>
                  <a:tcPr/>
                </a:tc>
                <a:tc>
                  <a:txBody>
                    <a:bodyPr/>
                    <a:lstStyle/>
                    <a:p>
                      <a:r>
                        <a:rPr lang="en-US" sz="1200" dirty="0"/>
                        <a:t>8.73%</a:t>
                      </a:r>
                    </a:p>
                  </a:txBody>
                  <a:tcPr/>
                </a:tc>
                <a:tc>
                  <a:txBody>
                    <a:bodyPr/>
                    <a:lstStyle/>
                    <a:p>
                      <a:r>
                        <a:rPr lang="en-US" sz="1200" dirty="0"/>
                        <a:t>~0.056</a:t>
                      </a:r>
                    </a:p>
                  </a:txBody>
                  <a:tcPr/>
                </a:tc>
                <a:tc>
                  <a:txBody>
                    <a:bodyPr/>
                    <a:lstStyle/>
                    <a:p>
                      <a:r>
                        <a:rPr lang="en-US" sz="1200" dirty="0"/>
                        <a:t>No</a:t>
                      </a:r>
                    </a:p>
                  </a:txBody>
                  <a:tcPr/>
                </a:tc>
                <a:extLst>
                  <a:ext uri="{0D108BD9-81ED-4DB2-BD59-A6C34878D82A}">
                    <a16:rowId xmlns:a16="http://schemas.microsoft.com/office/drawing/2014/main" val="2724714697"/>
                  </a:ext>
                </a:extLst>
              </a:tr>
            </a:tbl>
          </a:graphicData>
        </a:graphic>
      </p:graphicFrame>
      <p:graphicFrame>
        <p:nvGraphicFramePr>
          <p:cNvPr id="8" name="Content Placeholder 4">
            <a:extLst>
              <a:ext uri="{FF2B5EF4-FFF2-40B4-BE49-F238E27FC236}">
                <a16:creationId xmlns:a16="http://schemas.microsoft.com/office/drawing/2014/main" id="{61A1A9AA-CA3A-4C52-94B5-B57EE60E3463}"/>
              </a:ext>
            </a:extLst>
          </p:cNvPr>
          <p:cNvGraphicFramePr>
            <a:graphicFrameLocks/>
          </p:cNvGraphicFramePr>
          <p:nvPr>
            <p:extLst>
              <p:ext uri="{D42A27DB-BD31-4B8C-83A1-F6EECF244321}">
                <p14:modId xmlns:p14="http://schemas.microsoft.com/office/powerpoint/2010/main" val="4051172757"/>
              </p:ext>
            </p:extLst>
          </p:nvPr>
        </p:nvGraphicFramePr>
        <p:xfrm>
          <a:off x="844230" y="4228552"/>
          <a:ext cx="4468920" cy="2079390"/>
        </p:xfrm>
        <a:graphic>
          <a:graphicData uri="http://schemas.openxmlformats.org/drawingml/2006/table">
            <a:tbl>
              <a:tblPr firstRow="1" bandRow="1">
                <a:tableStyleId>{5C22544A-7EE6-4342-B048-85BDC9FD1C3A}</a:tableStyleId>
              </a:tblPr>
              <a:tblGrid>
                <a:gridCol w="1117230">
                  <a:extLst>
                    <a:ext uri="{9D8B030D-6E8A-4147-A177-3AD203B41FA5}">
                      <a16:colId xmlns:a16="http://schemas.microsoft.com/office/drawing/2014/main" val="1396811496"/>
                    </a:ext>
                  </a:extLst>
                </a:gridCol>
                <a:gridCol w="1117230">
                  <a:extLst>
                    <a:ext uri="{9D8B030D-6E8A-4147-A177-3AD203B41FA5}">
                      <a16:colId xmlns:a16="http://schemas.microsoft.com/office/drawing/2014/main" val="4040633996"/>
                    </a:ext>
                  </a:extLst>
                </a:gridCol>
                <a:gridCol w="1117230">
                  <a:extLst>
                    <a:ext uri="{9D8B030D-6E8A-4147-A177-3AD203B41FA5}">
                      <a16:colId xmlns:a16="http://schemas.microsoft.com/office/drawing/2014/main" val="2645317734"/>
                    </a:ext>
                  </a:extLst>
                </a:gridCol>
                <a:gridCol w="1117230">
                  <a:extLst>
                    <a:ext uri="{9D8B030D-6E8A-4147-A177-3AD203B41FA5}">
                      <a16:colId xmlns:a16="http://schemas.microsoft.com/office/drawing/2014/main" val="1173474479"/>
                    </a:ext>
                  </a:extLst>
                </a:gridCol>
              </a:tblGrid>
              <a:tr h="501922">
                <a:tc>
                  <a:txBody>
                    <a:bodyPr/>
                    <a:lstStyle/>
                    <a:p>
                      <a:r>
                        <a:rPr lang="en-US" sz="1200" dirty="0"/>
                        <a:t>Category</a:t>
                      </a:r>
                    </a:p>
                  </a:txBody>
                  <a:tcPr/>
                </a:tc>
                <a:tc>
                  <a:txBody>
                    <a:bodyPr/>
                    <a:lstStyle/>
                    <a:p>
                      <a:r>
                        <a:rPr lang="en-US" sz="1200" dirty="0"/>
                        <a:t>% Protected</a:t>
                      </a:r>
                    </a:p>
                  </a:txBody>
                  <a:tcPr/>
                </a:tc>
                <a:tc>
                  <a:txBody>
                    <a:bodyPr/>
                    <a:lstStyle/>
                    <a:p>
                      <a:r>
                        <a:rPr lang="en-US" sz="1200" dirty="0"/>
                        <a:t>Difference*</a:t>
                      </a:r>
                    </a:p>
                  </a:txBody>
                  <a:tcPr/>
                </a:tc>
                <a:tc>
                  <a:txBody>
                    <a:bodyPr/>
                    <a:lstStyle/>
                    <a:p>
                      <a:r>
                        <a:rPr lang="en-US" sz="1200" dirty="0"/>
                        <a:t>Significant</a:t>
                      </a:r>
                    </a:p>
                  </a:txBody>
                  <a:tcPr/>
                </a:tc>
                <a:extLst>
                  <a:ext uri="{0D108BD9-81ED-4DB2-BD59-A6C34878D82A}">
                    <a16:rowId xmlns:a16="http://schemas.microsoft.com/office/drawing/2014/main" val="471669573"/>
                  </a:ext>
                </a:extLst>
              </a:tr>
              <a:tr h="286812">
                <a:tc>
                  <a:txBody>
                    <a:bodyPr/>
                    <a:lstStyle/>
                    <a:p>
                      <a:r>
                        <a:rPr lang="en-US" sz="1200" dirty="0"/>
                        <a:t>Reptile</a:t>
                      </a:r>
                    </a:p>
                  </a:txBody>
                  <a:tcPr/>
                </a:tc>
                <a:tc>
                  <a:txBody>
                    <a:bodyPr/>
                    <a:lstStyle/>
                    <a:p>
                      <a:r>
                        <a:rPr lang="en-US" sz="1200" dirty="0"/>
                        <a:t>6.41%</a:t>
                      </a:r>
                    </a:p>
                  </a:txBody>
                  <a:tcPr/>
                </a:tc>
                <a:tc>
                  <a:txBody>
                    <a:bodyPr/>
                    <a:lstStyle/>
                    <a:p>
                      <a:r>
                        <a:rPr lang="en-US" sz="1200" dirty="0"/>
                        <a:t>~0.038</a:t>
                      </a:r>
                    </a:p>
                  </a:txBody>
                  <a:tcPr/>
                </a:tc>
                <a:tc>
                  <a:txBody>
                    <a:bodyPr/>
                    <a:lstStyle/>
                    <a:p>
                      <a:r>
                        <a:rPr lang="en-US" sz="1200" dirty="0"/>
                        <a:t>Yes</a:t>
                      </a:r>
                    </a:p>
                  </a:txBody>
                  <a:tcPr/>
                </a:tc>
                <a:extLst>
                  <a:ext uri="{0D108BD9-81ED-4DB2-BD59-A6C34878D82A}">
                    <a16:rowId xmlns:a16="http://schemas.microsoft.com/office/drawing/2014/main" val="332926999"/>
                  </a:ext>
                </a:extLst>
              </a:tr>
              <a:tr h="286812">
                <a:tc>
                  <a:txBody>
                    <a:bodyPr/>
                    <a:lstStyle/>
                    <a:p>
                      <a:r>
                        <a:rPr lang="en-US" sz="1200" dirty="0"/>
                        <a:t>Amphibian</a:t>
                      </a:r>
                    </a:p>
                  </a:txBody>
                  <a:tcPr/>
                </a:tc>
                <a:tc>
                  <a:txBody>
                    <a:bodyPr/>
                    <a:lstStyle/>
                    <a:p>
                      <a:r>
                        <a:rPr lang="en-US" sz="1200" dirty="0"/>
                        <a:t>8.86%</a:t>
                      </a:r>
                    </a:p>
                  </a:txBody>
                  <a:tcPr/>
                </a:tc>
                <a:tc>
                  <a:txBody>
                    <a:bodyPr/>
                    <a:lstStyle/>
                    <a:p>
                      <a:r>
                        <a:rPr lang="en-US" sz="1200" dirty="0"/>
                        <a:t>~0.127</a:t>
                      </a:r>
                    </a:p>
                  </a:txBody>
                  <a:tcPr/>
                </a:tc>
                <a:tc>
                  <a:txBody>
                    <a:bodyPr/>
                    <a:lstStyle/>
                    <a:p>
                      <a:r>
                        <a:rPr lang="en-US" sz="1200" dirty="0"/>
                        <a:t>Yes</a:t>
                      </a:r>
                    </a:p>
                  </a:txBody>
                  <a:tcPr/>
                </a:tc>
                <a:extLst>
                  <a:ext uri="{0D108BD9-81ED-4DB2-BD59-A6C34878D82A}">
                    <a16:rowId xmlns:a16="http://schemas.microsoft.com/office/drawing/2014/main" val="2168267460"/>
                  </a:ext>
                </a:extLst>
              </a:tr>
              <a:tr h="501922">
                <a:tc>
                  <a:txBody>
                    <a:bodyPr/>
                    <a:lstStyle/>
                    <a:p>
                      <a:r>
                        <a:rPr lang="en-US" sz="1200" dirty="0"/>
                        <a:t>Nonvascular Plant</a:t>
                      </a:r>
                    </a:p>
                  </a:txBody>
                  <a:tcPr/>
                </a:tc>
                <a:tc>
                  <a:txBody>
                    <a:bodyPr/>
                    <a:lstStyle/>
                    <a:p>
                      <a:r>
                        <a:rPr lang="en-US" sz="1200" dirty="0"/>
                        <a:t>1.50%</a:t>
                      </a:r>
                    </a:p>
                  </a:txBody>
                  <a:tcPr/>
                </a:tc>
                <a:tc>
                  <a:txBody>
                    <a:bodyPr/>
                    <a:lstStyle/>
                    <a:p>
                      <a:r>
                        <a:rPr lang="en-US" sz="1200" dirty="0"/>
                        <a:t>~1.48-10</a:t>
                      </a:r>
                    </a:p>
                  </a:txBody>
                  <a:tcPr/>
                </a:tc>
                <a:tc>
                  <a:txBody>
                    <a:bodyPr/>
                    <a:lstStyle/>
                    <a:p>
                      <a:r>
                        <a:rPr lang="en-US" sz="1200" dirty="0"/>
                        <a:t>Yes</a:t>
                      </a:r>
                    </a:p>
                  </a:txBody>
                  <a:tcPr/>
                </a:tc>
                <a:extLst>
                  <a:ext uri="{0D108BD9-81ED-4DB2-BD59-A6C34878D82A}">
                    <a16:rowId xmlns:a16="http://schemas.microsoft.com/office/drawing/2014/main" val="4101976542"/>
                  </a:ext>
                </a:extLst>
              </a:tr>
              <a:tr h="501922">
                <a:tc>
                  <a:txBody>
                    <a:bodyPr/>
                    <a:lstStyle/>
                    <a:p>
                      <a:r>
                        <a:rPr lang="en-US" sz="1200" dirty="0"/>
                        <a:t>Vascular Plant</a:t>
                      </a:r>
                    </a:p>
                  </a:txBody>
                  <a:tcPr/>
                </a:tc>
                <a:tc>
                  <a:txBody>
                    <a:bodyPr/>
                    <a:lstStyle/>
                    <a:p>
                      <a:r>
                        <a:rPr lang="en-US" sz="1200" dirty="0"/>
                        <a:t>1.07%</a:t>
                      </a:r>
                    </a:p>
                  </a:txBody>
                  <a:tcPr/>
                </a:tc>
                <a:tc>
                  <a:txBody>
                    <a:bodyPr/>
                    <a:lstStyle/>
                    <a:p>
                      <a:r>
                        <a:rPr lang="en-US" sz="1200" dirty="0"/>
                        <a:t>~1.44-55</a:t>
                      </a:r>
                    </a:p>
                  </a:txBody>
                  <a:tcPr/>
                </a:tc>
                <a:tc>
                  <a:txBody>
                    <a:bodyPr/>
                    <a:lstStyle/>
                    <a:p>
                      <a:r>
                        <a:rPr lang="en-US" sz="1200" dirty="0"/>
                        <a:t>Yes</a:t>
                      </a:r>
                    </a:p>
                  </a:txBody>
                  <a:tcPr/>
                </a:tc>
                <a:extLst>
                  <a:ext uri="{0D108BD9-81ED-4DB2-BD59-A6C34878D82A}">
                    <a16:rowId xmlns:a16="http://schemas.microsoft.com/office/drawing/2014/main" val="2660053212"/>
                  </a:ext>
                </a:extLst>
              </a:tr>
            </a:tbl>
          </a:graphicData>
        </a:graphic>
      </p:graphicFrame>
      <p:sp>
        <p:nvSpPr>
          <p:cNvPr id="9" name="Text Placeholder 3">
            <a:extLst>
              <a:ext uri="{FF2B5EF4-FFF2-40B4-BE49-F238E27FC236}">
                <a16:creationId xmlns:a16="http://schemas.microsoft.com/office/drawing/2014/main" id="{4AA5DDF6-AE4B-474E-ABEB-E57652A1B66C}"/>
              </a:ext>
            </a:extLst>
          </p:cNvPr>
          <p:cNvSpPr txBox="1">
            <a:spLocks/>
          </p:cNvSpPr>
          <p:nvPr/>
        </p:nvSpPr>
        <p:spPr>
          <a:xfrm>
            <a:off x="1673375" y="3606645"/>
            <a:ext cx="2810629" cy="445660"/>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r>
              <a:rPr lang="en-US" sz="1800" dirty="0"/>
              <a:t>Similarly Low Risk Categories</a:t>
            </a:r>
          </a:p>
        </p:txBody>
      </p:sp>
      <p:sp>
        <p:nvSpPr>
          <p:cNvPr id="10" name="Arrow: Down 9">
            <a:extLst>
              <a:ext uri="{FF2B5EF4-FFF2-40B4-BE49-F238E27FC236}">
                <a16:creationId xmlns:a16="http://schemas.microsoft.com/office/drawing/2014/main" id="{6E45E1C1-15A7-4C60-997D-78AB05F53912}"/>
              </a:ext>
            </a:extLst>
          </p:cNvPr>
          <p:cNvSpPr/>
          <p:nvPr/>
        </p:nvSpPr>
        <p:spPr>
          <a:xfrm>
            <a:off x="8912667" y="3016687"/>
            <a:ext cx="401283" cy="4423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FD8932B-5C9F-4542-BD57-FEEA253C5C3D}"/>
              </a:ext>
            </a:extLst>
          </p:cNvPr>
          <p:cNvSpPr txBox="1"/>
          <p:nvPr/>
        </p:nvSpPr>
        <p:spPr>
          <a:xfrm>
            <a:off x="6762068" y="6017567"/>
            <a:ext cx="4702479" cy="461665"/>
          </a:xfrm>
          <a:prstGeom prst="rect">
            <a:avLst/>
          </a:prstGeom>
          <a:noFill/>
        </p:spPr>
        <p:txBody>
          <a:bodyPr wrap="square" rtlCol="0">
            <a:spAutoFit/>
          </a:bodyPr>
          <a:lstStyle/>
          <a:p>
            <a:r>
              <a:rPr lang="en-US" sz="1200" dirty="0"/>
              <a:t>**Difference significance values are not available for “Mammals” since all other categories were compared to “Mammals”, therefore N/A</a:t>
            </a:r>
          </a:p>
        </p:txBody>
      </p:sp>
    </p:spTree>
    <p:extLst>
      <p:ext uri="{BB962C8B-B14F-4D97-AF65-F5344CB8AC3E}">
        <p14:creationId xmlns:p14="http://schemas.microsoft.com/office/powerpoint/2010/main" val="68295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1DDE-C610-4110-811B-38FFD05CBE13}"/>
              </a:ext>
            </a:extLst>
          </p:cNvPr>
          <p:cNvSpPr>
            <a:spLocks noGrp="1"/>
          </p:cNvSpPr>
          <p:nvPr>
            <p:ph type="title"/>
          </p:nvPr>
        </p:nvSpPr>
        <p:spPr/>
        <p:txBody>
          <a:bodyPr/>
          <a:lstStyle/>
          <a:p>
            <a:r>
              <a:rPr lang="en-US" dirty="0"/>
              <a:t>Recommendation Explanation</a:t>
            </a:r>
          </a:p>
        </p:txBody>
      </p:sp>
      <p:sp>
        <p:nvSpPr>
          <p:cNvPr id="3" name="Content Placeholder 2">
            <a:extLst>
              <a:ext uri="{FF2B5EF4-FFF2-40B4-BE49-F238E27FC236}">
                <a16:creationId xmlns:a16="http://schemas.microsoft.com/office/drawing/2014/main" id="{9A87C098-B7E2-4EB6-A99C-CC05E5D6DAC1}"/>
              </a:ext>
            </a:extLst>
          </p:cNvPr>
          <p:cNvSpPr>
            <a:spLocks noGrp="1"/>
          </p:cNvSpPr>
          <p:nvPr>
            <p:ph idx="1"/>
          </p:nvPr>
        </p:nvSpPr>
        <p:spPr/>
        <p:txBody>
          <a:bodyPr/>
          <a:lstStyle/>
          <a:p>
            <a:pPr marL="45720" indent="0">
              <a:buNone/>
            </a:pPr>
            <a:r>
              <a:rPr lang="en-US" dirty="0"/>
              <a:t>Although there was some various between each specie category, the significance test we ran helped us determine how different each category was compared to “Mammals”, the highest protected specie.</a:t>
            </a:r>
          </a:p>
          <a:p>
            <a:pPr marL="45720" indent="0">
              <a:buNone/>
            </a:pPr>
            <a:endParaRPr lang="en-US" dirty="0"/>
          </a:p>
          <a:p>
            <a:pPr marL="45720" indent="0">
              <a:buNone/>
            </a:pPr>
            <a:r>
              <a:rPr lang="en-US" dirty="0"/>
              <a:t>“Fish” and “Bird” species did not differ significantly from “Mammals”. Therefore, these are of similar priority and concern.</a:t>
            </a:r>
          </a:p>
          <a:p>
            <a:pPr marL="45720" indent="0">
              <a:buNone/>
            </a:pPr>
            <a:endParaRPr lang="en-US" dirty="0"/>
          </a:p>
          <a:p>
            <a:pPr marL="45720" indent="0">
              <a:buNone/>
            </a:pPr>
            <a:r>
              <a:rPr lang="en-US" dirty="0"/>
              <a:t>All other species differed significantly from “Mammals”, telling us that they are of less concern and susceptibility to endangerment.</a:t>
            </a:r>
          </a:p>
        </p:txBody>
      </p:sp>
    </p:spTree>
    <p:extLst>
      <p:ext uri="{BB962C8B-B14F-4D97-AF65-F5344CB8AC3E}">
        <p14:creationId xmlns:p14="http://schemas.microsoft.com/office/powerpoint/2010/main" val="76498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5BB6-6831-4C36-B3CB-B8904236C9D9}"/>
              </a:ext>
            </a:extLst>
          </p:cNvPr>
          <p:cNvSpPr>
            <a:spLocks noGrp="1"/>
          </p:cNvSpPr>
          <p:nvPr>
            <p:ph type="title"/>
          </p:nvPr>
        </p:nvSpPr>
        <p:spPr/>
        <p:txBody>
          <a:bodyPr/>
          <a:lstStyle/>
          <a:p>
            <a:r>
              <a:rPr lang="en-US" dirty="0"/>
              <a:t>Sample Size</a:t>
            </a:r>
          </a:p>
        </p:txBody>
      </p:sp>
      <p:sp>
        <p:nvSpPr>
          <p:cNvPr id="3" name="Text Placeholder 2">
            <a:extLst>
              <a:ext uri="{FF2B5EF4-FFF2-40B4-BE49-F238E27FC236}">
                <a16:creationId xmlns:a16="http://schemas.microsoft.com/office/drawing/2014/main" id="{9796153B-57A8-4E99-9EB8-E1713ED62650}"/>
              </a:ext>
            </a:extLst>
          </p:cNvPr>
          <p:cNvSpPr>
            <a:spLocks noGrp="1"/>
          </p:cNvSpPr>
          <p:nvPr>
            <p:ph type="body" idx="1"/>
          </p:nvPr>
        </p:nvSpPr>
        <p:spPr/>
        <p:txBody>
          <a:bodyPr/>
          <a:lstStyle/>
          <a:p>
            <a:r>
              <a:rPr lang="en-US" dirty="0"/>
              <a:t>Understanding for the “Foot and Mouth Disease” Study</a:t>
            </a:r>
          </a:p>
        </p:txBody>
      </p:sp>
    </p:spTree>
    <p:extLst>
      <p:ext uri="{BB962C8B-B14F-4D97-AF65-F5344CB8AC3E}">
        <p14:creationId xmlns:p14="http://schemas.microsoft.com/office/powerpoint/2010/main" val="3213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E9B6-F088-4249-9635-FA714036AEAE}"/>
              </a:ext>
            </a:extLst>
          </p:cNvPr>
          <p:cNvSpPr>
            <a:spLocks noGrp="1"/>
          </p:cNvSpPr>
          <p:nvPr>
            <p:ph type="title"/>
          </p:nvPr>
        </p:nvSpPr>
        <p:spPr/>
        <p:txBody>
          <a:bodyPr/>
          <a:lstStyle/>
          <a:p>
            <a:r>
              <a:rPr lang="en-US" dirty="0"/>
              <a:t>Sample Size: Context</a:t>
            </a:r>
          </a:p>
        </p:txBody>
      </p:sp>
      <p:sp>
        <p:nvSpPr>
          <p:cNvPr id="3" name="Content Placeholder 2">
            <a:extLst>
              <a:ext uri="{FF2B5EF4-FFF2-40B4-BE49-F238E27FC236}">
                <a16:creationId xmlns:a16="http://schemas.microsoft.com/office/drawing/2014/main" id="{F5D02FAB-7970-409A-ABC4-C9C5A2096A40}"/>
              </a:ext>
            </a:extLst>
          </p:cNvPr>
          <p:cNvSpPr>
            <a:spLocks noGrp="1"/>
          </p:cNvSpPr>
          <p:nvPr>
            <p:ph idx="1"/>
          </p:nvPr>
        </p:nvSpPr>
        <p:spPr/>
        <p:txBody>
          <a:bodyPr/>
          <a:lstStyle/>
          <a:p>
            <a:r>
              <a:rPr lang="en-US" dirty="0"/>
              <a:t>For the “Foot and Mouth Disease” study, we isolated Sheep species and the total number of observations in a 7 day period</a:t>
            </a:r>
          </a:p>
          <a:p>
            <a:r>
              <a:rPr lang="en-US" dirty="0"/>
              <a:t>Grouping this data by park yielded the chart on slide 15</a:t>
            </a:r>
          </a:p>
          <a:p>
            <a:r>
              <a:rPr lang="en-US" dirty="0"/>
              <a:t>In order to confidently detect reductions of the disease amongst our sample, we calculated the necessary size for our sample</a:t>
            </a:r>
          </a:p>
          <a:p>
            <a:r>
              <a:rPr lang="en-US" dirty="0"/>
              <a:t>We used the following assumptions for our sample size calculation:</a:t>
            </a:r>
          </a:p>
          <a:p>
            <a:pPr lvl="1"/>
            <a:r>
              <a:rPr lang="en-US" dirty="0"/>
              <a:t>Baseline Conversion Rate: 15%</a:t>
            </a:r>
          </a:p>
          <a:p>
            <a:pPr lvl="1"/>
            <a:r>
              <a:rPr lang="en-US" dirty="0"/>
              <a:t>Statistical Significance: 90%</a:t>
            </a:r>
          </a:p>
          <a:p>
            <a:pPr lvl="1"/>
            <a:r>
              <a:rPr lang="en-US" dirty="0"/>
              <a:t>Minimum Detectable Effect: 33.33%</a:t>
            </a:r>
          </a:p>
        </p:txBody>
      </p:sp>
    </p:spTree>
    <p:extLst>
      <p:ext uri="{BB962C8B-B14F-4D97-AF65-F5344CB8AC3E}">
        <p14:creationId xmlns:p14="http://schemas.microsoft.com/office/powerpoint/2010/main" val="111790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8E1D-186F-4C55-B411-CF2BEF242B17}"/>
              </a:ext>
            </a:extLst>
          </p:cNvPr>
          <p:cNvSpPr>
            <a:spLocks noGrp="1"/>
          </p:cNvSpPr>
          <p:nvPr>
            <p:ph type="title"/>
          </p:nvPr>
        </p:nvSpPr>
        <p:spPr/>
        <p:txBody>
          <a:bodyPr/>
          <a:lstStyle/>
          <a:p>
            <a:r>
              <a:rPr lang="en-US" dirty="0"/>
              <a:t>Sample Size: Results</a:t>
            </a:r>
          </a:p>
        </p:txBody>
      </p:sp>
      <p:graphicFrame>
        <p:nvGraphicFramePr>
          <p:cNvPr id="4" name="Content Placeholder 3">
            <a:extLst>
              <a:ext uri="{FF2B5EF4-FFF2-40B4-BE49-F238E27FC236}">
                <a16:creationId xmlns:a16="http://schemas.microsoft.com/office/drawing/2014/main" id="{89C627DA-07A8-4B5A-A06A-1FDEF8B3FB70}"/>
              </a:ext>
            </a:extLst>
          </p:cNvPr>
          <p:cNvGraphicFramePr>
            <a:graphicFrameLocks noGrp="1"/>
          </p:cNvGraphicFramePr>
          <p:nvPr>
            <p:ph idx="1"/>
            <p:extLst>
              <p:ext uri="{D42A27DB-BD31-4B8C-83A1-F6EECF244321}">
                <p14:modId xmlns:p14="http://schemas.microsoft.com/office/powerpoint/2010/main" val="2532991280"/>
              </p:ext>
            </p:extLst>
          </p:nvPr>
        </p:nvGraphicFramePr>
        <p:xfrm>
          <a:off x="6899115" y="2135281"/>
          <a:ext cx="4343400" cy="3744727"/>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260348325"/>
                    </a:ext>
                  </a:extLst>
                </a:gridCol>
                <a:gridCol w="1447800">
                  <a:extLst>
                    <a:ext uri="{9D8B030D-6E8A-4147-A177-3AD203B41FA5}">
                      <a16:colId xmlns:a16="http://schemas.microsoft.com/office/drawing/2014/main" val="2765800334"/>
                    </a:ext>
                  </a:extLst>
                </a:gridCol>
                <a:gridCol w="1447800">
                  <a:extLst>
                    <a:ext uri="{9D8B030D-6E8A-4147-A177-3AD203B41FA5}">
                      <a16:colId xmlns:a16="http://schemas.microsoft.com/office/drawing/2014/main" val="603295293"/>
                    </a:ext>
                  </a:extLst>
                </a:gridCol>
              </a:tblGrid>
              <a:tr h="627079">
                <a:tc>
                  <a:txBody>
                    <a:bodyPr/>
                    <a:lstStyle/>
                    <a:p>
                      <a:r>
                        <a:rPr lang="en-US" sz="1400" dirty="0"/>
                        <a:t>Park Name</a:t>
                      </a:r>
                    </a:p>
                  </a:txBody>
                  <a:tcPr/>
                </a:tc>
                <a:tc>
                  <a:txBody>
                    <a:bodyPr/>
                    <a:lstStyle/>
                    <a:p>
                      <a:r>
                        <a:rPr lang="en-US" sz="1400" dirty="0"/>
                        <a:t>Observations</a:t>
                      </a:r>
                    </a:p>
                  </a:txBody>
                  <a:tcPr/>
                </a:tc>
                <a:tc>
                  <a:txBody>
                    <a:bodyPr/>
                    <a:lstStyle/>
                    <a:p>
                      <a:r>
                        <a:rPr lang="en-US" sz="1400" dirty="0"/>
                        <a:t>Weeks to Sample Size</a:t>
                      </a:r>
                    </a:p>
                  </a:txBody>
                  <a:tcPr/>
                </a:tc>
                <a:extLst>
                  <a:ext uri="{0D108BD9-81ED-4DB2-BD59-A6C34878D82A}">
                    <a16:rowId xmlns:a16="http://schemas.microsoft.com/office/drawing/2014/main" val="3982945629"/>
                  </a:ext>
                </a:extLst>
              </a:tr>
              <a:tr h="627079">
                <a:tc>
                  <a:txBody>
                    <a:bodyPr/>
                    <a:lstStyle/>
                    <a:p>
                      <a:r>
                        <a:rPr lang="en-US" sz="1400" dirty="0"/>
                        <a:t>Bryce National Park</a:t>
                      </a:r>
                    </a:p>
                  </a:txBody>
                  <a:tcPr/>
                </a:tc>
                <a:tc>
                  <a:txBody>
                    <a:bodyPr/>
                    <a:lstStyle/>
                    <a:p>
                      <a:r>
                        <a:rPr lang="en-US" sz="1400" dirty="0"/>
                        <a:t>250</a:t>
                      </a:r>
                    </a:p>
                  </a:txBody>
                  <a:tcPr/>
                </a:tc>
                <a:tc>
                  <a:txBody>
                    <a:bodyPr/>
                    <a:lstStyle/>
                    <a:p>
                      <a:r>
                        <a:rPr lang="en-US" sz="1400" dirty="0"/>
                        <a:t>4</a:t>
                      </a:r>
                    </a:p>
                  </a:txBody>
                  <a:tcPr/>
                </a:tc>
                <a:extLst>
                  <a:ext uri="{0D108BD9-81ED-4DB2-BD59-A6C34878D82A}">
                    <a16:rowId xmlns:a16="http://schemas.microsoft.com/office/drawing/2014/main" val="1557288232"/>
                  </a:ext>
                </a:extLst>
              </a:tr>
              <a:tr h="1090823">
                <a:tc>
                  <a:txBody>
                    <a:bodyPr/>
                    <a:lstStyle/>
                    <a:p>
                      <a:r>
                        <a:rPr lang="en-US" sz="1400" dirty="0"/>
                        <a:t>Great Smoky Mountains National Park</a:t>
                      </a:r>
                    </a:p>
                  </a:txBody>
                  <a:tcPr/>
                </a:tc>
                <a:tc>
                  <a:txBody>
                    <a:bodyPr/>
                    <a:lstStyle/>
                    <a:p>
                      <a:r>
                        <a:rPr lang="en-US" sz="1400" dirty="0"/>
                        <a:t>149</a:t>
                      </a:r>
                    </a:p>
                  </a:txBody>
                  <a:tcPr/>
                </a:tc>
                <a:tc>
                  <a:txBody>
                    <a:bodyPr/>
                    <a:lstStyle/>
                    <a:p>
                      <a:r>
                        <a:rPr lang="en-US" sz="1400" dirty="0"/>
                        <a:t>6</a:t>
                      </a:r>
                    </a:p>
                  </a:txBody>
                  <a:tcPr/>
                </a:tc>
                <a:extLst>
                  <a:ext uri="{0D108BD9-81ED-4DB2-BD59-A6C34878D82A}">
                    <a16:rowId xmlns:a16="http://schemas.microsoft.com/office/drawing/2014/main" val="1240071139"/>
                  </a:ext>
                </a:extLst>
              </a:tr>
              <a:tr h="772667">
                <a:tc>
                  <a:txBody>
                    <a:bodyPr/>
                    <a:lstStyle/>
                    <a:p>
                      <a:r>
                        <a:rPr lang="en-US" sz="1400" dirty="0"/>
                        <a:t>Yellowstone National Park</a:t>
                      </a:r>
                    </a:p>
                  </a:txBody>
                  <a:tcPr/>
                </a:tc>
                <a:tc>
                  <a:txBody>
                    <a:bodyPr/>
                    <a:lstStyle/>
                    <a:p>
                      <a:r>
                        <a:rPr lang="en-US" sz="1400" dirty="0"/>
                        <a:t>507</a:t>
                      </a:r>
                    </a:p>
                  </a:txBody>
                  <a:tcPr/>
                </a:tc>
                <a:tc>
                  <a:txBody>
                    <a:bodyPr/>
                    <a:lstStyle/>
                    <a:p>
                      <a:r>
                        <a:rPr lang="en-US" sz="1400" dirty="0"/>
                        <a:t>2</a:t>
                      </a:r>
                    </a:p>
                  </a:txBody>
                  <a:tcPr/>
                </a:tc>
                <a:extLst>
                  <a:ext uri="{0D108BD9-81ED-4DB2-BD59-A6C34878D82A}">
                    <a16:rowId xmlns:a16="http://schemas.microsoft.com/office/drawing/2014/main" val="913147645"/>
                  </a:ext>
                </a:extLst>
              </a:tr>
              <a:tr h="627079">
                <a:tc>
                  <a:txBody>
                    <a:bodyPr/>
                    <a:lstStyle/>
                    <a:p>
                      <a:r>
                        <a:rPr lang="en-US" sz="1400" dirty="0"/>
                        <a:t>Yosemite National Park</a:t>
                      </a:r>
                    </a:p>
                  </a:txBody>
                  <a:tcPr/>
                </a:tc>
                <a:tc>
                  <a:txBody>
                    <a:bodyPr/>
                    <a:lstStyle/>
                    <a:p>
                      <a:r>
                        <a:rPr lang="en-US" sz="1400" dirty="0"/>
                        <a:t>282</a:t>
                      </a:r>
                    </a:p>
                  </a:txBody>
                  <a:tcPr/>
                </a:tc>
                <a:tc>
                  <a:txBody>
                    <a:bodyPr/>
                    <a:lstStyle/>
                    <a:p>
                      <a:r>
                        <a:rPr lang="en-US" sz="1400" dirty="0"/>
                        <a:t>4</a:t>
                      </a:r>
                    </a:p>
                  </a:txBody>
                  <a:tcPr/>
                </a:tc>
                <a:extLst>
                  <a:ext uri="{0D108BD9-81ED-4DB2-BD59-A6C34878D82A}">
                    <a16:rowId xmlns:a16="http://schemas.microsoft.com/office/drawing/2014/main" val="1622712979"/>
                  </a:ext>
                </a:extLst>
              </a:tr>
            </a:tbl>
          </a:graphicData>
        </a:graphic>
      </p:graphicFrame>
      <p:sp>
        <p:nvSpPr>
          <p:cNvPr id="6" name="Content Placeholder 2">
            <a:extLst>
              <a:ext uri="{FF2B5EF4-FFF2-40B4-BE49-F238E27FC236}">
                <a16:creationId xmlns:a16="http://schemas.microsoft.com/office/drawing/2014/main" id="{A3C70EE1-D8CB-4DF4-8656-55028EC7E8A7}"/>
              </a:ext>
            </a:extLst>
          </p:cNvPr>
          <p:cNvSpPr txBox="1">
            <a:spLocks/>
          </p:cNvSpPr>
          <p:nvPr/>
        </p:nvSpPr>
        <p:spPr>
          <a:xfrm>
            <a:off x="1143001" y="2057400"/>
            <a:ext cx="5376212" cy="388291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dirty="0"/>
              <a:t>REQUIRED SAMPLE SIZE:</a:t>
            </a:r>
          </a:p>
          <a:p>
            <a:pPr marL="45720" indent="0">
              <a:buNone/>
            </a:pPr>
            <a:r>
              <a:rPr lang="en-US" b="1" u="sng" dirty="0"/>
              <a:t>870 Sheep</a:t>
            </a:r>
          </a:p>
          <a:p>
            <a:pPr marL="45720" indent="0">
              <a:buNone/>
            </a:pPr>
            <a:endParaRPr lang="en-US" dirty="0"/>
          </a:p>
          <a:p>
            <a:pPr marL="45720" indent="0">
              <a:buNone/>
            </a:pPr>
            <a:r>
              <a:rPr lang="en-US" dirty="0"/>
              <a:t>Based on how many observations we made in the locations to the left, our study would need to be conducted for different lengths of time in order to reach our sample size.</a:t>
            </a:r>
          </a:p>
        </p:txBody>
      </p:sp>
    </p:spTree>
    <p:extLst>
      <p:ext uri="{BB962C8B-B14F-4D97-AF65-F5344CB8AC3E}">
        <p14:creationId xmlns:p14="http://schemas.microsoft.com/office/powerpoint/2010/main" val="164841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C1D049-14F8-4B6E-B326-BE0709E0D0D4}"/>
              </a:ext>
            </a:extLst>
          </p:cNvPr>
          <p:cNvSpPr>
            <a:spLocks noGrp="1"/>
          </p:cNvSpPr>
          <p:nvPr>
            <p:ph type="title"/>
          </p:nvPr>
        </p:nvSpPr>
        <p:spPr/>
        <p:txBody>
          <a:bodyPr/>
          <a:lstStyle/>
          <a:p>
            <a:r>
              <a:rPr lang="en-US" dirty="0"/>
              <a:t>Graphs/Charts from Analysis</a:t>
            </a:r>
          </a:p>
        </p:txBody>
      </p:sp>
      <p:pic>
        <p:nvPicPr>
          <p:cNvPr id="8" name="Picture 7">
            <a:extLst>
              <a:ext uri="{FF2B5EF4-FFF2-40B4-BE49-F238E27FC236}">
                <a16:creationId xmlns:a16="http://schemas.microsoft.com/office/drawing/2014/main" id="{2A3D197B-EBAA-4F40-A9D7-E286C4972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063" y="1965960"/>
            <a:ext cx="8823394" cy="3886593"/>
          </a:xfrm>
          <a:prstGeom prst="rect">
            <a:avLst/>
          </a:prstGeom>
        </p:spPr>
      </p:pic>
    </p:spTree>
    <p:extLst>
      <p:ext uri="{BB962C8B-B14F-4D97-AF65-F5344CB8AC3E}">
        <p14:creationId xmlns:p14="http://schemas.microsoft.com/office/powerpoint/2010/main" val="79543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C1D049-14F8-4B6E-B326-BE0709E0D0D4}"/>
              </a:ext>
            </a:extLst>
          </p:cNvPr>
          <p:cNvSpPr>
            <a:spLocks noGrp="1"/>
          </p:cNvSpPr>
          <p:nvPr>
            <p:ph type="title"/>
          </p:nvPr>
        </p:nvSpPr>
        <p:spPr/>
        <p:txBody>
          <a:bodyPr/>
          <a:lstStyle/>
          <a:p>
            <a:r>
              <a:rPr lang="en-US" dirty="0"/>
              <a:t>Graphs/Charts from Analysis</a:t>
            </a:r>
          </a:p>
        </p:txBody>
      </p:sp>
      <p:pic>
        <p:nvPicPr>
          <p:cNvPr id="6" name="Picture 5">
            <a:extLst>
              <a:ext uri="{FF2B5EF4-FFF2-40B4-BE49-F238E27FC236}">
                <a16:creationId xmlns:a16="http://schemas.microsoft.com/office/drawing/2014/main" id="{491C1B72-64DF-481F-A916-0669D5F9D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54" y="2130130"/>
            <a:ext cx="10775491" cy="3407889"/>
          </a:xfrm>
          <a:prstGeom prst="rect">
            <a:avLst/>
          </a:prstGeom>
        </p:spPr>
      </p:pic>
    </p:spTree>
    <p:extLst>
      <p:ext uri="{BB962C8B-B14F-4D97-AF65-F5344CB8AC3E}">
        <p14:creationId xmlns:p14="http://schemas.microsoft.com/office/powerpoint/2010/main" val="45607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D28B-F7DE-4803-BECA-A855E1C6CE98}"/>
              </a:ext>
            </a:extLst>
          </p:cNvPr>
          <p:cNvSpPr>
            <a:spLocks noGrp="1"/>
          </p:cNvSpPr>
          <p:nvPr>
            <p:ph type="title"/>
          </p:nvPr>
        </p:nvSpPr>
        <p:spPr/>
        <p:txBody>
          <a:bodyPr/>
          <a:lstStyle/>
          <a:p>
            <a:r>
              <a:rPr lang="en-US" dirty="0"/>
              <a:t>Species Dataset</a:t>
            </a:r>
          </a:p>
        </p:txBody>
      </p:sp>
      <p:sp>
        <p:nvSpPr>
          <p:cNvPr id="3" name="Text Placeholder 2">
            <a:extLst>
              <a:ext uri="{FF2B5EF4-FFF2-40B4-BE49-F238E27FC236}">
                <a16:creationId xmlns:a16="http://schemas.microsoft.com/office/drawing/2014/main" id="{11081521-8CEE-41C1-9C57-A8C8F05CE46A}"/>
              </a:ext>
            </a:extLst>
          </p:cNvPr>
          <p:cNvSpPr>
            <a:spLocks noGrp="1"/>
          </p:cNvSpPr>
          <p:nvPr>
            <p:ph type="body" idx="1"/>
          </p:nvPr>
        </p:nvSpPr>
        <p:spPr/>
        <p:txBody>
          <a:bodyPr/>
          <a:lstStyle/>
          <a:p>
            <a:r>
              <a:rPr lang="en-US" dirty="0"/>
              <a:t>Key Insights into the Dataset from which our Study Began</a:t>
            </a:r>
          </a:p>
        </p:txBody>
      </p:sp>
    </p:spTree>
    <p:extLst>
      <p:ext uri="{BB962C8B-B14F-4D97-AF65-F5344CB8AC3E}">
        <p14:creationId xmlns:p14="http://schemas.microsoft.com/office/powerpoint/2010/main" val="19783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E044-2753-4B0B-9213-9186CC46C569}"/>
              </a:ext>
            </a:extLst>
          </p:cNvPr>
          <p:cNvSpPr>
            <a:spLocks noGrp="1"/>
          </p:cNvSpPr>
          <p:nvPr>
            <p:ph type="title"/>
          </p:nvPr>
        </p:nvSpPr>
        <p:spPr/>
        <p:txBody>
          <a:bodyPr/>
          <a:lstStyle/>
          <a:p>
            <a:r>
              <a:rPr lang="en-US" dirty="0"/>
              <a:t>Beginning Observations</a:t>
            </a:r>
          </a:p>
        </p:txBody>
      </p:sp>
      <p:sp>
        <p:nvSpPr>
          <p:cNvPr id="3" name="Content Placeholder 2">
            <a:extLst>
              <a:ext uri="{FF2B5EF4-FFF2-40B4-BE49-F238E27FC236}">
                <a16:creationId xmlns:a16="http://schemas.microsoft.com/office/drawing/2014/main" id="{61EEB3B5-BD35-4451-8EC9-FC6BDCF671F2}"/>
              </a:ext>
            </a:extLst>
          </p:cNvPr>
          <p:cNvSpPr>
            <a:spLocks noGrp="1"/>
          </p:cNvSpPr>
          <p:nvPr>
            <p:ph idx="1"/>
          </p:nvPr>
        </p:nvSpPr>
        <p:spPr/>
        <p:txBody>
          <a:bodyPr/>
          <a:lstStyle/>
          <a:p>
            <a:r>
              <a:rPr lang="en-US" dirty="0"/>
              <a:t>The “species_info.csv” data set had limited information regarding its conservation status</a:t>
            </a:r>
          </a:p>
          <a:p>
            <a:r>
              <a:rPr lang="en-US" dirty="0"/>
              <a:t>The species ranged from animals to plants, each with a corresponding status</a:t>
            </a:r>
          </a:p>
          <a:p>
            <a:r>
              <a:rPr lang="en-US" dirty="0"/>
              <a:t>The common names of each species were essential for a non-scientist, like myself, to analyze the data</a:t>
            </a:r>
          </a:p>
        </p:txBody>
      </p:sp>
    </p:spTree>
    <p:extLst>
      <p:ext uri="{BB962C8B-B14F-4D97-AF65-F5344CB8AC3E}">
        <p14:creationId xmlns:p14="http://schemas.microsoft.com/office/powerpoint/2010/main" val="83520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957-18B0-4BB7-8B50-14CFBF60CCC1}"/>
              </a:ext>
            </a:extLst>
          </p:cNvPr>
          <p:cNvSpPr>
            <a:spLocks noGrp="1"/>
          </p:cNvSpPr>
          <p:nvPr>
            <p:ph type="title"/>
          </p:nvPr>
        </p:nvSpPr>
        <p:spPr/>
        <p:txBody>
          <a:bodyPr/>
          <a:lstStyle/>
          <a:p>
            <a:r>
              <a:rPr lang="en-US" dirty="0"/>
              <a:t>Species Breakdown</a:t>
            </a:r>
          </a:p>
        </p:txBody>
      </p:sp>
      <p:graphicFrame>
        <p:nvGraphicFramePr>
          <p:cNvPr id="4" name="Content Placeholder 3">
            <a:extLst>
              <a:ext uri="{FF2B5EF4-FFF2-40B4-BE49-F238E27FC236}">
                <a16:creationId xmlns:a16="http://schemas.microsoft.com/office/drawing/2014/main" id="{4C503D5E-9D7F-4800-B7C3-198B307BF92F}"/>
              </a:ext>
            </a:extLst>
          </p:cNvPr>
          <p:cNvGraphicFramePr>
            <a:graphicFrameLocks noGrp="1"/>
          </p:cNvGraphicFramePr>
          <p:nvPr>
            <p:ph idx="1"/>
            <p:extLst>
              <p:ext uri="{D42A27DB-BD31-4B8C-83A1-F6EECF244321}">
                <p14:modId xmlns:p14="http://schemas.microsoft.com/office/powerpoint/2010/main" val="749433383"/>
              </p:ext>
            </p:extLst>
          </p:nvPr>
        </p:nvGraphicFramePr>
        <p:xfrm>
          <a:off x="631528" y="2578735"/>
          <a:ext cx="5210108" cy="3710232"/>
        </p:xfrm>
        <a:graphic>
          <a:graphicData uri="http://schemas.openxmlformats.org/drawingml/2006/table">
            <a:tbl>
              <a:tblPr firstRow="1" bandRow="1">
                <a:tableStyleId>{5C22544A-7EE6-4342-B048-85BDC9FD1C3A}</a:tableStyleId>
              </a:tblPr>
              <a:tblGrid>
                <a:gridCol w="2605054">
                  <a:extLst>
                    <a:ext uri="{9D8B030D-6E8A-4147-A177-3AD203B41FA5}">
                      <a16:colId xmlns:a16="http://schemas.microsoft.com/office/drawing/2014/main" val="2148707443"/>
                    </a:ext>
                  </a:extLst>
                </a:gridCol>
                <a:gridCol w="2605054">
                  <a:extLst>
                    <a:ext uri="{9D8B030D-6E8A-4147-A177-3AD203B41FA5}">
                      <a16:colId xmlns:a16="http://schemas.microsoft.com/office/drawing/2014/main" val="549956815"/>
                    </a:ext>
                  </a:extLst>
                </a:gridCol>
              </a:tblGrid>
              <a:tr h="463779">
                <a:tc>
                  <a:txBody>
                    <a:bodyPr/>
                    <a:lstStyle/>
                    <a:p>
                      <a:r>
                        <a:rPr lang="en-US" dirty="0"/>
                        <a:t>Category</a:t>
                      </a:r>
                    </a:p>
                  </a:txBody>
                  <a:tcPr/>
                </a:tc>
                <a:tc>
                  <a:txBody>
                    <a:bodyPr/>
                    <a:lstStyle/>
                    <a:p>
                      <a:r>
                        <a:rPr lang="en-US" dirty="0"/>
                        <a:t>Count</a:t>
                      </a:r>
                    </a:p>
                  </a:txBody>
                  <a:tcPr/>
                </a:tc>
                <a:extLst>
                  <a:ext uri="{0D108BD9-81ED-4DB2-BD59-A6C34878D82A}">
                    <a16:rowId xmlns:a16="http://schemas.microsoft.com/office/drawing/2014/main" val="3951559167"/>
                  </a:ext>
                </a:extLst>
              </a:tr>
              <a:tr h="463779">
                <a:tc>
                  <a:txBody>
                    <a:bodyPr/>
                    <a:lstStyle/>
                    <a:p>
                      <a:r>
                        <a:rPr lang="en-US" dirty="0"/>
                        <a:t>Amphibian</a:t>
                      </a:r>
                    </a:p>
                  </a:txBody>
                  <a:tcPr/>
                </a:tc>
                <a:tc>
                  <a:txBody>
                    <a:bodyPr/>
                    <a:lstStyle/>
                    <a:p>
                      <a:r>
                        <a:rPr lang="en-US" dirty="0"/>
                        <a:t>79</a:t>
                      </a:r>
                    </a:p>
                  </a:txBody>
                  <a:tcPr/>
                </a:tc>
                <a:extLst>
                  <a:ext uri="{0D108BD9-81ED-4DB2-BD59-A6C34878D82A}">
                    <a16:rowId xmlns:a16="http://schemas.microsoft.com/office/drawing/2014/main" val="51532898"/>
                  </a:ext>
                </a:extLst>
              </a:tr>
              <a:tr h="463779">
                <a:tc>
                  <a:txBody>
                    <a:bodyPr/>
                    <a:lstStyle/>
                    <a:p>
                      <a:r>
                        <a:rPr lang="en-US" dirty="0"/>
                        <a:t>Bird</a:t>
                      </a:r>
                    </a:p>
                  </a:txBody>
                  <a:tcPr/>
                </a:tc>
                <a:tc>
                  <a:txBody>
                    <a:bodyPr/>
                    <a:lstStyle/>
                    <a:p>
                      <a:r>
                        <a:rPr lang="en-US" dirty="0"/>
                        <a:t>488</a:t>
                      </a:r>
                    </a:p>
                  </a:txBody>
                  <a:tcPr/>
                </a:tc>
                <a:extLst>
                  <a:ext uri="{0D108BD9-81ED-4DB2-BD59-A6C34878D82A}">
                    <a16:rowId xmlns:a16="http://schemas.microsoft.com/office/drawing/2014/main" val="3071899484"/>
                  </a:ext>
                </a:extLst>
              </a:tr>
              <a:tr h="463779">
                <a:tc>
                  <a:txBody>
                    <a:bodyPr/>
                    <a:lstStyle/>
                    <a:p>
                      <a:r>
                        <a:rPr lang="en-US" dirty="0"/>
                        <a:t>Fish</a:t>
                      </a:r>
                    </a:p>
                  </a:txBody>
                  <a:tcPr/>
                </a:tc>
                <a:tc>
                  <a:txBody>
                    <a:bodyPr/>
                    <a:lstStyle/>
                    <a:p>
                      <a:r>
                        <a:rPr lang="en-US" dirty="0"/>
                        <a:t>125</a:t>
                      </a:r>
                    </a:p>
                  </a:txBody>
                  <a:tcPr/>
                </a:tc>
                <a:extLst>
                  <a:ext uri="{0D108BD9-81ED-4DB2-BD59-A6C34878D82A}">
                    <a16:rowId xmlns:a16="http://schemas.microsoft.com/office/drawing/2014/main" val="4281913459"/>
                  </a:ext>
                </a:extLst>
              </a:tr>
              <a:tr h="463779">
                <a:tc>
                  <a:txBody>
                    <a:bodyPr/>
                    <a:lstStyle/>
                    <a:p>
                      <a:r>
                        <a:rPr lang="en-US" dirty="0"/>
                        <a:t>Mammal</a:t>
                      </a:r>
                    </a:p>
                  </a:txBody>
                  <a:tcPr/>
                </a:tc>
                <a:tc>
                  <a:txBody>
                    <a:bodyPr/>
                    <a:lstStyle/>
                    <a:p>
                      <a:r>
                        <a:rPr lang="en-US" dirty="0"/>
                        <a:t>176</a:t>
                      </a:r>
                    </a:p>
                  </a:txBody>
                  <a:tcPr/>
                </a:tc>
                <a:extLst>
                  <a:ext uri="{0D108BD9-81ED-4DB2-BD59-A6C34878D82A}">
                    <a16:rowId xmlns:a16="http://schemas.microsoft.com/office/drawing/2014/main" val="3057811221"/>
                  </a:ext>
                </a:extLst>
              </a:tr>
              <a:tr h="463779">
                <a:tc>
                  <a:txBody>
                    <a:bodyPr/>
                    <a:lstStyle/>
                    <a:p>
                      <a:r>
                        <a:rPr lang="en-US" dirty="0"/>
                        <a:t>Nonvascular Plant</a:t>
                      </a:r>
                    </a:p>
                  </a:txBody>
                  <a:tcPr/>
                </a:tc>
                <a:tc>
                  <a:txBody>
                    <a:bodyPr/>
                    <a:lstStyle/>
                    <a:p>
                      <a:r>
                        <a:rPr lang="en-US" dirty="0"/>
                        <a:t>333</a:t>
                      </a:r>
                    </a:p>
                  </a:txBody>
                  <a:tcPr/>
                </a:tc>
                <a:extLst>
                  <a:ext uri="{0D108BD9-81ED-4DB2-BD59-A6C34878D82A}">
                    <a16:rowId xmlns:a16="http://schemas.microsoft.com/office/drawing/2014/main" val="252685741"/>
                  </a:ext>
                </a:extLst>
              </a:tr>
              <a:tr h="463779">
                <a:tc>
                  <a:txBody>
                    <a:bodyPr/>
                    <a:lstStyle/>
                    <a:p>
                      <a:r>
                        <a:rPr lang="en-US" dirty="0"/>
                        <a:t>Reptile</a:t>
                      </a:r>
                    </a:p>
                  </a:txBody>
                  <a:tcPr/>
                </a:tc>
                <a:tc>
                  <a:txBody>
                    <a:bodyPr/>
                    <a:lstStyle/>
                    <a:p>
                      <a:r>
                        <a:rPr lang="en-US" dirty="0"/>
                        <a:t>78</a:t>
                      </a:r>
                    </a:p>
                  </a:txBody>
                  <a:tcPr/>
                </a:tc>
                <a:extLst>
                  <a:ext uri="{0D108BD9-81ED-4DB2-BD59-A6C34878D82A}">
                    <a16:rowId xmlns:a16="http://schemas.microsoft.com/office/drawing/2014/main" val="4170921882"/>
                  </a:ext>
                </a:extLst>
              </a:tr>
              <a:tr h="463779">
                <a:tc>
                  <a:txBody>
                    <a:bodyPr/>
                    <a:lstStyle/>
                    <a:p>
                      <a:r>
                        <a:rPr lang="en-US" dirty="0"/>
                        <a:t>Vascular Plant</a:t>
                      </a:r>
                    </a:p>
                  </a:txBody>
                  <a:tcPr/>
                </a:tc>
                <a:tc>
                  <a:txBody>
                    <a:bodyPr/>
                    <a:lstStyle/>
                    <a:p>
                      <a:r>
                        <a:rPr lang="en-US" dirty="0"/>
                        <a:t>4262</a:t>
                      </a:r>
                    </a:p>
                  </a:txBody>
                  <a:tcPr/>
                </a:tc>
                <a:extLst>
                  <a:ext uri="{0D108BD9-81ED-4DB2-BD59-A6C34878D82A}">
                    <a16:rowId xmlns:a16="http://schemas.microsoft.com/office/drawing/2014/main" val="3482486827"/>
                  </a:ext>
                </a:extLst>
              </a:tr>
            </a:tbl>
          </a:graphicData>
        </a:graphic>
      </p:graphicFrame>
      <p:graphicFrame>
        <p:nvGraphicFramePr>
          <p:cNvPr id="5" name="Table 4">
            <a:extLst>
              <a:ext uri="{FF2B5EF4-FFF2-40B4-BE49-F238E27FC236}">
                <a16:creationId xmlns:a16="http://schemas.microsoft.com/office/drawing/2014/main" id="{39D6FDD0-EDB6-43C7-8A37-7FD84809E615}"/>
              </a:ext>
            </a:extLst>
          </p:cNvPr>
          <p:cNvGraphicFramePr>
            <a:graphicFrameLocks noGrp="1"/>
          </p:cNvGraphicFramePr>
          <p:nvPr>
            <p:extLst>
              <p:ext uri="{D42A27DB-BD31-4B8C-83A1-F6EECF244321}">
                <p14:modId xmlns:p14="http://schemas.microsoft.com/office/powerpoint/2010/main" val="3138782290"/>
              </p:ext>
            </p:extLst>
          </p:nvPr>
        </p:nvGraphicFramePr>
        <p:xfrm>
          <a:off x="6350364" y="2578735"/>
          <a:ext cx="5210108" cy="2782674"/>
        </p:xfrm>
        <a:graphic>
          <a:graphicData uri="http://schemas.openxmlformats.org/drawingml/2006/table">
            <a:tbl>
              <a:tblPr firstRow="1" bandRow="1">
                <a:tableStyleId>{5C22544A-7EE6-4342-B048-85BDC9FD1C3A}</a:tableStyleId>
              </a:tblPr>
              <a:tblGrid>
                <a:gridCol w="2605054">
                  <a:extLst>
                    <a:ext uri="{9D8B030D-6E8A-4147-A177-3AD203B41FA5}">
                      <a16:colId xmlns:a16="http://schemas.microsoft.com/office/drawing/2014/main" val="3644202154"/>
                    </a:ext>
                  </a:extLst>
                </a:gridCol>
                <a:gridCol w="2605054">
                  <a:extLst>
                    <a:ext uri="{9D8B030D-6E8A-4147-A177-3AD203B41FA5}">
                      <a16:colId xmlns:a16="http://schemas.microsoft.com/office/drawing/2014/main" val="1007389140"/>
                    </a:ext>
                  </a:extLst>
                </a:gridCol>
              </a:tblGrid>
              <a:tr h="463779">
                <a:tc>
                  <a:txBody>
                    <a:bodyPr/>
                    <a:lstStyle/>
                    <a:p>
                      <a:r>
                        <a:rPr lang="en-US" dirty="0"/>
                        <a:t>Conservation Status</a:t>
                      </a:r>
                    </a:p>
                  </a:txBody>
                  <a:tcPr/>
                </a:tc>
                <a:tc>
                  <a:txBody>
                    <a:bodyPr/>
                    <a:lstStyle/>
                    <a:p>
                      <a:r>
                        <a:rPr lang="en-US" dirty="0"/>
                        <a:t>Count</a:t>
                      </a:r>
                    </a:p>
                  </a:txBody>
                  <a:tcPr/>
                </a:tc>
                <a:extLst>
                  <a:ext uri="{0D108BD9-81ED-4DB2-BD59-A6C34878D82A}">
                    <a16:rowId xmlns:a16="http://schemas.microsoft.com/office/drawing/2014/main" val="3302410472"/>
                  </a:ext>
                </a:extLst>
              </a:tr>
              <a:tr h="463779">
                <a:tc>
                  <a:txBody>
                    <a:bodyPr/>
                    <a:lstStyle/>
                    <a:p>
                      <a:r>
                        <a:rPr lang="en-US" dirty="0"/>
                        <a:t>Endangered</a:t>
                      </a:r>
                    </a:p>
                  </a:txBody>
                  <a:tcPr/>
                </a:tc>
                <a:tc>
                  <a:txBody>
                    <a:bodyPr/>
                    <a:lstStyle/>
                    <a:p>
                      <a:r>
                        <a:rPr lang="en-US" dirty="0"/>
                        <a:t>15</a:t>
                      </a:r>
                    </a:p>
                  </a:txBody>
                  <a:tcPr/>
                </a:tc>
                <a:extLst>
                  <a:ext uri="{0D108BD9-81ED-4DB2-BD59-A6C34878D82A}">
                    <a16:rowId xmlns:a16="http://schemas.microsoft.com/office/drawing/2014/main" val="2156703617"/>
                  </a:ext>
                </a:extLst>
              </a:tr>
              <a:tr h="463779">
                <a:tc>
                  <a:txBody>
                    <a:bodyPr/>
                    <a:lstStyle/>
                    <a:p>
                      <a:r>
                        <a:rPr lang="en-US" dirty="0"/>
                        <a:t>In Recovery</a:t>
                      </a:r>
                    </a:p>
                  </a:txBody>
                  <a:tcPr/>
                </a:tc>
                <a:tc>
                  <a:txBody>
                    <a:bodyPr/>
                    <a:lstStyle/>
                    <a:p>
                      <a:r>
                        <a:rPr lang="en-US" dirty="0"/>
                        <a:t>4</a:t>
                      </a:r>
                    </a:p>
                  </a:txBody>
                  <a:tcPr/>
                </a:tc>
                <a:extLst>
                  <a:ext uri="{0D108BD9-81ED-4DB2-BD59-A6C34878D82A}">
                    <a16:rowId xmlns:a16="http://schemas.microsoft.com/office/drawing/2014/main" val="2839349043"/>
                  </a:ext>
                </a:extLst>
              </a:tr>
              <a:tr h="463779">
                <a:tc>
                  <a:txBody>
                    <a:bodyPr/>
                    <a:lstStyle/>
                    <a:p>
                      <a:r>
                        <a:rPr lang="en-US" dirty="0"/>
                        <a:t>No Intervention</a:t>
                      </a:r>
                    </a:p>
                  </a:txBody>
                  <a:tcPr/>
                </a:tc>
                <a:tc>
                  <a:txBody>
                    <a:bodyPr/>
                    <a:lstStyle/>
                    <a:p>
                      <a:r>
                        <a:rPr lang="en-US" dirty="0"/>
                        <a:t>5363</a:t>
                      </a:r>
                    </a:p>
                  </a:txBody>
                  <a:tcPr/>
                </a:tc>
                <a:extLst>
                  <a:ext uri="{0D108BD9-81ED-4DB2-BD59-A6C34878D82A}">
                    <a16:rowId xmlns:a16="http://schemas.microsoft.com/office/drawing/2014/main" val="1446217721"/>
                  </a:ext>
                </a:extLst>
              </a:tr>
              <a:tr h="463779">
                <a:tc>
                  <a:txBody>
                    <a:bodyPr/>
                    <a:lstStyle/>
                    <a:p>
                      <a:r>
                        <a:rPr lang="en-US" dirty="0"/>
                        <a:t>Species of Concern</a:t>
                      </a:r>
                    </a:p>
                  </a:txBody>
                  <a:tcPr/>
                </a:tc>
                <a:tc>
                  <a:txBody>
                    <a:bodyPr/>
                    <a:lstStyle/>
                    <a:p>
                      <a:r>
                        <a:rPr lang="en-US" dirty="0"/>
                        <a:t>151</a:t>
                      </a:r>
                    </a:p>
                  </a:txBody>
                  <a:tcPr/>
                </a:tc>
                <a:extLst>
                  <a:ext uri="{0D108BD9-81ED-4DB2-BD59-A6C34878D82A}">
                    <a16:rowId xmlns:a16="http://schemas.microsoft.com/office/drawing/2014/main" val="1467990364"/>
                  </a:ext>
                </a:extLst>
              </a:tr>
              <a:tr h="463779">
                <a:tc>
                  <a:txBody>
                    <a:bodyPr/>
                    <a:lstStyle/>
                    <a:p>
                      <a:r>
                        <a:rPr lang="en-US" dirty="0"/>
                        <a:t>Threatened</a:t>
                      </a:r>
                    </a:p>
                  </a:txBody>
                  <a:tcPr/>
                </a:tc>
                <a:tc>
                  <a:txBody>
                    <a:bodyPr/>
                    <a:lstStyle/>
                    <a:p>
                      <a:r>
                        <a:rPr lang="en-US" dirty="0"/>
                        <a:t>10</a:t>
                      </a:r>
                    </a:p>
                  </a:txBody>
                  <a:tcPr/>
                </a:tc>
                <a:extLst>
                  <a:ext uri="{0D108BD9-81ED-4DB2-BD59-A6C34878D82A}">
                    <a16:rowId xmlns:a16="http://schemas.microsoft.com/office/drawing/2014/main" val="3760385704"/>
                  </a:ext>
                </a:extLst>
              </a:tr>
            </a:tbl>
          </a:graphicData>
        </a:graphic>
      </p:graphicFrame>
      <p:sp>
        <p:nvSpPr>
          <p:cNvPr id="6" name="TextBox 5">
            <a:extLst>
              <a:ext uri="{FF2B5EF4-FFF2-40B4-BE49-F238E27FC236}">
                <a16:creationId xmlns:a16="http://schemas.microsoft.com/office/drawing/2014/main" id="{A9659F50-DDE0-43E8-ACCE-E7C8468A954C}"/>
              </a:ext>
            </a:extLst>
          </p:cNvPr>
          <p:cNvSpPr txBox="1"/>
          <p:nvPr/>
        </p:nvSpPr>
        <p:spPr>
          <a:xfrm>
            <a:off x="7965366" y="5678115"/>
            <a:ext cx="1980103" cy="369332"/>
          </a:xfrm>
          <a:prstGeom prst="rect">
            <a:avLst/>
          </a:prstGeom>
          <a:noFill/>
        </p:spPr>
        <p:txBody>
          <a:bodyPr wrap="square" rtlCol="0">
            <a:spAutoFit/>
          </a:bodyPr>
          <a:lstStyle/>
          <a:p>
            <a:r>
              <a:rPr lang="en-US" dirty="0"/>
              <a:t>Total Species: 5541</a:t>
            </a:r>
          </a:p>
        </p:txBody>
      </p:sp>
    </p:spTree>
    <p:extLst>
      <p:ext uri="{BB962C8B-B14F-4D97-AF65-F5344CB8AC3E}">
        <p14:creationId xmlns:p14="http://schemas.microsoft.com/office/powerpoint/2010/main" val="367951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D16C-4F62-4224-A5BE-20AD4B318052}"/>
              </a:ext>
            </a:extLst>
          </p:cNvPr>
          <p:cNvSpPr>
            <a:spLocks noGrp="1"/>
          </p:cNvSpPr>
          <p:nvPr>
            <p:ph type="title"/>
          </p:nvPr>
        </p:nvSpPr>
        <p:spPr/>
        <p:txBody>
          <a:bodyPr/>
          <a:lstStyle/>
          <a:p>
            <a:r>
              <a:rPr lang="en-US" dirty="0"/>
              <a:t>Endangered Species</a:t>
            </a:r>
          </a:p>
        </p:txBody>
      </p:sp>
      <p:sp>
        <p:nvSpPr>
          <p:cNvPr id="3" name="Text Placeholder 2">
            <a:extLst>
              <a:ext uri="{FF2B5EF4-FFF2-40B4-BE49-F238E27FC236}">
                <a16:creationId xmlns:a16="http://schemas.microsoft.com/office/drawing/2014/main" id="{A3DABEE1-691F-4491-ADC1-4A7694396311}"/>
              </a:ext>
            </a:extLst>
          </p:cNvPr>
          <p:cNvSpPr>
            <a:spLocks noGrp="1"/>
          </p:cNvSpPr>
          <p:nvPr>
            <p:ph type="body" idx="1"/>
          </p:nvPr>
        </p:nvSpPr>
        <p:spPr/>
        <p:txBody>
          <a:bodyPr/>
          <a:lstStyle/>
          <a:p>
            <a:r>
              <a:rPr lang="en-US" dirty="0"/>
              <a:t>The Significance between the Susceptibility of Endangerment amongst varying species</a:t>
            </a:r>
          </a:p>
        </p:txBody>
      </p:sp>
    </p:spTree>
    <p:extLst>
      <p:ext uri="{BB962C8B-B14F-4D97-AF65-F5344CB8AC3E}">
        <p14:creationId xmlns:p14="http://schemas.microsoft.com/office/powerpoint/2010/main" val="91228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41E0-6A92-48F2-B35E-BD57C8083D06}"/>
              </a:ext>
            </a:extLst>
          </p:cNvPr>
          <p:cNvSpPr>
            <a:spLocks noGrp="1"/>
          </p:cNvSpPr>
          <p:nvPr>
            <p:ph type="title"/>
          </p:nvPr>
        </p:nvSpPr>
        <p:spPr/>
        <p:txBody>
          <a:bodyPr/>
          <a:lstStyle/>
          <a:p>
            <a:r>
              <a:rPr lang="en-US" dirty="0"/>
              <a:t>Protection of Species</a:t>
            </a:r>
          </a:p>
        </p:txBody>
      </p:sp>
      <p:graphicFrame>
        <p:nvGraphicFramePr>
          <p:cNvPr id="4" name="Content Placeholder 3">
            <a:extLst>
              <a:ext uri="{FF2B5EF4-FFF2-40B4-BE49-F238E27FC236}">
                <a16:creationId xmlns:a16="http://schemas.microsoft.com/office/drawing/2014/main" id="{8912584B-8431-4D06-AB2E-DB243DF9A994}"/>
              </a:ext>
            </a:extLst>
          </p:cNvPr>
          <p:cNvGraphicFramePr>
            <a:graphicFrameLocks noGrp="1"/>
          </p:cNvGraphicFramePr>
          <p:nvPr>
            <p:ph idx="1"/>
            <p:extLst>
              <p:ext uri="{D42A27DB-BD31-4B8C-83A1-F6EECF244321}">
                <p14:modId xmlns:p14="http://schemas.microsoft.com/office/powerpoint/2010/main" val="1519416864"/>
              </p:ext>
            </p:extLst>
          </p:nvPr>
        </p:nvGraphicFramePr>
        <p:xfrm>
          <a:off x="1143000" y="2057400"/>
          <a:ext cx="9872664" cy="2966720"/>
        </p:xfrm>
        <a:graphic>
          <a:graphicData uri="http://schemas.openxmlformats.org/drawingml/2006/table">
            <a:tbl>
              <a:tblPr firstRow="1" bandRow="1">
                <a:tableStyleId>{5C22544A-7EE6-4342-B048-85BDC9FD1C3A}</a:tableStyleId>
              </a:tblPr>
              <a:tblGrid>
                <a:gridCol w="3290888">
                  <a:extLst>
                    <a:ext uri="{9D8B030D-6E8A-4147-A177-3AD203B41FA5}">
                      <a16:colId xmlns:a16="http://schemas.microsoft.com/office/drawing/2014/main" val="1145760917"/>
                    </a:ext>
                  </a:extLst>
                </a:gridCol>
                <a:gridCol w="3290888">
                  <a:extLst>
                    <a:ext uri="{9D8B030D-6E8A-4147-A177-3AD203B41FA5}">
                      <a16:colId xmlns:a16="http://schemas.microsoft.com/office/drawing/2014/main" val="3807745846"/>
                    </a:ext>
                  </a:extLst>
                </a:gridCol>
                <a:gridCol w="3290888">
                  <a:extLst>
                    <a:ext uri="{9D8B030D-6E8A-4147-A177-3AD203B41FA5}">
                      <a16:colId xmlns:a16="http://schemas.microsoft.com/office/drawing/2014/main" val="2690414548"/>
                    </a:ext>
                  </a:extLst>
                </a:gridCol>
              </a:tblGrid>
              <a:tr h="370840">
                <a:tc>
                  <a:txBody>
                    <a:bodyPr/>
                    <a:lstStyle/>
                    <a:p>
                      <a:r>
                        <a:rPr lang="en-US" dirty="0"/>
                        <a:t>Category</a:t>
                      </a:r>
                    </a:p>
                  </a:txBody>
                  <a:tcPr/>
                </a:tc>
                <a:tc>
                  <a:txBody>
                    <a:bodyPr/>
                    <a:lstStyle/>
                    <a:p>
                      <a:r>
                        <a:rPr lang="en-US" dirty="0"/>
                        <a:t>Protected</a:t>
                      </a:r>
                    </a:p>
                  </a:txBody>
                  <a:tcPr/>
                </a:tc>
                <a:tc>
                  <a:txBody>
                    <a:bodyPr/>
                    <a:lstStyle/>
                    <a:p>
                      <a:r>
                        <a:rPr lang="en-US" dirty="0"/>
                        <a:t>Not Protected</a:t>
                      </a:r>
                    </a:p>
                  </a:txBody>
                  <a:tcPr/>
                </a:tc>
                <a:extLst>
                  <a:ext uri="{0D108BD9-81ED-4DB2-BD59-A6C34878D82A}">
                    <a16:rowId xmlns:a16="http://schemas.microsoft.com/office/drawing/2014/main" val="2779389043"/>
                  </a:ext>
                </a:extLst>
              </a:tr>
              <a:tr h="370840">
                <a:tc>
                  <a:txBody>
                    <a:bodyPr/>
                    <a:lstStyle/>
                    <a:p>
                      <a:r>
                        <a:rPr lang="en-US" dirty="0"/>
                        <a:t>Amphibian</a:t>
                      </a:r>
                    </a:p>
                  </a:txBody>
                  <a:tcPr/>
                </a:tc>
                <a:tc>
                  <a:txBody>
                    <a:bodyPr/>
                    <a:lstStyle/>
                    <a:p>
                      <a:r>
                        <a:rPr lang="en-US" dirty="0"/>
                        <a:t>7</a:t>
                      </a:r>
                    </a:p>
                  </a:txBody>
                  <a:tcPr/>
                </a:tc>
                <a:tc>
                  <a:txBody>
                    <a:bodyPr/>
                    <a:lstStyle/>
                    <a:p>
                      <a:r>
                        <a:rPr lang="en-US" dirty="0"/>
                        <a:t>72</a:t>
                      </a:r>
                    </a:p>
                  </a:txBody>
                  <a:tcPr/>
                </a:tc>
                <a:extLst>
                  <a:ext uri="{0D108BD9-81ED-4DB2-BD59-A6C34878D82A}">
                    <a16:rowId xmlns:a16="http://schemas.microsoft.com/office/drawing/2014/main" val="1184722370"/>
                  </a:ext>
                </a:extLst>
              </a:tr>
              <a:tr h="370840">
                <a:tc>
                  <a:txBody>
                    <a:bodyPr/>
                    <a:lstStyle/>
                    <a:p>
                      <a:r>
                        <a:rPr lang="en-US" dirty="0"/>
                        <a:t>Bird</a:t>
                      </a:r>
                    </a:p>
                  </a:txBody>
                  <a:tcPr/>
                </a:tc>
                <a:tc>
                  <a:txBody>
                    <a:bodyPr/>
                    <a:lstStyle/>
                    <a:p>
                      <a:r>
                        <a:rPr lang="en-US" dirty="0"/>
                        <a:t>75</a:t>
                      </a:r>
                    </a:p>
                  </a:txBody>
                  <a:tcPr/>
                </a:tc>
                <a:tc>
                  <a:txBody>
                    <a:bodyPr/>
                    <a:lstStyle/>
                    <a:p>
                      <a:r>
                        <a:rPr lang="en-US" dirty="0"/>
                        <a:t>413</a:t>
                      </a:r>
                    </a:p>
                  </a:txBody>
                  <a:tcPr/>
                </a:tc>
                <a:extLst>
                  <a:ext uri="{0D108BD9-81ED-4DB2-BD59-A6C34878D82A}">
                    <a16:rowId xmlns:a16="http://schemas.microsoft.com/office/drawing/2014/main" val="1301962987"/>
                  </a:ext>
                </a:extLst>
              </a:tr>
              <a:tr h="370840">
                <a:tc>
                  <a:txBody>
                    <a:bodyPr/>
                    <a:lstStyle/>
                    <a:p>
                      <a:r>
                        <a:rPr lang="en-US" dirty="0"/>
                        <a:t>Fish</a:t>
                      </a:r>
                    </a:p>
                  </a:txBody>
                  <a:tcPr/>
                </a:tc>
                <a:tc>
                  <a:txBody>
                    <a:bodyPr/>
                    <a:lstStyle/>
                    <a:p>
                      <a:r>
                        <a:rPr lang="en-US" dirty="0"/>
                        <a:t>11</a:t>
                      </a:r>
                    </a:p>
                  </a:txBody>
                  <a:tcPr/>
                </a:tc>
                <a:tc>
                  <a:txBody>
                    <a:bodyPr/>
                    <a:lstStyle/>
                    <a:p>
                      <a:r>
                        <a:rPr lang="en-US" dirty="0"/>
                        <a:t>115</a:t>
                      </a:r>
                    </a:p>
                  </a:txBody>
                  <a:tcPr/>
                </a:tc>
                <a:extLst>
                  <a:ext uri="{0D108BD9-81ED-4DB2-BD59-A6C34878D82A}">
                    <a16:rowId xmlns:a16="http://schemas.microsoft.com/office/drawing/2014/main" val="314578429"/>
                  </a:ext>
                </a:extLst>
              </a:tr>
              <a:tr h="370840">
                <a:tc>
                  <a:txBody>
                    <a:bodyPr/>
                    <a:lstStyle/>
                    <a:p>
                      <a:r>
                        <a:rPr lang="en-US" dirty="0"/>
                        <a:t>Mammal</a:t>
                      </a:r>
                    </a:p>
                  </a:txBody>
                  <a:tcPr/>
                </a:tc>
                <a:tc>
                  <a:txBody>
                    <a:bodyPr/>
                    <a:lstStyle/>
                    <a:p>
                      <a:r>
                        <a:rPr lang="en-US" dirty="0"/>
                        <a:t>30</a:t>
                      </a:r>
                    </a:p>
                  </a:txBody>
                  <a:tcPr/>
                </a:tc>
                <a:tc>
                  <a:txBody>
                    <a:bodyPr/>
                    <a:lstStyle/>
                    <a:p>
                      <a:r>
                        <a:rPr lang="en-US" dirty="0"/>
                        <a:t>146</a:t>
                      </a:r>
                    </a:p>
                  </a:txBody>
                  <a:tcPr/>
                </a:tc>
                <a:extLst>
                  <a:ext uri="{0D108BD9-81ED-4DB2-BD59-A6C34878D82A}">
                    <a16:rowId xmlns:a16="http://schemas.microsoft.com/office/drawing/2014/main" val="17316547"/>
                  </a:ext>
                </a:extLst>
              </a:tr>
              <a:tr h="370840">
                <a:tc>
                  <a:txBody>
                    <a:bodyPr/>
                    <a:lstStyle/>
                    <a:p>
                      <a:r>
                        <a:rPr lang="en-US" dirty="0"/>
                        <a:t>Nonvascular Plant</a:t>
                      </a:r>
                    </a:p>
                  </a:txBody>
                  <a:tcPr/>
                </a:tc>
                <a:tc>
                  <a:txBody>
                    <a:bodyPr/>
                    <a:lstStyle/>
                    <a:p>
                      <a:r>
                        <a:rPr lang="en-US" dirty="0"/>
                        <a:t>5</a:t>
                      </a:r>
                    </a:p>
                  </a:txBody>
                  <a:tcPr/>
                </a:tc>
                <a:tc>
                  <a:txBody>
                    <a:bodyPr/>
                    <a:lstStyle/>
                    <a:p>
                      <a:r>
                        <a:rPr lang="en-US" dirty="0"/>
                        <a:t>328</a:t>
                      </a:r>
                    </a:p>
                  </a:txBody>
                  <a:tcPr/>
                </a:tc>
                <a:extLst>
                  <a:ext uri="{0D108BD9-81ED-4DB2-BD59-A6C34878D82A}">
                    <a16:rowId xmlns:a16="http://schemas.microsoft.com/office/drawing/2014/main" val="2872283126"/>
                  </a:ext>
                </a:extLst>
              </a:tr>
              <a:tr h="370840">
                <a:tc>
                  <a:txBody>
                    <a:bodyPr/>
                    <a:lstStyle/>
                    <a:p>
                      <a:r>
                        <a:rPr lang="en-US" dirty="0"/>
                        <a:t>Reptile</a:t>
                      </a:r>
                    </a:p>
                  </a:txBody>
                  <a:tcPr/>
                </a:tc>
                <a:tc>
                  <a:txBody>
                    <a:bodyPr/>
                    <a:lstStyle/>
                    <a:p>
                      <a:r>
                        <a:rPr lang="en-US" dirty="0"/>
                        <a:t>5</a:t>
                      </a:r>
                    </a:p>
                  </a:txBody>
                  <a:tcPr/>
                </a:tc>
                <a:tc>
                  <a:txBody>
                    <a:bodyPr/>
                    <a:lstStyle/>
                    <a:p>
                      <a:r>
                        <a:rPr lang="en-US" dirty="0"/>
                        <a:t>73</a:t>
                      </a:r>
                    </a:p>
                  </a:txBody>
                  <a:tcPr/>
                </a:tc>
                <a:extLst>
                  <a:ext uri="{0D108BD9-81ED-4DB2-BD59-A6C34878D82A}">
                    <a16:rowId xmlns:a16="http://schemas.microsoft.com/office/drawing/2014/main" val="3294954949"/>
                  </a:ext>
                </a:extLst>
              </a:tr>
              <a:tr h="370840">
                <a:tc>
                  <a:txBody>
                    <a:bodyPr/>
                    <a:lstStyle/>
                    <a:p>
                      <a:r>
                        <a:rPr lang="en-US" dirty="0"/>
                        <a:t>Vascular Plant</a:t>
                      </a:r>
                    </a:p>
                  </a:txBody>
                  <a:tcPr/>
                </a:tc>
                <a:tc>
                  <a:txBody>
                    <a:bodyPr/>
                    <a:lstStyle/>
                    <a:p>
                      <a:r>
                        <a:rPr lang="en-US" dirty="0"/>
                        <a:t>46</a:t>
                      </a:r>
                    </a:p>
                  </a:txBody>
                  <a:tcPr/>
                </a:tc>
                <a:tc>
                  <a:txBody>
                    <a:bodyPr/>
                    <a:lstStyle/>
                    <a:p>
                      <a:r>
                        <a:rPr lang="en-US" dirty="0"/>
                        <a:t>4216</a:t>
                      </a:r>
                    </a:p>
                  </a:txBody>
                  <a:tcPr/>
                </a:tc>
                <a:extLst>
                  <a:ext uri="{0D108BD9-81ED-4DB2-BD59-A6C34878D82A}">
                    <a16:rowId xmlns:a16="http://schemas.microsoft.com/office/drawing/2014/main" val="1675239894"/>
                  </a:ext>
                </a:extLst>
              </a:tr>
            </a:tbl>
          </a:graphicData>
        </a:graphic>
      </p:graphicFrame>
    </p:spTree>
    <p:extLst>
      <p:ext uri="{BB962C8B-B14F-4D97-AF65-F5344CB8AC3E}">
        <p14:creationId xmlns:p14="http://schemas.microsoft.com/office/powerpoint/2010/main" val="98424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DE9A-D25B-47E5-AB7F-F3B431E61A0E}"/>
              </a:ext>
            </a:extLst>
          </p:cNvPr>
          <p:cNvSpPr>
            <a:spLocks noGrp="1"/>
          </p:cNvSpPr>
          <p:nvPr>
            <p:ph type="title"/>
          </p:nvPr>
        </p:nvSpPr>
        <p:spPr/>
        <p:txBody>
          <a:bodyPr/>
          <a:lstStyle/>
          <a:p>
            <a:r>
              <a:rPr lang="en-US" dirty="0"/>
              <a:t>Significance of Endangerment</a:t>
            </a:r>
          </a:p>
        </p:txBody>
      </p:sp>
      <p:graphicFrame>
        <p:nvGraphicFramePr>
          <p:cNvPr id="5" name="Content Placeholder 4">
            <a:extLst>
              <a:ext uri="{FF2B5EF4-FFF2-40B4-BE49-F238E27FC236}">
                <a16:creationId xmlns:a16="http://schemas.microsoft.com/office/drawing/2014/main" id="{3D4288FD-1DA0-430B-A640-C304C7B5C727}"/>
              </a:ext>
            </a:extLst>
          </p:cNvPr>
          <p:cNvGraphicFramePr>
            <a:graphicFrameLocks noGrp="1"/>
          </p:cNvGraphicFramePr>
          <p:nvPr>
            <p:ph idx="1"/>
            <p:extLst>
              <p:ext uri="{D42A27DB-BD31-4B8C-83A1-F6EECF244321}">
                <p14:modId xmlns:p14="http://schemas.microsoft.com/office/powerpoint/2010/main" val="4187359336"/>
              </p:ext>
            </p:extLst>
          </p:nvPr>
        </p:nvGraphicFramePr>
        <p:xfrm>
          <a:off x="5647594" y="1861820"/>
          <a:ext cx="5700176" cy="3134360"/>
        </p:xfrm>
        <a:graphic>
          <a:graphicData uri="http://schemas.openxmlformats.org/drawingml/2006/table">
            <a:tbl>
              <a:tblPr firstRow="1" bandRow="1">
                <a:tableStyleId>{5C22544A-7EE6-4342-B048-85BDC9FD1C3A}</a:tableStyleId>
              </a:tblPr>
              <a:tblGrid>
                <a:gridCol w="1425044">
                  <a:extLst>
                    <a:ext uri="{9D8B030D-6E8A-4147-A177-3AD203B41FA5}">
                      <a16:colId xmlns:a16="http://schemas.microsoft.com/office/drawing/2014/main" val="1396811496"/>
                    </a:ext>
                  </a:extLst>
                </a:gridCol>
                <a:gridCol w="1425044">
                  <a:extLst>
                    <a:ext uri="{9D8B030D-6E8A-4147-A177-3AD203B41FA5}">
                      <a16:colId xmlns:a16="http://schemas.microsoft.com/office/drawing/2014/main" val="4040633996"/>
                    </a:ext>
                  </a:extLst>
                </a:gridCol>
                <a:gridCol w="1425044">
                  <a:extLst>
                    <a:ext uri="{9D8B030D-6E8A-4147-A177-3AD203B41FA5}">
                      <a16:colId xmlns:a16="http://schemas.microsoft.com/office/drawing/2014/main" val="2645317734"/>
                    </a:ext>
                  </a:extLst>
                </a:gridCol>
                <a:gridCol w="1425044">
                  <a:extLst>
                    <a:ext uri="{9D8B030D-6E8A-4147-A177-3AD203B41FA5}">
                      <a16:colId xmlns:a16="http://schemas.microsoft.com/office/drawing/2014/main" val="1173474479"/>
                    </a:ext>
                  </a:extLst>
                </a:gridCol>
              </a:tblGrid>
              <a:tr h="370840">
                <a:tc>
                  <a:txBody>
                    <a:bodyPr/>
                    <a:lstStyle/>
                    <a:p>
                      <a:r>
                        <a:rPr lang="en-US" dirty="0"/>
                        <a:t>Category</a:t>
                      </a:r>
                    </a:p>
                  </a:txBody>
                  <a:tcPr/>
                </a:tc>
                <a:tc>
                  <a:txBody>
                    <a:bodyPr/>
                    <a:lstStyle/>
                    <a:p>
                      <a:r>
                        <a:rPr lang="en-US" dirty="0"/>
                        <a:t>% Protected</a:t>
                      </a:r>
                    </a:p>
                  </a:txBody>
                  <a:tcPr/>
                </a:tc>
                <a:tc>
                  <a:txBody>
                    <a:bodyPr/>
                    <a:lstStyle/>
                    <a:p>
                      <a:r>
                        <a:rPr lang="en-US" dirty="0"/>
                        <a:t>Difference*</a:t>
                      </a:r>
                    </a:p>
                  </a:txBody>
                  <a:tcPr/>
                </a:tc>
                <a:tc>
                  <a:txBody>
                    <a:bodyPr/>
                    <a:lstStyle/>
                    <a:p>
                      <a:r>
                        <a:rPr lang="en-US" dirty="0"/>
                        <a:t>Significant</a:t>
                      </a:r>
                    </a:p>
                  </a:txBody>
                  <a:tcPr/>
                </a:tc>
                <a:extLst>
                  <a:ext uri="{0D108BD9-81ED-4DB2-BD59-A6C34878D82A}">
                    <a16:rowId xmlns:a16="http://schemas.microsoft.com/office/drawing/2014/main" val="471669573"/>
                  </a:ext>
                </a:extLst>
              </a:tr>
              <a:tr h="370840">
                <a:tc>
                  <a:txBody>
                    <a:bodyPr/>
                    <a:lstStyle/>
                    <a:p>
                      <a:r>
                        <a:rPr lang="en-US" dirty="0"/>
                        <a:t>Bird</a:t>
                      </a:r>
                    </a:p>
                  </a:txBody>
                  <a:tcPr/>
                </a:tc>
                <a:tc>
                  <a:txBody>
                    <a:bodyPr/>
                    <a:lstStyle/>
                    <a:p>
                      <a:r>
                        <a:rPr lang="en-US" dirty="0"/>
                        <a:t>15.36%</a:t>
                      </a:r>
                    </a:p>
                  </a:txBody>
                  <a:tcPr/>
                </a:tc>
                <a:tc>
                  <a:txBody>
                    <a:bodyPr/>
                    <a:lstStyle/>
                    <a:p>
                      <a:r>
                        <a:rPr lang="en-US" dirty="0"/>
                        <a:t>~0.687</a:t>
                      </a:r>
                    </a:p>
                  </a:txBody>
                  <a:tcPr/>
                </a:tc>
                <a:tc>
                  <a:txBody>
                    <a:bodyPr/>
                    <a:lstStyle/>
                    <a:p>
                      <a:r>
                        <a:rPr lang="en-US" dirty="0"/>
                        <a:t>No</a:t>
                      </a:r>
                    </a:p>
                  </a:txBody>
                  <a:tcPr/>
                </a:tc>
                <a:extLst>
                  <a:ext uri="{0D108BD9-81ED-4DB2-BD59-A6C34878D82A}">
                    <a16:rowId xmlns:a16="http://schemas.microsoft.com/office/drawing/2014/main" val="1001420473"/>
                  </a:ext>
                </a:extLst>
              </a:tr>
              <a:tr h="370840">
                <a:tc>
                  <a:txBody>
                    <a:bodyPr/>
                    <a:lstStyle/>
                    <a:p>
                      <a:r>
                        <a:rPr lang="en-US" dirty="0"/>
                        <a:t>Reptile</a:t>
                      </a:r>
                    </a:p>
                  </a:txBody>
                  <a:tcPr/>
                </a:tc>
                <a:tc>
                  <a:txBody>
                    <a:bodyPr/>
                    <a:lstStyle/>
                    <a:p>
                      <a:r>
                        <a:rPr lang="en-US" dirty="0"/>
                        <a:t>6.41%</a:t>
                      </a:r>
                    </a:p>
                  </a:txBody>
                  <a:tcPr/>
                </a:tc>
                <a:tc>
                  <a:txBody>
                    <a:bodyPr/>
                    <a:lstStyle/>
                    <a:p>
                      <a:r>
                        <a:rPr lang="en-US" dirty="0"/>
                        <a:t>~0.038</a:t>
                      </a:r>
                    </a:p>
                  </a:txBody>
                  <a:tcPr/>
                </a:tc>
                <a:tc>
                  <a:txBody>
                    <a:bodyPr/>
                    <a:lstStyle/>
                    <a:p>
                      <a:r>
                        <a:rPr lang="en-US" dirty="0"/>
                        <a:t>Yes</a:t>
                      </a:r>
                    </a:p>
                  </a:txBody>
                  <a:tcPr/>
                </a:tc>
                <a:extLst>
                  <a:ext uri="{0D108BD9-81ED-4DB2-BD59-A6C34878D82A}">
                    <a16:rowId xmlns:a16="http://schemas.microsoft.com/office/drawing/2014/main" val="332926999"/>
                  </a:ext>
                </a:extLst>
              </a:tr>
              <a:tr h="370840">
                <a:tc>
                  <a:txBody>
                    <a:bodyPr/>
                    <a:lstStyle/>
                    <a:p>
                      <a:r>
                        <a:rPr lang="en-US" dirty="0"/>
                        <a:t>Fish</a:t>
                      </a:r>
                    </a:p>
                  </a:txBody>
                  <a:tcPr/>
                </a:tc>
                <a:tc>
                  <a:txBody>
                    <a:bodyPr/>
                    <a:lstStyle/>
                    <a:p>
                      <a:r>
                        <a:rPr lang="en-US" dirty="0"/>
                        <a:t>8.73%</a:t>
                      </a:r>
                    </a:p>
                  </a:txBody>
                  <a:tcPr/>
                </a:tc>
                <a:tc>
                  <a:txBody>
                    <a:bodyPr/>
                    <a:lstStyle/>
                    <a:p>
                      <a:r>
                        <a:rPr lang="en-US" dirty="0"/>
                        <a:t>~0.056</a:t>
                      </a:r>
                    </a:p>
                  </a:txBody>
                  <a:tcPr/>
                </a:tc>
                <a:tc>
                  <a:txBody>
                    <a:bodyPr/>
                    <a:lstStyle/>
                    <a:p>
                      <a:r>
                        <a:rPr lang="en-US" dirty="0"/>
                        <a:t>No</a:t>
                      </a:r>
                    </a:p>
                  </a:txBody>
                  <a:tcPr/>
                </a:tc>
                <a:extLst>
                  <a:ext uri="{0D108BD9-81ED-4DB2-BD59-A6C34878D82A}">
                    <a16:rowId xmlns:a16="http://schemas.microsoft.com/office/drawing/2014/main" val="2724714697"/>
                  </a:ext>
                </a:extLst>
              </a:tr>
              <a:tr h="370840">
                <a:tc>
                  <a:txBody>
                    <a:bodyPr/>
                    <a:lstStyle/>
                    <a:p>
                      <a:r>
                        <a:rPr lang="en-US" dirty="0"/>
                        <a:t>Amphibian</a:t>
                      </a:r>
                    </a:p>
                  </a:txBody>
                  <a:tcPr/>
                </a:tc>
                <a:tc>
                  <a:txBody>
                    <a:bodyPr/>
                    <a:lstStyle/>
                    <a:p>
                      <a:r>
                        <a:rPr lang="en-US" dirty="0"/>
                        <a:t>8.86%</a:t>
                      </a:r>
                    </a:p>
                  </a:txBody>
                  <a:tcPr/>
                </a:tc>
                <a:tc>
                  <a:txBody>
                    <a:bodyPr/>
                    <a:lstStyle/>
                    <a:p>
                      <a:r>
                        <a:rPr lang="en-US" dirty="0"/>
                        <a:t>~0.127</a:t>
                      </a:r>
                    </a:p>
                  </a:txBody>
                  <a:tcPr/>
                </a:tc>
                <a:tc>
                  <a:txBody>
                    <a:bodyPr/>
                    <a:lstStyle/>
                    <a:p>
                      <a:r>
                        <a:rPr lang="en-US" dirty="0"/>
                        <a:t>Yes</a:t>
                      </a:r>
                    </a:p>
                  </a:txBody>
                  <a:tcPr/>
                </a:tc>
                <a:extLst>
                  <a:ext uri="{0D108BD9-81ED-4DB2-BD59-A6C34878D82A}">
                    <a16:rowId xmlns:a16="http://schemas.microsoft.com/office/drawing/2014/main" val="2168267460"/>
                  </a:ext>
                </a:extLst>
              </a:tr>
              <a:tr h="370840">
                <a:tc>
                  <a:txBody>
                    <a:bodyPr/>
                    <a:lstStyle/>
                    <a:p>
                      <a:r>
                        <a:rPr lang="en-US" dirty="0"/>
                        <a:t>Nonvascular Plant</a:t>
                      </a:r>
                    </a:p>
                  </a:txBody>
                  <a:tcPr/>
                </a:tc>
                <a:tc>
                  <a:txBody>
                    <a:bodyPr/>
                    <a:lstStyle/>
                    <a:p>
                      <a:r>
                        <a:rPr lang="en-US" dirty="0"/>
                        <a:t>1.50%</a:t>
                      </a:r>
                    </a:p>
                  </a:txBody>
                  <a:tcPr/>
                </a:tc>
                <a:tc>
                  <a:txBody>
                    <a:bodyPr/>
                    <a:lstStyle/>
                    <a:p>
                      <a:r>
                        <a:rPr lang="en-US" dirty="0"/>
                        <a:t>~1.48-10</a:t>
                      </a:r>
                    </a:p>
                  </a:txBody>
                  <a:tcPr/>
                </a:tc>
                <a:tc>
                  <a:txBody>
                    <a:bodyPr/>
                    <a:lstStyle/>
                    <a:p>
                      <a:r>
                        <a:rPr lang="en-US" dirty="0"/>
                        <a:t>Yes</a:t>
                      </a:r>
                    </a:p>
                  </a:txBody>
                  <a:tcPr/>
                </a:tc>
                <a:extLst>
                  <a:ext uri="{0D108BD9-81ED-4DB2-BD59-A6C34878D82A}">
                    <a16:rowId xmlns:a16="http://schemas.microsoft.com/office/drawing/2014/main" val="4101976542"/>
                  </a:ext>
                </a:extLst>
              </a:tr>
              <a:tr h="370840">
                <a:tc>
                  <a:txBody>
                    <a:bodyPr/>
                    <a:lstStyle/>
                    <a:p>
                      <a:r>
                        <a:rPr lang="en-US" dirty="0"/>
                        <a:t>Vascular Plant</a:t>
                      </a:r>
                    </a:p>
                  </a:txBody>
                  <a:tcPr/>
                </a:tc>
                <a:tc>
                  <a:txBody>
                    <a:bodyPr/>
                    <a:lstStyle/>
                    <a:p>
                      <a:r>
                        <a:rPr lang="en-US" dirty="0"/>
                        <a:t>1.07%</a:t>
                      </a:r>
                    </a:p>
                  </a:txBody>
                  <a:tcPr/>
                </a:tc>
                <a:tc>
                  <a:txBody>
                    <a:bodyPr/>
                    <a:lstStyle/>
                    <a:p>
                      <a:r>
                        <a:rPr lang="en-US" dirty="0"/>
                        <a:t>~1.44-55</a:t>
                      </a:r>
                    </a:p>
                  </a:txBody>
                  <a:tcPr/>
                </a:tc>
                <a:tc>
                  <a:txBody>
                    <a:bodyPr/>
                    <a:lstStyle/>
                    <a:p>
                      <a:r>
                        <a:rPr lang="en-US" dirty="0"/>
                        <a:t>Yes</a:t>
                      </a:r>
                    </a:p>
                  </a:txBody>
                  <a:tcPr/>
                </a:tc>
                <a:extLst>
                  <a:ext uri="{0D108BD9-81ED-4DB2-BD59-A6C34878D82A}">
                    <a16:rowId xmlns:a16="http://schemas.microsoft.com/office/drawing/2014/main" val="2660053212"/>
                  </a:ext>
                </a:extLst>
              </a:tr>
            </a:tbl>
          </a:graphicData>
        </a:graphic>
      </p:graphicFrame>
      <p:sp>
        <p:nvSpPr>
          <p:cNvPr id="4" name="Text Placeholder 3">
            <a:extLst>
              <a:ext uri="{FF2B5EF4-FFF2-40B4-BE49-F238E27FC236}">
                <a16:creationId xmlns:a16="http://schemas.microsoft.com/office/drawing/2014/main" id="{B9424247-7DDC-430D-A697-00151E97A1D4}"/>
              </a:ext>
            </a:extLst>
          </p:cNvPr>
          <p:cNvSpPr>
            <a:spLocks noGrp="1"/>
          </p:cNvSpPr>
          <p:nvPr>
            <p:ph type="body" sz="half" idx="2"/>
          </p:nvPr>
        </p:nvSpPr>
        <p:spPr/>
        <p:txBody>
          <a:bodyPr>
            <a:normAutofit lnSpcReduction="10000"/>
          </a:bodyPr>
          <a:lstStyle/>
          <a:p>
            <a:r>
              <a:rPr lang="en-US" dirty="0"/>
              <a:t>The “Mammal” category yielded the highest percentage of protection: 17.05%</a:t>
            </a:r>
          </a:p>
          <a:p>
            <a:endParaRPr lang="en-US" dirty="0"/>
          </a:p>
          <a:p>
            <a:r>
              <a:rPr lang="en-US" dirty="0"/>
              <a:t>Are mammal’s susceptibility for endangerment significantly different than other specie categories?</a:t>
            </a:r>
          </a:p>
          <a:p>
            <a:endParaRPr lang="en-US" dirty="0"/>
          </a:p>
          <a:p>
            <a:r>
              <a:rPr lang="en-US" dirty="0"/>
              <a:t>The chart to the left compares the mammal’s protection rate to others, checking for significant differences.</a:t>
            </a:r>
          </a:p>
        </p:txBody>
      </p:sp>
      <p:sp>
        <p:nvSpPr>
          <p:cNvPr id="6" name="TextBox 5">
            <a:extLst>
              <a:ext uri="{FF2B5EF4-FFF2-40B4-BE49-F238E27FC236}">
                <a16:creationId xmlns:a16="http://schemas.microsoft.com/office/drawing/2014/main" id="{0DAA3E9E-8D60-469A-A51E-DC932219BC3A}"/>
              </a:ext>
            </a:extLst>
          </p:cNvPr>
          <p:cNvSpPr txBox="1"/>
          <p:nvPr/>
        </p:nvSpPr>
        <p:spPr>
          <a:xfrm>
            <a:off x="6670515" y="5256155"/>
            <a:ext cx="3651022" cy="646331"/>
          </a:xfrm>
          <a:prstGeom prst="rect">
            <a:avLst/>
          </a:prstGeom>
          <a:noFill/>
        </p:spPr>
        <p:txBody>
          <a:bodyPr wrap="square" rtlCol="0">
            <a:spAutoFit/>
          </a:bodyPr>
          <a:lstStyle/>
          <a:p>
            <a:r>
              <a:rPr lang="en-US" dirty="0"/>
              <a:t>* Lower difference value reflects a higher significance</a:t>
            </a:r>
          </a:p>
        </p:txBody>
      </p:sp>
    </p:spTree>
    <p:extLst>
      <p:ext uri="{BB962C8B-B14F-4D97-AF65-F5344CB8AC3E}">
        <p14:creationId xmlns:p14="http://schemas.microsoft.com/office/powerpoint/2010/main" val="228558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6598-06FC-43FC-9B1B-F3DF42CEA5AD}"/>
              </a:ext>
            </a:extLst>
          </p:cNvPr>
          <p:cNvSpPr>
            <a:spLocks noGrp="1"/>
          </p:cNvSpPr>
          <p:nvPr>
            <p:ph type="title"/>
          </p:nvPr>
        </p:nvSpPr>
        <p:spPr/>
        <p:txBody>
          <a:bodyPr/>
          <a:lstStyle/>
          <a:p>
            <a:r>
              <a:rPr lang="en-US" dirty="0"/>
              <a:t>Endangered Species: Conclusion</a:t>
            </a:r>
          </a:p>
        </p:txBody>
      </p:sp>
      <p:sp>
        <p:nvSpPr>
          <p:cNvPr id="3" name="Content Placeholder 2">
            <a:extLst>
              <a:ext uri="{FF2B5EF4-FFF2-40B4-BE49-F238E27FC236}">
                <a16:creationId xmlns:a16="http://schemas.microsoft.com/office/drawing/2014/main" id="{32B4756F-C1DA-4E92-8844-957159B400EC}"/>
              </a:ext>
            </a:extLst>
          </p:cNvPr>
          <p:cNvSpPr>
            <a:spLocks noGrp="1"/>
          </p:cNvSpPr>
          <p:nvPr>
            <p:ph idx="1"/>
          </p:nvPr>
        </p:nvSpPr>
        <p:spPr/>
        <p:txBody>
          <a:bodyPr/>
          <a:lstStyle/>
          <a:p>
            <a:pPr marL="45720" indent="0">
              <a:buNone/>
            </a:pPr>
            <a:r>
              <a:rPr lang="en-US" dirty="0"/>
              <a:t>Some species are more susceptible to endangerment than others. </a:t>
            </a:r>
          </a:p>
          <a:p>
            <a:pPr marL="45720" indent="0">
              <a:buNone/>
            </a:pPr>
            <a:endParaRPr lang="en-US" dirty="0"/>
          </a:p>
          <a:p>
            <a:pPr marL="45720" indent="0">
              <a:buNone/>
            </a:pPr>
            <a:r>
              <a:rPr lang="en-US" dirty="0"/>
              <a:t>Although the “Percent Protected” figure gives us an idea of a specie’s susceptibility to endangerment, comparing the species to find significant differences will allow us  isolate which specie categories aren’t like the others.</a:t>
            </a:r>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359834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35AD-3DD7-4B27-81AE-0283AA1B0D75}"/>
              </a:ext>
            </a:extLst>
          </p:cNvPr>
          <p:cNvSpPr>
            <a:spLocks noGrp="1"/>
          </p:cNvSpPr>
          <p:nvPr>
            <p:ph type="title"/>
          </p:nvPr>
        </p:nvSpPr>
        <p:spPr/>
        <p:txBody>
          <a:bodyPr/>
          <a:lstStyle/>
          <a:p>
            <a:r>
              <a:rPr lang="en-US" dirty="0"/>
              <a:t>Recommendation</a:t>
            </a:r>
          </a:p>
        </p:txBody>
      </p:sp>
      <p:sp>
        <p:nvSpPr>
          <p:cNvPr id="3" name="Text Placeholder 2">
            <a:extLst>
              <a:ext uri="{FF2B5EF4-FFF2-40B4-BE49-F238E27FC236}">
                <a16:creationId xmlns:a16="http://schemas.microsoft.com/office/drawing/2014/main" id="{8A3C78E6-2C75-49D4-B106-06ADE039E4EA}"/>
              </a:ext>
            </a:extLst>
          </p:cNvPr>
          <p:cNvSpPr>
            <a:spLocks noGrp="1"/>
          </p:cNvSpPr>
          <p:nvPr>
            <p:ph type="body" idx="1"/>
          </p:nvPr>
        </p:nvSpPr>
        <p:spPr/>
        <p:txBody>
          <a:bodyPr/>
          <a:lstStyle/>
          <a:p>
            <a:r>
              <a:rPr lang="en-US" dirty="0"/>
              <a:t>Concerning Endangered Species</a:t>
            </a:r>
          </a:p>
        </p:txBody>
      </p:sp>
    </p:spTree>
    <p:extLst>
      <p:ext uri="{BB962C8B-B14F-4D97-AF65-F5344CB8AC3E}">
        <p14:creationId xmlns:p14="http://schemas.microsoft.com/office/powerpoint/2010/main" val="373572359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140</TotalTime>
  <Words>697</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Corbel</vt:lpstr>
      <vt:lpstr>Basis</vt:lpstr>
      <vt:lpstr>Biodiversity for the national parks</vt:lpstr>
      <vt:lpstr>Species Dataset</vt:lpstr>
      <vt:lpstr>Beginning Observations</vt:lpstr>
      <vt:lpstr>Species Breakdown</vt:lpstr>
      <vt:lpstr>Endangered Species</vt:lpstr>
      <vt:lpstr>Protection of Species</vt:lpstr>
      <vt:lpstr>Significance of Endangerment</vt:lpstr>
      <vt:lpstr>Endangered Species: Conclusion</vt:lpstr>
      <vt:lpstr>Recommendation</vt:lpstr>
      <vt:lpstr>Recommendation for Conservationists</vt:lpstr>
      <vt:lpstr>Recommendation Explanation</vt:lpstr>
      <vt:lpstr>Sample Size</vt:lpstr>
      <vt:lpstr>Sample Size: Context</vt:lpstr>
      <vt:lpstr>Sample Size: Results</vt:lpstr>
      <vt:lpstr>Graphs/Charts from Analysis</vt:lpstr>
      <vt:lpstr>Graphs/Charts from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for the national parks</dc:title>
  <dc:creator>Adam Bushman</dc:creator>
  <cp:lastModifiedBy>Adam Bushman</cp:lastModifiedBy>
  <cp:revision>10</cp:revision>
  <dcterms:created xsi:type="dcterms:W3CDTF">2018-04-08T16:46:41Z</dcterms:created>
  <dcterms:modified xsi:type="dcterms:W3CDTF">2018-04-08T19:06:54Z</dcterms:modified>
</cp:coreProperties>
</file>