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9" r:id="rId1"/>
  </p:sldMasterIdLst>
  <p:notesMasterIdLst>
    <p:notesMasterId r:id="rId22"/>
  </p:notesMasterIdLst>
  <p:sldIdLst>
    <p:sldId id="257" r:id="rId2"/>
    <p:sldId id="272" r:id="rId3"/>
    <p:sldId id="276" r:id="rId4"/>
    <p:sldId id="277" r:id="rId5"/>
    <p:sldId id="274" r:id="rId6"/>
    <p:sldId id="275" r:id="rId7"/>
    <p:sldId id="278" r:id="rId8"/>
    <p:sldId id="269" r:id="rId9"/>
    <p:sldId id="264" r:id="rId10"/>
    <p:sldId id="265" r:id="rId11"/>
    <p:sldId id="266" r:id="rId12"/>
    <p:sldId id="267" r:id="rId13"/>
    <p:sldId id="268" r:id="rId14"/>
    <p:sldId id="258" r:id="rId15"/>
    <p:sldId id="259" r:id="rId16"/>
    <p:sldId id="260" r:id="rId17"/>
    <p:sldId id="262" r:id="rId18"/>
    <p:sldId id="263" r:id="rId19"/>
    <p:sldId id="261" r:id="rId20"/>
    <p:sldId id="270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am Catto" initials="AC" lastIdx="1" clrIdx="0">
    <p:extLst>
      <p:ext uri="{19B8F6BF-5375-455C-9EA6-DF929625EA0E}">
        <p15:presenceInfo xmlns:p15="http://schemas.microsoft.com/office/powerpoint/2012/main" userId="S::acatto@gradcenter.cuny.edu::efc59ec6-2a2e-40f2-a5ec-c6ddd581301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93"/>
    <p:restoredTop sz="95820"/>
  </p:normalViewPr>
  <p:slideViewPr>
    <p:cSldViewPr snapToGrid="0" snapToObjects="1">
      <p:cViewPr varScale="1">
        <p:scale>
          <a:sx n="140" d="100"/>
          <a:sy n="140" d="100"/>
        </p:scale>
        <p:origin x="240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0-29T18:18:25.737" idx="1">
    <p:pos x="10" y="10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DFABBC5-2B9D-D941-A65B-811C1E351CE6}" type="doc">
      <dgm:prSet loTypeId="urn:microsoft.com/office/officeart/2005/8/layout/process1" loCatId="" qsTypeId="urn:microsoft.com/office/officeart/2005/8/quickstyle/simple1" qsCatId="simple" csTypeId="urn:microsoft.com/office/officeart/2005/8/colors/accent1_2" csCatId="accent1" phldr="1"/>
      <dgm:spPr/>
    </dgm:pt>
    <dgm:pt modelId="{9BBBE4B1-7831-004B-A68C-238AC315D533}">
      <dgm:prSet phldrT="[Text]"/>
      <dgm:spPr/>
      <dgm:t>
        <a:bodyPr/>
        <a:lstStyle/>
        <a:p>
          <a:r>
            <a:rPr lang="en-US" dirty="0"/>
            <a:t>Compute Features</a:t>
          </a:r>
        </a:p>
      </dgm:t>
    </dgm:pt>
    <dgm:pt modelId="{EC88EA85-2121-F349-90A9-7BE3C06710F9}" type="parTrans" cxnId="{D8D97B5D-5C13-5D47-9460-315C34415A4F}">
      <dgm:prSet/>
      <dgm:spPr/>
      <dgm:t>
        <a:bodyPr/>
        <a:lstStyle/>
        <a:p>
          <a:endParaRPr lang="en-US"/>
        </a:p>
      </dgm:t>
    </dgm:pt>
    <dgm:pt modelId="{ADB34608-6EE7-6249-B4FA-F3A78566BF32}" type="sibTrans" cxnId="{D8D97B5D-5C13-5D47-9460-315C34415A4F}">
      <dgm:prSet/>
      <dgm:spPr/>
      <dgm:t>
        <a:bodyPr/>
        <a:lstStyle/>
        <a:p>
          <a:endParaRPr lang="en-US"/>
        </a:p>
      </dgm:t>
    </dgm:pt>
    <dgm:pt modelId="{76D350B8-3DD4-794E-B299-FE9F1E13917B}">
      <dgm:prSet phldrT="[Text]"/>
      <dgm:spPr/>
      <dgm:t>
        <a:bodyPr/>
        <a:lstStyle/>
        <a:p>
          <a:r>
            <a:rPr lang="en-US" dirty="0"/>
            <a:t>Find Regions of Interest</a:t>
          </a:r>
        </a:p>
      </dgm:t>
    </dgm:pt>
    <dgm:pt modelId="{074A035B-45F4-4B40-8D3A-54BBD4307E59}" type="parTrans" cxnId="{AC6C6002-AE7F-C449-9D29-5CF9237D7E92}">
      <dgm:prSet/>
      <dgm:spPr/>
      <dgm:t>
        <a:bodyPr/>
        <a:lstStyle/>
        <a:p>
          <a:endParaRPr lang="en-US"/>
        </a:p>
      </dgm:t>
    </dgm:pt>
    <dgm:pt modelId="{DC80B729-52F4-474F-9CD8-EF3F5A613CCD}" type="sibTrans" cxnId="{AC6C6002-AE7F-C449-9D29-5CF9237D7E92}">
      <dgm:prSet/>
      <dgm:spPr/>
      <dgm:t>
        <a:bodyPr/>
        <a:lstStyle/>
        <a:p>
          <a:endParaRPr lang="en-US"/>
        </a:p>
      </dgm:t>
    </dgm:pt>
    <dgm:pt modelId="{059E3669-6579-E143-8B7F-6FFEEB45276A}">
      <dgm:prSet phldrT="[Text]"/>
      <dgm:spPr/>
      <dgm:t>
        <a:bodyPr/>
        <a:lstStyle/>
        <a:p>
          <a:r>
            <a:rPr lang="en-US" dirty="0"/>
            <a:t>Classify / Identify Objects</a:t>
          </a:r>
        </a:p>
      </dgm:t>
    </dgm:pt>
    <dgm:pt modelId="{1151D927-5EFF-7B44-BE87-CC2750A16CF7}" type="parTrans" cxnId="{B494F97E-097A-E143-99C0-3B8A3D89D67B}">
      <dgm:prSet/>
      <dgm:spPr/>
      <dgm:t>
        <a:bodyPr/>
        <a:lstStyle/>
        <a:p>
          <a:endParaRPr lang="en-US"/>
        </a:p>
      </dgm:t>
    </dgm:pt>
    <dgm:pt modelId="{166B8FEC-2E89-094A-B602-0C13375E2125}" type="sibTrans" cxnId="{B494F97E-097A-E143-99C0-3B8A3D89D67B}">
      <dgm:prSet/>
      <dgm:spPr/>
      <dgm:t>
        <a:bodyPr/>
        <a:lstStyle/>
        <a:p>
          <a:endParaRPr lang="en-US"/>
        </a:p>
      </dgm:t>
    </dgm:pt>
    <dgm:pt modelId="{6A4F1299-41AA-1A41-ADD5-8048CFFF56AB}">
      <dgm:prSet phldrT="[Text]"/>
      <dgm:spPr/>
      <dgm:t>
        <a:bodyPr/>
        <a:lstStyle/>
        <a:p>
          <a:r>
            <a:rPr lang="en-US" dirty="0"/>
            <a:t>Tighten Bounding Boxes</a:t>
          </a:r>
        </a:p>
      </dgm:t>
    </dgm:pt>
    <dgm:pt modelId="{2A6F858A-D4DC-614B-8127-F6D97E55C38E}" type="parTrans" cxnId="{92BB16FA-2B35-A04A-A0BB-6AD85B1AD23E}">
      <dgm:prSet/>
      <dgm:spPr/>
      <dgm:t>
        <a:bodyPr/>
        <a:lstStyle/>
        <a:p>
          <a:endParaRPr lang="en-US"/>
        </a:p>
      </dgm:t>
    </dgm:pt>
    <dgm:pt modelId="{1813D5B9-9AF6-0A4E-AFBE-407518D8D656}" type="sibTrans" cxnId="{92BB16FA-2B35-A04A-A0BB-6AD85B1AD23E}">
      <dgm:prSet/>
      <dgm:spPr/>
      <dgm:t>
        <a:bodyPr/>
        <a:lstStyle/>
        <a:p>
          <a:endParaRPr lang="en-US"/>
        </a:p>
      </dgm:t>
    </dgm:pt>
    <dgm:pt modelId="{5A0011E9-A43C-AB44-9693-D19E7B1B5170}" type="pres">
      <dgm:prSet presAssocID="{FDFABBC5-2B9D-D941-A65B-811C1E351CE6}" presName="Name0" presStyleCnt="0">
        <dgm:presLayoutVars>
          <dgm:dir/>
          <dgm:resizeHandles val="exact"/>
        </dgm:presLayoutVars>
      </dgm:prSet>
      <dgm:spPr/>
    </dgm:pt>
    <dgm:pt modelId="{591C0C7D-7A1A-4F45-B41F-F683A8A8716E}" type="pres">
      <dgm:prSet presAssocID="{9BBBE4B1-7831-004B-A68C-238AC315D533}" presName="node" presStyleLbl="node1" presStyleIdx="0" presStyleCnt="4">
        <dgm:presLayoutVars>
          <dgm:bulletEnabled val="1"/>
        </dgm:presLayoutVars>
      </dgm:prSet>
      <dgm:spPr/>
    </dgm:pt>
    <dgm:pt modelId="{C3CCAFEF-FF6B-D54B-B039-20564162AAC2}" type="pres">
      <dgm:prSet presAssocID="{ADB34608-6EE7-6249-B4FA-F3A78566BF32}" presName="sibTrans" presStyleLbl="sibTrans2D1" presStyleIdx="0" presStyleCnt="3"/>
      <dgm:spPr/>
    </dgm:pt>
    <dgm:pt modelId="{189D8B6C-2D90-A244-AFD0-41D9FFD16206}" type="pres">
      <dgm:prSet presAssocID="{ADB34608-6EE7-6249-B4FA-F3A78566BF32}" presName="connectorText" presStyleLbl="sibTrans2D1" presStyleIdx="0" presStyleCnt="3"/>
      <dgm:spPr/>
    </dgm:pt>
    <dgm:pt modelId="{1AB540B8-2B16-2145-BF0A-49D5CE3D2E90}" type="pres">
      <dgm:prSet presAssocID="{76D350B8-3DD4-794E-B299-FE9F1E13917B}" presName="node" presStyleLbl="node1" presStyleIdx="1" presStyleCnt="4">
        <dgm:presLayoutVars>
          <dgm:bulletEnabled val="1"/>
        </dgm:presLayoutVars>
      </dgm:prSet>
      <dgm:spPr/>
    </dgm:pt>
    <dgm:pt modelId="{A3AEE87E-0743-2F44-883C-8AAB4EC44CB3}" type="pres">
      <dgm:prSet presAssocID="{DC80B729-52F4-474F-9CD8-EF3F5A613CCD}" presName="sibTrans" presStyleLbl="sibTrans2D1" presStyleIdx="1" presStyleCnt="3"/>
      <dgm:spPr/>
    </dgm:pt>
    <dgm:pt modelId="{596257CB-C3B2-E444-9CBD-3CF4539A57AA}" type="pres">
      <dgm:prSet presAssocID="{DC80B729-52F4-474F-9CD8-EF3F5A613CCD}" presName="connectorText" presStyleLbl="sibTrans2D1" presStyleIdx="1" presStyleCnt="3"/>
      <dgm:spPr/>
    </dgm:pt>
    <dgm:pt modelId="{FEDE8F75-C6E0-8548-B49A-80F07AB8D2F8}" type="pres">
      <dgm:prSet presAssocID="{059E3669-6579-E143-8B7F-6FFEEB45276A}" presName="node" presStyleLbl="node1" presStyleIdx="2" presStyleCnt="4">
        <dgm:presLayoutVars>
          <dgm:bulletEnabled val="1"/>
        </dgm:presLayoutVars>
      </dgm:prSet>
      <dgm:spPr/>
    </dgm:pt>
    <dgm:pt modelId="{71658132-78A7-7B4A-ACB0-4C5E4EB2E549}" type="pres">
      <dgm:prSet presAssocID="{166B8FEC-2E89-094A-B602-0C13375E2125}" presName="sibTrans" presStyleLbl="sibTrans2D1" presStyleIdx="2" presStyleCnt="3"/>
      <dgm:spPr/>
    </dgm:pt>
    <dgm:pt modelId="{D1528C6D-D3B5-4141-B027-5123A22099F5}" type="pres">
      <dgm:prSet presAssocID="{166B8FEC-2E89-094A-B602-0C13375E2125}" presName="connectorText" presStyleLbl="sibTrans2D1" presStyleIdx="2" presStyleCnt="3"/>
      <dgm:spPr/>
    </dgm:pt>
    <dgm:pt modelId="{4AA83042-6718-9D43-8D88-37D6673631E7}" type="pres">
      <dgm:prSet presAssocID="{6A4F1299-41AA-1A41-ADD5-8048CFFF56AB}" presName="node" presStyleLbl="node1" presStyleIdx="3" presStyleCnt="4">
        <dgm:presLayoutVars>
          <dgm:bulletEnabled val="1"/>
        </dgm:presLayoutVars>
      </dgm:prSet>
      <dgm:spPr/>
    </dgm:pt>
  </dgm:ptLst>
  <dgm:cxnLst>
    <dgm:cxn modelId="{AC6C6002-AE7F-C449-9D29-5CF9237D7E92}" srcId="{FDFABBC5-2B9D-D941-A65B-811C1E351CE6}" destId="{76D350B8-3DD4-794E-B299-FE9F1E13917B}" srcOrd="1" destOrd="0" parTransId="{074A035B-45F4-4B40-8D3A-54BBD4307E59}" sibTransId="{DC80B729-52F4-474F-9CD8-EF3F5A613CCD}"/>
    <dgm:cxn modelId="{54BAD020-FABB-B843-B5BE-4B9C1F9C1D8F}" type="presOf" srcId="{6A4F1299-41AA-1A41-ADD5-8048CFFF56AB}" destId="{4AA83042-6718-9D43-8D88-37D6673631E7}" srcOrd="0" destOrd="0" presId="urn:microsoft.com/office/officeart/2005/8/layout/process1"/>
    <dgm:cxn modelId="{E9FD8F50-CCEE-E74B-A2C3-5D75DE9D35A2}" type="presOf" srcId="{ADB34608-6EE7-6249-B4FA-F3A78566BF32}" destId="{189D8B6C-2D90-A244-AFD0-41D9FFD16206}" srcOrd="1" destOrd="0" presId="urn:microsoft.com/office/officeart/2005/8/layout/process1"/>
    <dgm:cxn modelId="{D8D97B5D-5C13-5D47-9460-315C34415A4F}" srcId="{FDFABBC5-2B9D-D941-A65B-811C1E351CE6}" destId="{9BBBE4B1-7831-004B-A68C-238AC315D533}" srcOrd="0" destOrd="0" parTransId="{EC88EA85-2121-F349-90A9-7BE3C06710F9}" sibTransId="{ADB34608-6EE7-6249-B4FA-F3A78566BF32}"/>
    <dgm:cxn modelId="{E14A2079-75F8-B047-A119-9F17DCDE6714}" type="presOf" srcId="{059E3669-6579-E143-8B7F-6FFEEB45276A}" destId="{FEDE8F75-C6E0-8548-B49A-80F07AB8D2F8}" srcOrd="0" destOrd="0" presId="urn:microsoft.com/office/officeart/2005/8/layout/process1"/>
    <dgm:cxn modelId="{7AE88C7A-DDC5-D846-B0B5-5633CC20180C}" type="presOf" srcId="{DC80B729-52F4-474F-9CD8-EF3F5A613CCD}" destId="{A3AEE87E-0743-2F44-883C-8AAB4EC44CB3}" srcOrd="0" destOrd="0" presId="urn:microsoft.com/office/officeart/2005/8/layout/process1"/>
    <dgm:cxn modelId="{31E8A37A-5BD3-9E41-8AD2-BF2DFBF7B463}" type="presOf" srcId="{76D350B8-3DD4-794E-B299-FE9F1E13917B}" destId="{1AB540B8-2B16-2145-BF0A-49D5CE3D2E90}" srcOrd="0" destOrd="0" presId="urn:microsoft.com/office/officeart/2005/8/layout/process1"/>
    <dgm:cxn modelId="{B494F97E-097A-E143-99C0-3B8A3D89D67B}" srcId="{FDFABBC5-2B9D-D941-A65B-811C1E351CE6}" destId="{059E3669-6579-E143-8B7F-6FFEEB45276A}" srcOrd="2" destOrd="0" parTransId="{1151D927-5EFF-7B44-BE87-CC2750A16CF7}" sibTransId="{166B8FEC-2E89-094A-B602-0C13375E2125}"/>
    <dgm:cxn modelId="{B1E3008D-402E-9C4D-94FB-522F6F3D3126}" type="presOf" srcId="{166B8FEC-2E89-094A-B602-0C13375E2125}" destId="{71658132-78A7-7B4A-ACB0-4C5E4EB2E549}" srcOrd="0" destOrd="0" presId="urn:microsoft.com/office/officeart/2005/8/layout/process1"/>
    <dgm:cxn modelId="{8E43BD8F-BD2B-4641-9F78-1BB8237F4A76}" type="presOf" srcId="{166B8FEC-2E89-094A-B602-0C13375E2125}" destId="{D1528C6D-D3B5-4141-B027-5123A22099F5}" srcOrd="1" destOrd="0" presId="urn:microsoft.com/office/officeart/2005/8/layout/process1"/>
    <dgm:cxn modelId="{1680CBAA-7161-DB4C-842E-B82BF8202DFD}" type="presOf" srcId="{9BBBE4B1-7831-004B-A68C-238AC315D533}" destId="{591C0C7D-7A1A-4F45-B41F-F683A8A8716E}" srcOrd="0" destOrd="0" presId="urn:microsoft.com/office/officeart/2005/8/layout/process1"/>
    <dgm:cxn modelId="{AFA5B2B6-0B87-FE4E-9B66-12766E018890}" type="presOf" srcId="{FDFABBC5-2B9D-D941-A65B-811C1E351CE6}" destId="{5A0011E9-A43C-AB44-9693-D19E7B1B5170}" srcOrd="0" destOrd="0" presId="urn:microsoft.com/office/officeart/2005/8/layout/process1"/>
    <dgm:cxn modelId="{55AC25D4-FEF4-F841-9381-82D4313ADE5A}" type="presOf" srcId="{DC80B729-52F4-474F-9CD8-EF3F5A613CCD}" destId="{596257CB-C3B2-E444-9CBD-3CF4539A57AA}" srcOrd="1" destOrd="0" presId="urn:microsoft.com/office/officeart/2005/8/layout/process1"/>
    <dgm:cxn modelId="{EB8FB7F4-223A-7F46-97CC-CCDC608FBA3B}" type="presOf" srcId="{ADB34608-6EE7-6249-B4FA-F3A78566BF32}" destId="{C3CCAFEF-FF6B-D54B-B039-20564162AAC2}" srcOrd="0" destOrd="0" presId="urn:microsoft.com/office/officeart/2005/8/layout/process1"/>
    <dgm:cxn modelId="{92BB16FA-2B35-A04A-A0BB-6AD85B1AD23E}" srcId="{FDFABBC5-2B9D-D941-A65B-811C1E351CE6}" destId="{6A4F1299-41AA-1A41-ADD5-8048CFFF56AB}" srcOrd="3" destOrd="0" parTransId="{2A6F858A-D4DC-614B-8127-F6D97E55C38E}" sibTransId="{1813D5B9-9AF6-0A4E-AFBE-407518D8D656}"/>
    <dgm:cxn modelId="{168D69D7-02D6-9C4B-8EF4-AAEF813DE39A}" type="presParOf" srcId="{5A0011E9-A43C-AB44-9693-D19E7B1B5170}" destId="{591C0C7D-7A1A-4F45-B41F-F683A8A8716E}" srcOrd="0" destOrd="0" presId="urn:microsoft.com/office/officeart/2005/8/layout/process1"/>
    <dgm:cxn modelId="{4CD8DD63-1C83-7A42-947A-4673094416FB}" type="presParOf" srcId="{5A0011E9-A43C-AB44-9693-D19E7B1B5170}" destId="{C3CCAFEF-FF6B-D54B-B039-20564162AAC2}" srcOrd="1" destOrd="0" presId="urn:microsoft.com/office/officeart/2005/8/layout/process1"/>
    <dgm:cxn modelId="{25236619-29B4-4F4B-A9DD-6159787F4D7B}" type="presParOf" srcId="{C3CCAFEF-FF6B-D54B-B039-20564162AAC2}" destId="{189D8B6C-2D90-A244-AFD0-41D9FFD16206}" srcOrd="0" destOrd="0" presId="urn:microsoft.com/office/officeart/2005/8/layout/process1"/>
    <dgm:cxn modelId="{E4368EC1-9A6D-1749-842E-94267DEB3A62}" type="presParOf" srcId="{5A0011E9-A43C-AB44-9693-D19E7B1B5170}" destId="{1AB540B8-2B16-2145-BF0A-49D5CE3D2E90}" srcOrd="2" destOrd="0" presId="urn:microsoft.com/office/officeart/2005/8/layout/process1"/>
    <dgm:cxn modelId="{0A09FA20-BA63-7040-BFA9-98A042C557AD}" type="presParOf" srcId="{5A0011E9-A43C-AB44-9693-D19E7B1B5170}" destId="{A3AEE87E-0743-2F44-883C-8AAB4EC44CB3}" srcOrd="3" destOrd="0" presId="urn:microsoft.com/office/officeart/2005/8/layout/process1"/>
    <dgm:cxn modelId="{AA34A796-5F2C-7146-9889-B1B8B85F0D00}" type="presParOf" srcId="{A3AEE87E-0743-2F44-883C-8AAB4EC44CB3}" destId="{596257CB-C3B2-E444-9CBD-3CF4539A57AA}" srcOrd="0" destOrd="0" presId="urn:microsoft.com/office/officeart/2005/8/layout/process1"/>
    <dgm:cxn modelId="{D5EA4821-3831-CE4B-A927-B924A834546E}" type="presParOf" srcId="{5A0011E9-A43C-AB44-9693-D19E7B1B5170}" destId="{FEDE8F75-C6E0-8548-B49A-80F07AB8D2F8}" srcOrd="4" destOrd="0" presId="urn:microsoft.com/office/officeart/2005/8/layout/process1"/>
    <dgm:cxn modelId="{5AA01777-B188-024D-9EBC-912EFABE1944}" type="presParOf" srcId="{5A0011E9-A43C-AB44-9693-D19E7B1B5170}" destId="{71658132-78A7-7B4A-ACB0-4C5E4EB2E549}" srcOrd="5" destOrd="0" presId="urn:microsoft.com/office/officeart/2005/8/layout/process1"/>
    <dgm:cxn modelId="{B2536D68-517B-7D4C-9D66-CB623C7454F7}" type="presParOf" srcId="{71658132-78A7-7B4A-ACB0-4C5E4EB2E549}" destId="{D1528C6D-D3B5-4141-B027-5123A22099F5}" srcOrd="0" destOrd="0" presId="urn:microsoft.com/office/officeart/2005/8/layout/process1"/>
    <dgm:cxn modelId="{58829724-750C-DC4E-BDE6-39E5806327E9}" type="presParOf" srcId="{5A0011E9-A43C-AB44-9693-D19E7B1B5170}" destId="{4AA83042-6718-9D43-8D88-37D6673631E7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DFABBC5-2B9D-D941-A65B-811C1E351CE6}" type="doc">
      <dgm:prSet loTypeId="urn:microsoft.com/office/officeart/2005/8/layout/process1" loCatId="" qsTypeId="urn:microsoft.com/office/officeart/2005/8/quickstyle/simple1" qsCatId="simple" csTypeId="urn:microsoft.com/office/officeart/2005/8/colors/accent1_2" csCatId="accent1" phldr="1"/>
      <dgm:spPr/>
    </dgm:pt>
    <dgm:pt modelId="{9BBBE4B1-7831-004B-A68C-238AC315D533}">
      <dgm:prSet phldrT="[Text]"/>
      <dgm:spPr/>
      <dgm:t>
        <a:bodyPr/>
        <a:lstStyle/>
        <a:p>
          <a:r>
            <a:rPr lang="en-US" dirty="0"/>
            <a:t>Train Convolution Layers</a:t>
          </a:r>
        </a:p>
      </dgm:t>
    </dgm:pt>
    <dgm:pt modelId="{EC88EA85-2121-F349-90A9-7BE3C06710F9}" type="parTrans" cxnId="{D8D97B5D-5C13-5D47-9460-315C34415A4F}">
      <dgm:prSet/>
      <dgm:spPr/>
      <dgm:t>
        <a:bodyPr/>
        <a:lstStyle/>
        <a:p>
          <a:endParaRPr lang="en-US"/>
        </a:p>
      </dgm:t>
    </dgm:pt>
    <dgm:pt modelId="{ADB34608-6EE7-6249-B4FA-F3A78566BF32}" type="sibTrans" cxnId="{D8D97B5D-5C13-5D47-9460-315C34415A4F}">
      <dgm:prSet/>
      <dgm:spPr/>
      <dgm:t>
        <a:bodyPr/>
        <a:lstStyle/>
        <a:p>
          <a:endParaRPr lang="en-US"/>
        </a:p>
      </dgm:t>
    </dgm:pt>
    <dgm:pt modelId="{76D350B8-3DD4-794E-B299-FE9F1E13917B}">
      <dgm:prSet phldrT="[Text]"/>
      <dgm:spPr/>
      <dgm:t>
        <a:bodyPr/>
        <a:lstStyle/>
        <a:p>
          <a:r>
            <a:rPr lang="en-US" dirty="0"/>
            <a:t>Region Pooling Layers</a:t>
          </a:r>
        </a:p>
      </dgm:t>
    </dgm:pt>
    <dgm:pt modelId="{074A035B-45F4-4B40-8D3A-54BBD4307E59}" type="parTrans" cxnId="{AC6C6002-AE7F-C449-9D29-5CF9237D7E92}">
      <dgm:prSet/>
      <dgm:spPr/>
      <dgm:t>
        <a:bodyPr/>
        <a:lstStyle/>
        <a:p>
          <a:endParaRPr lang="en-US"/>
        </a:p>
      </dgm:t>
    </dgm:pt>
    <dgm:pt modelId="{DC80B729-52F4-474F-9CD8-EF3F5A613CCD}" type="sibTrans" cxnId="{AC6C6002-AE7F-C449-9D29-5CF9237D7E92}">
      <dgm:prSet/>
      <dgm:spPr/>
      <dgm:t>
        <a:bodyPr/>
        <a:lstStyle/>
        <a:p>
          <a:endParaRPr lang="en-US"/>
        </a:p>
      </dgm:t>
    </dgm:pt>
    <dgm:pt modelId="{059E3669-6579-E143-8B7F-6FFEEB45276A}">
      <dgm:prSet phldrT="[Text]"/>
      <dgm:spPr/>
      <dgm:t>
        <a:bodyPr/>
        <a:lstStyle/>
        <a:p>
          <a:r>
            <a:rPr lang="en-US" dirty="0"/>
            <a:t>SVM</a:t>
          </a:r>
        </a:p>
      </dgm:t>
    </dgm:pt>
    <dgm:pt modelId="{1151D927-5EFF-7B44-BE87-CC2750A16CF7}" type="parTrans" cxnId="{B494F97E-097A-E143-99C0-3B8A3D89D67B}">
      <dgm:prSet/>
      <dgm:spPr/>
      <dgm:t>
        <a:bodyPr/>
        <a:lstStyle/>
        <a:p>
          <a:endParaRPr lang="en-US"/>
        </a:p>
      </dgm:t>
    </dgm:pt>
    <dgm:pt modelId="{166B8FEC-2E89-094A-B602-0C13375E2125}" type="sibTrans" cxnId="{B494F97E-097A-E143-99C0-3B8A3D89D67B}">
      <dgm:prSet/>
      <dgm:spPr/>
      <dgm:t>
        <a:bodyPr/>
        <a:lstStyle/>
        <a:p>
          <a:endParaRPr lang="en-US"/>
        </a:p>
      </dgm:t>
    </dgm:pt>
    <dgm:pt modelId="{6A4F1299-41AA-1A41-ADD5-8048CFFF56AB}">
      <dgm:prSet phldrT="[Text]"/>
      <dgm:spPr/>
      <dgm:t>
        <a:bodyPr/>
        <a:lstStyle/>
        <a:p>
          <a:r>
            <a:rPr lang="en-US" dirty="0"/>
            <a:t>Train Linear Regression Model – </a:t>
          </a:r>
          <a:r>
            <a:rPr lang="en-US" dirty="0" err="1"/>
            <a:t>Bbox</a:t>
          </a:r>
          <a:r>
            <a:rPr lang="en-US" dirty="0"/>
            <a:t> Regression</a:t>
          </a:r>
        </a:p>
      </dgm:t>
    </dgm:pt>
    <dgm:pt modelId="{2A6F858A-D4DC-614B-8127-F6D97E55C38E}" type="parTrans" cxnId="{92BB16FA-2B35-A04A-A0BB-6AD85B1AD23E}">
      <dgm:prSet/>
      <dgm:spPr/>
      <dgm:t>
        <a:bodyPr/>
        <a:lstStyle/>
        <a:p>
          <a:endParaRPr lang="en-US"/>
        </a:p>
      </dgm:t>
    </dgm:pt>
    <dgm:pt modelId="{1813D5B9-9AF6-0A4E-AFBE-407518D8D656}" type="sibTrans" cxnId="{92BB16FA-2B35-A04A-A0BB-6AD85B1AD23E}">
      <dgm:prSet/>
      <dgm:spPr/>
      <dgm:t>
        <a:bodyPr/>
        <a:lstStyle/>
        <a:p>
          <a:endParaRPr lang="en-US"/>
        </a:p>
      </dgm:t>
    </dgm:pt>
    <dgm:pt modelId="{5A0011E9-A43C-AB44-9693-D19E7B1B5170}" type="pres">
      <dgm:prSet presAssocID="{FDFABBC5-2B9D-D941-A65B-811C1E351CE6}" presName="Name0" presStyleCnt="0">
        <dgm:presLayoutVars>
          <dgm:dir/>
          <dgm:resizeHandles val="exact"/>
        </dgm:presLayoutVars>
      </dgm:prSet>
      <dgm:spPr/>
    </dgm:pt>
    <dgm:pt modelId="{591C0C7D-7A1A-4F45-B41F-F683A8A8716E}" type="pres">
      <dgm:prSet presAssocID="{9BBBE4B1-7831-004B-A68C-238AC315D533}" presName="node" presStyleLbl="node1" presStyleIdx="0" presStyleCnt="4">
        <dgm:presLayoutVars>
          <dgm:bulletEnabled val="1"/>
        </dgm:presLayoutVars>
      </dgm:prSet>
      <dgm:spPr/>
    </dgm:pt>
    <dgm:pt modelId="{C3CCAFEF-FF6B-D54B-B039-20564162AAC2}" type="pres">
      <dgm:prSet presAssocID="{ADB34608-6EE7-6249-B4FA-F3A78566BF32}" presName="sibTrans" presStyleLbl="sibTrans2D1" presStyleIdx="0" presStyleCnt="3"/>
      <dgm:spPr/>
    </dgm:pt>
    <dgm:pt modelId="{189D8B6C-2D90-A244-AFD0-41D9FFD16206}" type="pres">
      <dgm:prSet presAssocID="{ADB34608-6EE7-6249-B4FA-F3A78566BF32}" presName="connectorText" presStyleLbl="sibTrans2D1" presStyleIdx="0" presStyleCnt="3"/>
      <dgm:spPr/>
    </dgm:pt>
    <dgm:pt modelId="{1AB540B8-2B16-2145-BF0A-49D5CE3D2E90}" type="pres">
      <dgm:prSet presAssocID="{76D350B8-3DD4-794E-B299-FE9F1E13917B}" presName="node" presStyleLbl="node1" presStyleIdx="1" presStyleCnt="4">
        <dgm:presLayoutVars>
          <dgm:bulletEnabled val="1"/>
        </dgm:presLayoutVars>
      </dgm:prSet>
      <dgm:spPr/>
    </dgm:pt>
    <dgm:pt modelId="{A3AEE87E-0743-2F44-883C-8AAB4EC44CB3}" type="pres">
      <dgm:prSet presAssocID="{DC80B729-52F4-474F-9CD8-EF3F5A613CCD}" presName="sibTrans" presStyleLbl="sibTrans2D1" presStyleIdx="1" presStyleCnt="3"/>
      <dgm:spPr/>
    </dgm:pt>
    <dgm:pt modelId="{596257CB-C3B2-E444-9CBD-3CF4539A57AA}" type="pres">
      <dgm:prSet presAssocID="{DC80B729-52F4-474F-9CD8-EF3F5A613CCD}" presName="connectorText" presStyleLbl="sibTrans2D1" presStyleIdx="1" presStyleCnt="3"/>
      <dgm:spPr/>
    </dgm:pt>
    <dgm:pt modelId="{FEDE8F75-C6E0-8548-B49A-80F07AB8D2F8}" type="pres">
      <dgm:prSet presAssocID="{059E3669-6579-E143-8B7F-6FFEEB45276A}" presName="node" presStyleLbl="node1" presStyleIdx="2" presStyleCnt="4">
        <dgm:presLayoutVars>
          <dgm:bulletEnabled val="1"/>
        </dgm:presLayoutVars>
      </dgm:prSet>
      <dgm:spPr/>
    </dgm:pt>
    <dgm:pt modelId="{71658132-78A7-7B4A-ACB0-4C5E4EB2E549}" type="pres">
      <dgm:prSet presAssocID="{166B8FEC-2E89-094A-B602-0C13375E2125}" presName="sibTrans" presStyleLbl="sibTrans2D1" presStyleIdx="2" presStyleCnt="3"/>
      <dgm:spPr/>
    </dgm:pt>
    <dgm:pt modelId="{D1528C6D-D3B5-4141-B027-5123A22099F5}" type="pres">
      <dgm:prSet presAssocID="{166B8FEC-2E89-094A-B602-0C13375E2125}" presName="connectorText" presStyleLbl="sibTrans2D1" presStyleIdx="2" presStyleCnt="3"/>
      <dgm:spPr/>
    </dgm:pt>
    <dgm:pt modelId="{4AA83042-6718-9D43-8D88-37D6673631E7}" type="pres">
      <dgm:prSet presAssocID="{6A4F1299-41AA-1A41-ADD5-8048CFFF56AB}" presName="node" presStyleLbl="node1" presStyleIdx="3" presStyleCnt="4">
        <dgm:presLayoutVars>
          <dgm:bulletEnabled val="1"/>
        </dgm:presLayoutVars>
      </dgm:prSet>
      <dgm:spPr/>
    </dgm:pt>
  </dgm:ptLst>
  <dgm:cxnLst>
    <dgm:cxn modelId="{AC6C6002-AE7F-C449-9D29-5CF9237D7E92}" srcId="{FDFABBC5-2B9D-D941-A65B-811C1E351CE6}" destId="{76D350B8-3DD4-794E-B299-FE9F1E13917B}" srcOrd="1" destOrd="0" parTransId="{074A035B-45F4-4B40-8D3A-54BBD4307E59}" sibTransId="{DC80B729-52F4-474F-9CD8-EF3F5A613CCD}"/>
    <dgm:cxn modelId="{54BAD020-FABB-B843-B5BE-4B9C1F9C1D8F}" type="presOf" srcId="{6A4F1299-41AA-1A41-ADD5-8048CFFF56AB}" destId="{4AA83042-6718-9D43-8D88-37D6673631E7}" srcOrd="0" destOrd="0" presId="urn:microsoft.com/office/officeart/2005/8/layout/process1"/>
    <dgm:cxn modelId="{E9FD8F50-CCEE-E74B-A2C3-5D75DE9D35A2}" type="presOf" srcId="{ADB34608-6EE7-6249-B4FA-F3A78566BF32}" destId="{189D8B6C-2D90-A244-AFD0-41D9FFD16206}" srcOrd="1" destOrd="0" presId="urn:microsoft.com/office/officeart/2005/8/layout/process1"/>
    <dgm:cxn modelId="{D8D97B5D-5C13-5D47-9460-315C34415A4F}" srcId="{FDFABBC5-2B9D-D941-A65B-811C1E351CE6}" destId="{9BBBE4B1-7831-004B-A68C-238AC315D533}" srcOrd="0" destOrd="0" parTransId="{EC88EA85-2121-F349-90A9-7BE3C06710F9}" sibTransId="{ADB34608-6EE7-6249-B4FA-F3A78566BF32}"/>
    <dgm:cxn modelId="{E14A2079-75F8-B047-A119-9F17DCDE6714}" type="presOf" srcId="{059E3669-6579-E143-8B7F-6FFEEB45276A}" destId="{FEDE8F75-C6E0-8548-B49A-80F07AB8D2F8}" srcOrd="0" destOrd="0" presId="urn:microsoft.com/office/officeart/2005/8/layout/process1"/>
    <dgm:cxn modelId="{7AE88C7A-DDC5-D846-B0B5-5633CC20180C}" type="presOf" srcId="{DC80B729-52F4-474F-9CD8-EF3F5A613CCD}" destId="{A3AEE87E-0743-2F44-883C-8AAB4EC44CB3}" srcOrd="0" destOrd="0" presId="urn:microsoft.com/office/officeart/2005/8/layout/process1"/>
    <dgm:cxn modelId="{31E8A37A-5BD3-9E41-8AD2-BF2DFBF7B463}" type="presOf" srcId="{76D350B8-3DD4-794E-B299-FE9F1E13917B}" destId="{1AB540B8-2B16-2145-BF0A-49D5CE3D2E90}" srcOrd="0" destOrd="0" presId="urn:microsoft.com/office/officeart/2005/8/layout/process1"/>
    <dgm:cxn modelId="{B494F97E-097A-E143-99C0-3B8A3D89D67B}" srcId="{FDFABBC5-2B9D-D941-A65B-811C1E351CE6}" destId="{059E3669-6579-E143-8B7F-6FFEEB45276A}" srcOrd="2" destOrd="0" parTransId="{1151D927-5EFF-7B44-BE87-CC2750A16CF7}" sibTransId="{166B8FEC-2E89-094A-B602-0C13375E2125}"/>
    <dgm:cxn modelId="{B1E3008D-402E-9C4D-94FB-522F6F3D3126}" type="presOf" srcId="{166B8FEC-2E89-094A-B602-0C13375E2125}" destId="{71658132-78A7-7B4A-ACB0-4C5E4EB2E549}" srcOrd="0" destOrd="0" presId="urn:microsoft.com/office/officeart/2005/8/layout/process1"/>
    <dgm:cxn modelId="{8E43BD8F-BD2B-4641-9F78-1BB8237F4A76}" type="presOf" srcId="{166B8FEC-2E89-094A-B602-0C13375E2125}" destId="{D1528C6D-D3B5-4141-B027-5123A22099F5}" srcOrd="1" destOrd="0" presId="urn:microsoft.com/office/officeart/2005/8/layout/process1"/>
    <dgm:cxn modelId="{1680CBAA-7161-DB4C-842E-B82BF8202DFD}" type="presOf" srcId="{9BBBE4B1-7831-004B-A68C-238AC315D533}" destId="{591C0C7D-7A1A-4F45-B41F-F683A8A8716E}" srcOrd="0" destOrd="0" presId="urn:microsoft.com/office/officeart/2005/8/layout/process1"/>
    <dgm:cxn modelId="{AFA5B2B6-0B87-FE4E-9B66-12766E018890}" type="presOf" srcId="{FDFABBC5-2B9D-D941-A65B-811C1E351CE6}" destId="{5A0011E9-A43C-AB44-9693-D19E7B1B5170}" srcOrd="0" destOrd="0" presId="urn:microsoft.com/office/officeart/2005/8/layout/process1"/>
    <dgm:cxn modelId="{55AC25D4-FEF4-F841-9381-82D4313ADE5A}" type="presOf" srcId="{DC80B729-52F4-474F-9CD8-EF3F5A613CCD}" destId="{596257CB-C3B2-E444-9CBD-3CF4539A57AA}" srcOrd="1" destOrd="0" presId="urn:microsoft.com/office/officeart/2005/8/layout/process1"/>
    <dgm:cxn modelId="{EB8FB7F4-223A-7F46-97CC-CCDC608FBA3B}" type="presOf" srcId="{ADB34608-6EE7-6249-B4FA-F3A78566BF32}" destId="{C3CCAFEF-FF6B-D54B-B039-20564162AAC2}" srcOrd="0" destOrd="0" presId="urn:microsoft.com/office/officeart/2005/8/layout/process1"/>
    <dgm:cxn modelId="{92BB16FA-2B35-A04A-A0BB-6AD85B1AD23E}" srcId="{FDFABBC5-2B9D-D941-A65B-811C1E351CE6}" destId="{6A4F1299-41AA-1A41-ADD5-8048CFFF56AB}" srcOrd="3" destOrd="0" parTransId="{2A6F858A-D4DC-614B-8127-F6D97E55C38E}" sibTransId="{1813D5B9-9AF6-0A4E-AFBE-407518D8D656}"/>
    <dgm:cxn modelId="{168D69D7-02D6-9C4B-8EF4-AAEF813DE39A}" type="presParOf" srcId="{5A0011E9-A43C-AB44-9693-D19E7B1B5170}" destId="{591C0C7D-7A1A-4F45-B41F-F683A8A8716E}" srcOrd="0" destOrd="0" presId="urn:microsoft.com/office/officeart/2005/8/layout/process1"/>
    <dgm:cxn modelId="{4CD8DD63-1C83-7A42-947A-4673094416FB}" type="presParOf" srcId="{5A0011E9-A43C-AB44-9693-D19E7B1B5170}" destId="{C3CCAFEF-FF6B-D54B-B039-20564162AAC2}" srcOrd="1" destOrd="0" presId="urn:microsoft.com/office/officeart/2005/8/layout/process1"/>
    <dgm:cxn modelId="{25236619-29B4-4F4B-A9DD-6159787F4D7B}" type="presParOf" srcId="{C3CCAFEF-FF6B-D54B-B039-20564162AAC2}" destId="{189D8B6C-2D90-A244-AFD0-41D9FFD16206}" srcOrd="0" destOrd="0" presId="urn:microsoft.com/office/officeart/2005/8/layout/process1"/>
    <dgm:cxn modelId="{E4368EC1-9A6D-1749-842E-94267DEB3A62}" type="presParOf" srcId="{5A0011E9-A43C-AB44-9693-D19E7B1B5170}" destId="{1AB540B8-2B16-2145-BF0A-49D5CE3D2E90}" srcOrd="2" destOrd="0" presId="urn:microsoft.com/office/officeart/2005/8/layout/process1"/>
    <dgm:cxn modelId="{0A09FA20-BA63-7040-BFA9-98A042C557AD}" type="presParOf" srcId="{5A0011E9-A43C-AB44-9693-D19E7B1B5170}" destId="{A3AEE87E-0743-2F44-883C-8AAB4EC44CB3}" srcOrd="3" destOrd="0" presId="urn:microsoft.com/office/officeart/2005/8/layout/process1"/>
    <dgm:cxn modelId="{AA34A796-5F2C-7146-9889-B1B8B85F0D00}" type="presParOf" srcId="{A3AEE87E-0743-2F44-883C-8AAB4EC44CB3}" destId="{596257CB-C3B2-E444-9CBD-3CF4539A57AA}" srcOrd="0" destOrd="0" presId="urn:microsoft.com/office/officeart/2005/8/layout/process1"/>
    <dgm:cxn modelId="{D5EA4821-3831-CE4B-A927-B924A834546E}" type="presParOf" srcId="{5A0011E9-A43C-AB44-9693-D19E7B1B5170}" destId="{FEDE8F75-C6E0-8548-B49A-80F07AB8D2F8}" srcOrd="4" destOrd="0" presId="urn:microsoft.com/office/officeart/2005/8/layout/process1"/>
    <dgm:cxn modelId="{5AA01777-B188-024D-9EBC-912EFABE1944}" type="presParOf" srcId="{5A0011E9-A43C-AB44-9693-D19E7B1B5170}" destId="{71658132-78A7-7B4A-ACB0-4C5E4EB2E549}" srcOrd="5" destOrd="0" presId="urn:microsoft.com/office/officeart/2005/8/layout/process1"/>
    <dgm:cxn modelId="{B2536D68-517B-7D4C-9D66-CB623C7454F7}" type="presParOf" srcId="{71658132-78A7-7B4A-ACB0-4C5E4EB2E549}" destId="{D1528C6D-D3B5-4141-B027-5123A22099F5}" srcOrd="0" destOrd="0" presId="urn:microsoft.com/office/officeart/2005/8/layout/process1"/>
    <dgm:cxn modelId="{58829724-750C-DC4E-BDE6-39E5806327E9}" type="presParOf" srcId="{5A0011E9-A43C-AB44-9693-D19E7B1B5170}" destId="{4AA83042-6718-9D43-8D88-37D6673631E7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1C0C7D-7A1A-4F45-B41F-F683A8A8716E}">
      <dsp:nvSpPr>
        <dsp:cNvPr id="0" name=""/>
        <dsp:cNvSpPr/>
      </dsp:nvSpPr>
      <dsp:spPr>
        <a:xfrm>
          <a:off x="4698" y="531402"/>
          <a:ext cx="2054310" cy="12325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Compute Features</a:t>
          </a:r>
        </a:p>
      </dsp:txBody>
      <dsp:txXfrm>
        <a:off x="40799" y="567503"/>
        <a:ext cx="1982108" cy="1160384"/>
      </dsp:txXfrm>
    </dsp:sp>
    <dsp:sp modelId="{C3CCAFEF-FF6B-D54B-B039-20564162AAC2}">
      <dsp:nvSpPr>
        <dsp:cNvPr id="0" name=""/>
        <dsp:cNvSpPr/>
      </dsp:nvSpPr>
      <dsp:spPr>
        <a:xfrm>
          <a:off x="2264440" y="892961"/>
          <a:ext cx="435513" cy="50946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2264440" y="994855"/>
        <a:ext cx="304859" cy="305681"/>
      </dsp:txXfrm>
    </dsp:sp>
    <dsp:sp modelId="{1AB540B8-2B16-2145-BF0A-49D5CE3D2E90}">
      <dsp:nvSpPr>
        <dsp:cNvPr id="0" name=""/>
        <dsp:cNvSpPr/>
      </dsp:nvSpPr>
      <dsp:spPr>
        <a:xfrm>
          <a:off x="2880733" y="531402"/>
          <a:ext cx="2054310" cy="12325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Find Regions of Interest</a:t>
          </a:r>
        </a:p>
      </dsp:txBody>
      <dsp:txXfrm>
        <a:off x="2916834" y="567503"/>
        <a:ext cx="1982108" cy="1160384"/>
      </dsp:txXfrm>
    </dsp:sp>
    <dsp:sp modelId="{A3AEE87E-0743-2F44-883C-8AAB4EC44CB3}">
      <dsp:nvSpPr>
        <dsp:cNvPr id="0" name=""/>
        <dsp:cNvSpPr/>
      </dsp:nvSpPr>
      <dsp:spPr>
        <a:xfrm>
          <a:off x="5140474" y="892961"/>
          <a:ext cx="435513" cy="50946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5140474" y="994855"/>
        <a:ext cx="304859" cy="305681"/>
      </dsp:txXfrm>
    </dsp:sp>
    <dsp:sp modelId="{FEDE8F75-C6E0-8548-B49A-80F07AB8D2F8}">
      <dsp:nvSpPr>
        <dsp:cNvPr id="0" name=""/>
        <dsp:cNvSpPr/>
      </dsp:nvSpPr>
      <dsp:spPr>
        <a:xfrm>
          <a:off x="5756768" y="531402"/>
          <a:ext cx="2054310" cy="12325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Classify / Identify Objects</a:t>
          </a:r>
        </a:p>
      </dsp:txBody>
      <dsp:txXfrm>
        <a:off x="5792869" y="567503"/>
        <a:ext cx="1982108" cy="1160384"/>
      </dsp:txXfrm>
    </dsp:sp>
    <dsp:sp modelId="{71658132-78A7-7B4A-ACB0-4C5E4EB2E549}">
      <dsp:nvSpPr>
        <dsp:cNvPr id="0" name=""/>
        <dsp:cNvSpPr/>
      </dsp:nvSpPr>
      <dsp:spPr>
        <a:xfrm>
          <a:off x="8016509" y="892961"/>
          <a:ext cx="435513" cy="50946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8016509" y="994855"/>
        <a:ext cx="304859" cy="305681"/>
      </dsp:txXfrm>
    </dsp:sp>
    <dsp:sp modelId="{4AA83042-6718-9D43-8D88-37D6673631E7}">
      <dsp:nvSpPr>
        <dsp:cNvPr id="0" name=""/>
        <dsp:cNvSpPr/>
      </dsp:nvSpPr>
      <dsp:spPr>
        <a:xfrm>
          <a:off x="8632802" y="531402"/>
          <a:ext cx="2054310" cy="12325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Tighten Bounding Boxes</a:t>
          </a:r>
        </a:p>
      </dsp:txBody>
      <dsp:txXfrm>
        <a:off x="8668903" y="567503"/>
        <a:ext cx="1982108" cy="116038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1C0C7D-7A1A-4F45-B41F-F683A8A8716E}">
      <dsp:nvSpPr>
        <dsp:cNvPr id="0" name=""/>
        <dsp:cNvSpPr/>
      </dsp:nvSpPr>
      <dsp:spPr>
        <a:xfrm>
          <a:off x="4698" y="1202188"/>
          <a:ext cx="2054310" cy="12325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Train Convolution Layers</a:t>
          </a:r>
        </a:p>
      </dsp:txBody>
      <dsp:txXfrm>
        <a:off x="40799" y="1238289"/>
        <a:ext cx="1982108" cy="1160384"/>
      </dsp:txXfrm>
    </dsp:sp>
    <dsp:sp modelId="{C3CCAFEF-FF6B-D54B-B039-20564162AAC2}">
      <dsp:nvSpPr>
        <dsp:cNvPr id="0" name=""/>
        <dsp:cNvSpPr/>
      </dsp:nvSpPr>
      <dsp:spPr>
        <a:xfrm>
          <a:off x="2264440" y="1563746"/>
          <a:ext cx="435513" cy="50946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2264440" y="1665640"/>
        <a:ext cx="304859" cy="305681"/>
      </dsp:txXfrm>
    </dsp:sp>
    <dsp:sp modelId="{1AB540B8-2B16-2145-BF0A-49D5CE3D2E90}">
      <dsp:nvSpPr>
        <dsp:cNvPr id="0" name=""/>
        <dsp:cNvSpPr/>
      </dsp:nvSpPr>
      <dsp:spPr>
        <a:xfrm>
          <a:off x="2880733" y="1202188"/>
          <a:ext cx="2054310" cy="12325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Region Pooling Layers</a:t>
          </a:r>
        </a:p>
      </dsp:txBody>
      <dsp:txXfrm>
        <a:off x="2916834" y="1238289"/>
        <a:ext cx="1982108" cy="1160384"/>
      </dsp:txXfrm>
    </dsp:sp>
    <dsp:sp modelId="{A3AEE87E-0743-2F44-883C-8AAB4EC44CB3}">
      <dsp:nvSpPr>
        <dsp:cNvPr id="0" name=""/>
        <dsp:cNvSpPr/>
      </dsp:nvSpPr>
      <dsp:spPr>
        <a:xfrm>
          <a:off x="5140474" y="1563746"/>
          <a:ext cx="435513" cy="50946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5140474" y="1665640"/>
        <a:ext cx="304859" cy="305681"/>
      </dsp:txXfrm>
    </dsp:sp>
    <dsp:sp modelId="{FEDE8F75-C6E0-8548-B49A-80F07AB8D2F8}">
      <dsp:nvSpPr>
        <dsp:cNvPr id="0" name=""/>
        <dsp:cNvSpPr/>
      </dsp:nvSpPr>
      <dsp:spPr>
        <a:xfrm>
          <a:off x="5756768" y="1202188"/>
          <a:ext cx="2054310" cy="12325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SVM</a:t>
          </a:r>
        </a:p>
      </dsp:txBody>
      <dsp:txXfrm>
        <a:off x="5792869" y="1238289"/>
        <a:ext cx="1982108" cy="1160384"/>
      </dsp:txXfrm>
    </dsp:sp>
    <dsp:sp modelId="{71658132-78A7-7B4A-ACB0-4C5E4EB2E549}">
      <dsp:nvSpPr>
        <dsp:cNvPr id="0" name=""/>
        <dsp:cNvSpPr/>
      </dsp:nvSpPr>
      <dsp:spPr>
        <a:xfrm>
          <a:off x="8016509" y="1563746"/>
          <a:ext cx="435513" cy="50946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8016509" y="1665640"/>
        <a:ext cx="304859" cy="305681"/>
      </dsp:txXfrm>
    </dsp:sp>
    <dsp:sp modelId="{4AA83042-6718-9D43-8D88-37D6673631E7}">
      <dsp:nvSpPr>
        <dsp:cNvPr id="0" name=""/>
        <dsp:cNvSpPr/>
      </dsp:nvSpPr>
      <dsp:spPr>
        <a:xfrm>
          <a:off x="8632802" y="1202188"/>
          <a:ext cx="2054310" cy="12325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Train Linear Regression Model – </a:t>
          </a:r>
          <a:r>
            <a:rPr lang="en-US" sz="1900" kern="1200" dirty="0" err="1"/>
            <a:t>Bbox</a:t>
          </a:r>
          <a:r>
            <a:rPr lang="en-US" sz="1900" kern="1200" dirty="0"/>
            <a:t> Regression</a:t>
          </a:r>
        </a:p>
      </dsp:txBody>
      <dsp:txXfrm>
        <a:off x="8668903" y="1238289"/>
        <a:ext cx="1982108" cy="11603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3T17:12:47.6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3T17:13:13.7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2386 172 24575,'-4'-9'0,"-1"1"0,-4 3 0,1-3 0,-5 3 0,-1-4 0,-4 1 0,0-1 0,-6-6 0,-3 4 0,-7-5 0,8 6 0,-6-6 0,12 9 0,-4-6 0,6 12 0,4-7 0,1 7 0,4-7 0,0 7 0,1-3 0,-1 4 0,0 0 0,0 0 0,0 0 0,0 0 0,4 4 0,-3-3 0,0 3 0,-2-4 0,-3 0 0,0 4 0,-1-3 0,-3 7 0,-1-7 0,0 7 0,-7-2 0,6 3 0,-6-3 0,7 2 0,0-3 0,5 0 0,-4 3 0,3-3 0,-4 3 0,1-3 0,-1 3 0,0-3 0,4 4 0,-9 1 0,7-1 0,-16 2 0,13-6 0,-13 5 0,12-5 0,-5 5 0,8-5 0,3 3 0,-3-7 0,7 7 0,-14-2 0,9 3 0,-30-3 0,15 3 0,-16-3 0,19 1 0,-5 3 0,13-9 0,-2 8 0,4-4 0,3 0 0,-4 3 0,5-7 0,-4 7 0,7-7 0,-7 6 0,3-2 0,1 8 0,-4-7 0,7 6 0,-3-7 0,0 4 0,4 0 0,-4-5 0,4 4 0,0-3 0,0 0 0,0 3 0,-7 1 0,5 1 0,-10-1 0,7 3 0,-4-7 0,1 12 0,-8-11 0,5 10 0,-4-10 0,-1 8 0,-2 1 0,-7-3 0,8 8 0,-6-8 0,12 1 0,0-3 0,3-5 0,7 2 0,-3-2 0,4 4 0,0-4 0,1 3 0,-1-7 0,0 7 0,0-7 0,4 7 0,-7-7 0,6 7 0,-7-7 0,5 6 0,-1-2 0,0 4 0,0-4 0,0 3 0,0-7 0,0 7 0,1-3 0,-1 0 0,0 3 0,0-3 0,0 0 0,0 2 0,0-6 0,0 3 0,1 0 0,-1 1 0,0 0 0,0-1 0,0 0 0,0-3 0,0 7 0,0-3 0,1 0 0,-1-1 0,0-4 0,4 4 0,-3-3 0,3 7 0,-4-7 0,0 6 0,1-6 0,-1 3 0,0 0 0,0-3 0,0 3 0,4 0 0,-3-3 0,3 3 0,-4-4 0,5 4 0,-4-3 0,3 3 0,-4-4 0,0 0 0,0 0 0,4-4 0,1 7 0,4-10 0,-4 10 0,3-11 0,-3 4 0,4-9 0,4 3 0,-3-2 0,3 3 0,4 0 0,-6-3 0,6 2 0,-4-3 0,0 4 0,5 1 0,0-1 0,-4 0 0,2 1 0,-2-1 0,0 0 0,3 4 0,-7-2 0,7 2 0,-7-4 0,6 0 0,-2 1 0,0-1 0,3 4 0,-3-3 0,3 3 0,1-3 0,0 3 0,-4-3 0,2 7 0,-6-7 0,7 3 0,-3 1 0,0-4 0,2 3 0,-6-4 0,7 4 0,-11 2 0,2 7 0,-8 0 0,0 5 0,1-4 0,-5 7 0,3-6 0,-3 7 0,4-4 0,0 4 0,0-4 0,1 4 0,-1-4 0,0 4 0,0-3 0,0 3 0,-4-5 0,7 1 0,-5 0 0,10 0 0,-7 0 0,7 0 0,-7-4 0,7 3 0,-7-4 0,7 5 0,-3 0 0,0-4 0,-1 7 0,0-6 0,1 11 0,0-11 0,3 5 0,-3-6 0,8 0 0,-3 3 0,7-3 0,-3 0 0,0 3 0,2-7 0,-2 7 0,4-3 0,0 0 0,-1 2 0,5-2 0,-3 0 0,2 3 0,-3-7 0,0 7 0,4-3 0,0 0 0,5-1 0,6 1 0,-4-4 0,5 4 0,-1 0 0,3-9 0,-1 12 0,-1-12 0,-8 8 0,1-4 0,7 0 0,-6 0 0,6 0 0,-12 0 0,0-4 0,-4 3 0,-1-3 0,1 4 0,0 0 0,-4-3 0,2 2 0,-2-3 0,0 0 0,3 3 0,-3-3 0,0 0 0,2 3 0,-6-3 0,3 4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3T17:13:31.1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1083 38 24575,'-5'0'0,"5"-4"0,-3 3 0,2-3 0,-12 0 0,-1 0 0,-11-1 0,-1 1 0,-8-1 0,0 4 0,1-4 0,-14 5 0,-3 7 0,-25 3 0,-4-1-409,27 3 1,-1 2 408,-42-2 0,4 22 0,28-17 0,16 8 0,21-13 0,5 6 0,4-4 0,3 4 817,-3 0-817,-3 7 0,-26 31 0,19-22 0,-15 20 0,33-36 0,5-4 0,8-1 0,1-4 0,4 0 0,3-1 0,2 1 0,4 0 0,-5 0 0,4 0 0,-7-4 0,6 3 0,5-7 0,5 13 0,21-12 0,-10 13 0,22-7 0,-29 3 0,7-3 0,-19 0 0,-1-7 0,1 7 0,-4-3 0,2 0 0,-10 3 0,6-7 0,-11 7 0,6-7 0,-6 6 0,7-6 0,-7 7 0,7-3 0,-3 8 0,3-3 0,1 7 0,-4-8 0,-1 4 0,-4-4 0,0 0 0,0 0 0,0 4 0,-4-3 0,-1 6 0,-8-6 0,-1 7 0,-10-6 0,4 6 0,-5-6 0,7 2 0,1-5 0,-1 1 0,0 0 0,4-4 0,-2 3 0,6-3 0,-7 0 0,7-1 0,-14-4 0,9 0 0,-10 0 0,7 0 0,4 0 0,2 0 0,3 4 0,8-3 0,13 3 0,23-4 0,2 0 0,9 0 0,-19 4 0,-3-3 0,-10 7 0,-1-7 0,-5 6 0,1-6 0,-4 7 0,-1-3 0,0 0 0,-3 3 0,6-3 0,-6 4 0,3 0 0,-4 0 0,0-1 0,0 1 0,0 0 0,-4-4 0,3 3 0,-7-7 0,4 7 0,-1-3 0,-3 0 0,7 3 0,-7-4 0,3 1 0,0 3 0,-7-3 0,10 4 0,-10 0 0,3 0 0,0 0 0,-4 4 0,4-4 0,0 8 0,-4-7 0,3 7 0,2-7 0,-4 2 0,6-3 0,-3 0 0,-3 4 0,10-3 0,-10 3 0,7-5 0,-3 1 0,-1 4 0,0-3 0,0 3 0,4-4 0,-3 0 0,-1 3 0,-1 2 0,2 0 0,-4 3 0,10-3 0,-10-1 0,11 4 0,-7-7 0,3 7 0,-4-7 0,4 6 0,-3-6 0,3 7 0,1-7 0,-4 7 0,7-8 0,-3 4 0,4-4 0,-4 0 0,3 0 0,-3 0 0,4 0 0,0-1 0,0 1 0,0 4 0,0-3 0,0 3 0,0-4 0,0-1 0,0 5 0,0-3 0,4 3 0,-3-4 0,6 0 0,-6 0 0,3-1 0,0 1 0,1 4 0,4-3 0,-4 7 0,6-7 0,-9 6 0,10-6 0,-7 3 0,0-4 0,2 0 0,-6 0 0,7-1 0,-3 1 0,4 0 0,-5 0 0,4 0 0,-3 4 0,4-7 0,-4 9 0,2-9 0,-2 3 0,4-1 0,0-3 0,-4 4 0,2-4 0,-2 3 0,4-3 0,0 4 0,-1-1 0,1-3 0,0 7 0,-1-6 0,1 3 0,4-1 0,-7-3 0,9 4 0,-9-4 0,7 2 0,-8-2 0,2 0 0,-2 3 0,4-7 0,0 7 0,-1-3 0,5 0 0,-3 3 0,2-7 0,-3 7 0,0-3 0,0 0 0,-1 2 0,1-6 0,0 7 0,-1-7 0,1 7 0,0-3 0,0 0 0,-1-1 0,1 0 0,0 1 0,-1 0 0,1 3 0,0-7 0,0 6 0,-1-6 0,1 7 0,0-7 0,0 7 0,-1-7 0,1 7 0,0-3 0,3 0 0,-2 3 0,7-3 0,-8 0 0,8 3 0,-7-7 0,2 2 0,-3 1 0,0-3 0,-4 3 0,-2-4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3T17:13:34.3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24575,'0'9'0,"0"0"0,0 4 0,0 8 0,0 5 0,0 21 0,0-10 0,0 35 0,0-19 0,0 36 0,0-23-259,0-16 1,0 1 258,0 31 0,0-30 0,0 1 0,0 38 0,0 1 0,0-13 0,0-17 0,0-15 0,0-13 0,0-12 0,0 2 0,0-14 517,0 3-517,0-4 0,0 0 0,0-1 0,0 1 0,0-8 0,4-2 0,-3-7 0,3-1 0,-1 0 0,-2-3 0,3-2 0,-4 0 0,0 2 0,0 3 0,0 0 0,0 1 0,4-5 0,-3 3 0,3-2 0,-4 3 0,0 0 0,4 0 0,-3 1 0,3-1 0,-4 0 0,0 0 0,4 5 0,-3-4 0,3 3 0,0-4 0,-3 1 0,3-1 0,0 4 0,1-3 0,4 3 0,-1-3 0,1 3 0,0-3 0,0 7 0,0-3 0,0 4 0,0 0 0,-4 4 0,2-3 0,-2 7 0,4-7 0,0 7 0,0-3 0,0 0 0,0 3 0,4-3 0,-4 0 0,4 2 0,0-2 0,-3 4 0,3 0 0,-5-4 0,-3 3 0,3-3 0,-3 4 0,3-4 0,-3 6 0,3-9 0,-7 10 0,7-3 0,-3 1 0,3 3 0,-3-4 0,3 0 0,-7-1 0,7 1 0,-7 0 0,6 0 0,-6 4 0,11 1 0,-6-1 0,3 4 0,-2-7 0,-2 7 0,0-7 0,3 2 0,-7-3 0,7 0 0,-4 0 0,1 0 0,-1 0 0,0 0 0,-3 0 0,7-5 0,-11 0 0,9-4 0,-8 0 0,5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3T17:13:47.5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24575,'0'9'0,"0"0"0,0 0 0,0-1 0,0 5 0,0 1 0,0 4 0,0 0 0,0 6 0,5 3 0,-4 0 0,4-3 0,-5-6 0,0 0 0,0 0 0,0-1 0,0-3 0,0 3 0,0-7 0,0 3 0,0-5 0,0 1 0,0 0 0,0 0 0,4-4 0,-3 3 0,7-7 0,-3 3 0,4-4 0,-1 4 0,1 1 0,4 0 0,-4-1 0,8-1 0,-3-2 0,3 3 0,8-4 0,14 0 0,-2 5 0,22-3 0,-9 3 0,25-5 0,6 0 0,-2 0 0,-14 0 0,-6 0 0,-22 0 0,2 0 0,-7 0 0,-6 0 0,8 5 0,-8-4 0,6 4 0,-6-5 0,8 0 0,-1 0 0,1 5 0,12-4 0,6 4 0,11-5 0,-11 0 0,-6 0 0,-19 0 0,-3 0 0,-6 0 0,-1 0 0,1 0 0,-4 0 0,2 0 0,-2 4 0,4-3 0,-1 3 0,9-4 0,-7 0 0,3 0 0,-6 0 0,5 0 0,5 0 0,1 0 0,-3 0 0,1 5 0,2-4 0,-1 4 0,-1-5 0,-1 0 0,-4 0 0,26 0 0,-3 0 0,9 0 0,7 0 0,-29 0 0,8 0 0,-14 0 0,-4 0 0,24 0 0,-1 0 0,32 0 0,-9 0 0,-8 0 0,0 0 0,15 0 0,-21 0 0,-1 0 0,12 0 0,-1 0 0,-19 0 0,-6 0 0,-12 0 0,-6 0 0,6 0 0,-7 0 0,6 0 0,3 0 0,0 0 0,6 0 0,-7 0 0,8 0 0,-1 0 0,1 0 0,-1 0 0,-6 0 0,4 0 0,-11 0 0,11 0 0,-11 0 0,12 0 0,-5 0 0,-1 0 0,0 0 0,-9 0 0,1 0 0,-4 0 0,-2 0 0,-3 0 0,11 0 0,2 0 0,25 0 0,2 0 0,14 0 0,-14 0 0,-9 0 0,-16 0 0,-2 0 0,-8-3 0,3 2 0,-8-3 0,-1 4 0,1 0 0,0 0 0,0 0 0,-1 0 0,1 0 0,0 0 0,-1 0 0,5 0 0,-3 0 0,3 0 0,-5 0 0,1 0 0,4 0 0,-8-4 0,7 3 0,-11 1 0,11 1 0,-6 3 0,6-4 0,1 0 0,-3 0 0,2 0 0,-3 0 0,0-4 0,-1-1 0,1-4 0,0 1 0,0 3 0,-5 5 0,0-3 0,0 6 0,-3-11 0,3 3 0,-4-3 0,0-1 0,0 0 0,0 0 0,0 1 0,0-1 0,0 0 0,0-3 0,0 2 0,0-3 0,0 5 0,0-1 0,0 0 0,0 0 0,0 1 0,0-1 0,0-4 0,0 4 0,0-4 0,0 4 0,0 1 0,0-1 0,0 0 0,0 0 0,0 1 0,0-1 0,0 0 0,0 0 0,0 5 0,0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3T17:13:50.3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0 24575,'-5'4'0,"1"1"0,0 4 0,3 4 0,-3-3 0,0 7 0,3-8 0,-3 8 0,0-3 0,3 4 0,1-1 0,1-3 0,3 3 0,0-7 0,1 7 0,7-11 0,-2 5 0,6-6 0,-6 4 0,14 1 0,-9-1 0,10 1 0,-7-5 0,-1 3 0,-3-7 0,-2 3 0,-3-4 0,0-4 0,0-1 0,-1-4 0,-3-3 0,3 2 0,-3-3 0,0 5 0,2-1 0,-6 0 0,3 1 0,-4-1 0,0 0 0,0 8 0,4 2 0,1 8 0,4 0 0,-1 0 0,1 0 0,0 0 0,0 3 0,-1-6 0,1 10 0,0-10 0,10 8 0,-3-5 0,9 1 0,-8-1 0,1 0 0,-5 0 0,0-4 0,-4-2 0,-1-3 0,1 0 0,0 0 0,0 0 0,-1 0 0,1 0 0,0 0 0,3 0 0,-2-3 0,3-2 0,-5-4 0,1 4 0,-4-6 0,7 5 0,-10-7 0,9 4 0,-10-3 0,7 2 0,-7-7 0,7 4 0,-7-5 0,3 4 0,-4-2 0,0 6 0,0-6 0,0 6 0,0-3 0,0 4 0,-4 1 0,3-1 0,-7 4 0,7-3 0,-3 7 0,4-2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3T17:12:50.9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 58 24575,'0'-10'0,"0"1"0,0-1 0,0 0 0,0 1 0,-8 3 0,2 2 0,-8 4 0,4 4 0,5 2 0,-4 4 0,8 0 0,-4 0 0,5-1 0,0 2 0,0-2 0,0 1 0,5-5 0,0-1 0,5-4 0,-1 0 0,1 0 0,0 0 0,0 0 0,0 0 0,-1 0 0,-3-4 0,-2-1 0,-4-4 0,-4 4 0,-2 1 0,-3 4 0,4 4 0,-4 1 0,8 5 0,-3 0 0,4 0 0,4-5 0,1-1 0,4-4 0,-4-4 0,-1-1 0,-4-4 0,0 0 0,0 0 0,-4 4 0,-1 1 0,-5 4 0,5 0 0,1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3T17:13:00.6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214 46 24575,'-4'-4'0,"-1"-4"0,-8 7 0,3-7 0,-7 3 0,-4-5 0,2 5 0,-2 0 0,4 5 0,7 0 0,2 4 0,-4 1 0,10 4 0,-10 0 0,7 4 0,-4-3 0,4 6 0,-3-2 0,7 0 0,-8 10 0,8-9 0,-4 10 0,5-7 0,0 7 0,0 1 0,0 8 0,0 0 0,0-1 0,0 1 0,4-7 0,-3 5 0,3-13 0,0 6 0,1-7 0,3-1 0,7 8 0,-5-9 0,5 8 0,-6-15 0,0 4 0,-5-4 0,4 0 0,-7 0 0,7 0 0,-3 0 0,3-1 0,1 5 0,0-7 0,-4 6 0,2-7 0,-6 4 0,7-4 0,-7 3 0,7-3 0,-3 3 0,0 1 0,2-4 0,-2-1 0,4 0 0,0 1 0,-5 0 0,0-1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3T17:13:01.6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24575,'4'13'0,"1"-3"0,3 6 0,1-6 0,0 7 0,0-11 0,-5 6 0,4-3 0,-3-3 0,0 9 0,3-9 0,0 11 0,2-3 0,3 4 0,-4-5 0,-1-4 0,-3-1 0,-1-3 0,0 0 0,-3 3 0,3-3 0,0 0 0,-3 3 0,6-4 0,-2 1 0,0 3 0,3-3 0,-3 0 0,3 3 0,5-3 0,-7 4 0,5-4 0,-10-1 0,3-4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3T17:13:02.4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389 9 24575,'-9'0'0,"4"-4"0,-3 3 0,3-3 0,-4 4 0,0 4 0,-4-3 0,0 3 0,-5 0 0,0-3 0,0 7 0,1-3 0,-1 0 0,4 3 0,-3-3 0,8 0 0,-4 3 0,4-8 0,0 8 0,4-3 0,-3 4 0,3-4 0,-4 3 0,-3-3 0,2 4 0,-7 4 0,-4-2 0,2 2 0,-2-3 0,8-6 0,4 4 0,4-7 0,1 3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3T17:13:04.4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24575,'4'4'0,"-3"4"0,7-7 0,-8 7 0,8-7 0,-7 7 0,7-7 0,-7 7 0,3-3 0,0 4 0,1 0 0,-1-1 0,4 1 0,-7 0 0,7 0 0,-3 0 0,0 4 0,2-7 0,-6 5 0,7-6 0,-7 4 0,7 0 0,-3 0 0,-1 0 0,4 4 0,-7-3 0,7 6 0,-7-6 0,3 3 0,0-4 0,-3 0 0,6 0 0,-2-1 0,0 1 0,-1 0 0,0-4 0,-3 3 0,3-3 0,-1 0 0,-2 3 0,7-7 0,-7 7 0,3-3 0,0-1 0,-3 4 0,7-3 0,-4 0 0,1 3 0,-1-3 0,0 0 0,-3 3 0,7-3 0,-3 4 0,-1 0 0,4-5 0,-7 4 0,7-7 0,-3 7 0,4-7 0,-5 7 0,0-7 0,-4 3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3T17:13:05.0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0 24575,'-9'9'0,"0"0"0,0 0 0,4 0 0,-3-4 0,3 3 0,-3-7 0,3 7 0,-3-7 0,7 3 0,-3-4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3T17:13:07.7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24575,'4'5'0,"-3"3"0,3-3 0,-4 8 0,0 1 0,0-1 0,4 0 0,-3-4 0,7 4 0,-3-3 0,3 2 0,1-3 0,0 0 0,-1-4 0,1 3 0,0-7 0,0 7 0,-1-7 0,1 3 0,0-4 0,-1 0 0,1 0 0,0 0 0,0 0 0,-1-4 0,1 3 0,0-3 0,0 4 0,-5-4 0,8 3 0,-6-6 0,10 6 0,-6-3 0,3 0 0,-4 3 0,-1-7 0,1 3 0,0-3 0,-4-1 0,-2 0 0,-3 0 0,0 1 0,0-1 0,0 0 0,0 8 0,0 6 0,0 9 0,0 0 0,4 3 0,-3-4 0,3 5 0,-4 0 0,4-4 0,-3 10 0,7-9 0,-7 17 0,3-12 0,-4 11 0,0-11 0,0 12 0,0-13 0,0 6 0,3-7 0,-2-4 0,3 2 0,-4-2 0,-4 4 0,3-4 0,-10 3 0,5-8 0,-3 8 0,1-7 0,3 3 0,-4-4 0,4 0 0,-3-5 0,3 4 0,-3-7 0,-1 3 0,0-4 0,0 0 0,-4-4 0,3 3 0,-14-7 0,9 3 0,-10-5 0,7 1 0,1 4 0,3 1 0,5 0 0,1 0 0,3-1 0,-4 1 0,4 0 0,-3 3 0,3-3 0,1 0 0,3 3 0,2-6 0,7 6 0,-3-3 0,8 4 0,-8-4 0,7 3 0,-7-3 0,8 4 0,0 0 0,1 0 0,10 0 0,-9 0 0,6 0 0,-9 0 0,-3 0 0,0 0 0,0 0 0,-1 0 0,1-4 0,0 3 0,0-7 0,-1 7 0,1-6 0,0 6 0,-1-7 0,-3 3 0,3 0 0,-7-2 0,7 6 0,-7-7 0,3 7 0,-4-3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3T17:13:09.0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1 24575,'9'8'0,"-1"1"0,-3 0 0,3 0 0,-7 0 0,7 0 0,-7 0 0,6 3 0,-6-2 0,7 7 0,-3-7 0,0 7 0,3-4 0,-4 5 0,1 0 0,3 0 0,-7-1 0,8 8 0,-8-5 0,9 12 0,-9-13 0,4 6 0,-1-7 0,-3-1 0,3 1 0,-4 0 0,4-4 0,-3 2 0,3-2 0,-4 4 0,0 0 0,0-4 0,0 2 0,0-6 0,0 7 0,0-7 0,0 3 0,0-1 0,-4-2 0,3 7 0,-3-7 0,0 7 0,3-8 0,-7 4 0,7-4 0,-7 4 0,7-3 0,-7 7 0,3-8 0,-8 8 0,0-3 0,-5 4 0,0-1 0,4-3 0,2 3 0,3-7 0,0 7 0,0-8 0,4 4 0,-3-4 0,7 0 0,-3-4 0,4-1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A176F2-01A7-CC4E-98B4-25635179FAAF}" type="datetimeFigureOut">
              <a:rPr lang="en-US" smtClean="0"/>
              <a:t>11/17/20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A63962-257A-C34D-A796-FDA5DB15F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7302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difference between methods</a:t>
            </a:r>
          </a:p>
          <a:p>
            <a:r>
              <a:rPr lang="en-US" dirty="0"/>
              <a:t>Table</a:t>
            </a:r>
          </a:p>
          <a:p>
            <a:r>
              <a:rPr lang="en-US" dirty="0"/>
              <a:t>How to determine value of 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A63962-257A-C34D-A796-FDA5DB15F4D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7671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551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009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427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733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157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332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11/17/20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85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11/17/20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056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11/17/20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617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93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027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2F3E8B1C-86EF-43CF-8304-249481088644}" type="datetimeFigureOut">
              <a:rPr lang="en-US" smtClean="0"/>
              <a:pPr/>
              <a:t>11/17/20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6550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17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" Type="http://schemas.openxmlformats.org/officeDocument/2006/relationships/image" Target="../media/image12.png"/><Relationship Id="rId21" Type="http://schemas.openxmlformats.org/officeDocument/2006/relationships/image" Target="../media/image21.png"/><Relationship Id="rId7" Type="http://schemas.openxmlformats.org/officeDocument/2006/relationships/image" Target="../media/image14.png"/><Relationship Id="rId12" Type="http://schemas.openxmlformats.org/officeDocument/2006/relationships/customXml" Target="../ink/ink6.xml"/><Relationship Id="rId17" Type="http://schemas.openxmlformats.org/officeDocument/2006/relationships/image" Target="../media/image19.png"/><Relationship Id="rId25" Type="http://schemas.openxmlformats.org/officeDocument/2006/relationships/image" Target="../media/image23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29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16.png"/><Relationship Id="rId24" Type="http://schemas.openxmlformats.org/officeDocument/2006/relationships/customXml" Target="../ink/ink12.xml"/><Relationship Id="rId5" Type="http://schemas.openxmlformats.org/officeDocument/2006/relationships/image" Target="../media/image13.png"/><Relationship Id="rId15" Type="http://schemas.openxmlformats.org/officeDocument/2006/relationships/image" Target="../media/image18.png"/><Relationship Id="rId23" Type="http://schemas.openxmlformats.org/officeDocument/2006/relationships/image" Target="../media/image22.png"/><Relationship Id="rId28" Type="http://schemas.openxmlformats.org/officeDocument/2006/relationships/customXml" Target="../ink/ink14.xml"/><Relationship Id="rId10" Type="http://schemas.openxmlformats.org/officeDocument/2006/relationships/customXml" Target="../ink/ink5.xml"/><Relationship Id="rId19" Type="http://schemas.openxmlformats.org/officeDocument/2006/relationships/image" Target="../media/image20.png"/><Relationship Id="rId4" Type="http://schemas.openxmlformats.org/officeDocument/2006/relationships/customXml" Target="../ink/ink2.xml"/><Relationship Id="rId9" Type="http://schemas.openxmlformats.org/officeDocument/2006/relationships/image" Target="../media/image15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24.png"/><Relationship Id="rId30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image" Target="../media/image5.svg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image" Target="../media/image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0E52DF2-6802-459B-AC2A-AF976DEB1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6D317D-DD88-7C48-BA5C-A8B3EB2DBB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02184" y="2754629"/>
            <a:ext cx="3730839" cy="3200815"/>
          </a:xfrm>
        </p:spPr>
        <p:txBody>
          <a:bodyPr anchor="b">
            <a:noAutofit/>
          </a:bodyPr>
          <a:lstStyle/>
          <a:p>
            <a:pPr algn="ctr"/>
            <a:r>
              <a:rPr lang="en-US" sz="2800" dirty="0"/>
              <a:t>Algorithms for autonomous vehicles and traffic condition understanding: salient object detection, semantic and instance segmentation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BB3F40-D22F-F648-BEDB-AC6629A62A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15300" y="1208146"/>
            <a:ext cx="3137031" cy="979680"/>
          </a:xfrm>
        </p:spPr>
        <p:txBody>
          <a:bodyPr anchor="t">
            <a:normAutofit/>
          </a:bodyPr>
          <a:lstStyle/>
          <a:p>
            <a:r>
              <a:rPr lang="en-US" sz="1800"/>
              <a:t>Adam Catto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927338-E247-4CEF-8F4D-887DF92DE8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1416" b="1"/>
          <a:stretch/>
        </p:blipFill>
        <p:spPr>
          <a:xfrm>
            <a:off x="20" y="10"/>
            <a:ext cx="7320707" cy="6857985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153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34676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AC69F-0F82-8641-818E-EE88F7BAF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Universal Bounding box regressor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26D5B-C359-E442-9E45-D798B1114F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Predict tuple &lt;x, y, h, w&gt;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46E604C-5FF1-444C-B561-F1B919960302}"/>
              </a:ext>
            </a:extLst>
          </p:cNvPr>
          <p:cNvSpPr/>
          <p:nvPr/>
        </p:nvSpPr>
        <p:spPr>
          <a:xfrm>
            <a:off x="1496291" y="2992582"/>
            <a:ext cx="1551709" cy="8728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D18D052-BC48-1C4E-AB03-6822EA5226E3}"/>
                  </a:ext>
                </a:extLst>
              </p14:cNvPr>
              <p14:cNvContentPartPr/>
              <p14:nvPr/>
            </p14:nvContentPartPr>
            <p14:xfrm>
              <a:off x="2292807" y="3471807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D18D052-BC48-1C4E-AB03-6822EA5226E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83807" y="346280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554CEAB6-A8C8-774A-B698-98C4C809A7DD}"/>
                  </a:ext>
                </a:extLst>
              </p14:cNvPr>
              <p14:cNvContentPartPr/>
              <p14:nvPr/>
            </p14:nvContentPartPr>
            <p14:xfrm>
              <a:off x="2273007" y="3444807"/>
              <a:ext cx="31680" cy="396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554CEAB6-A8C8-774A-B698-98C4C809A7D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64007" y="3435807"/>
                <a:ext cx="49320" cy="5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6A33A29-DDE9-CE4B-B824-2E39628DFE67}"/>
                  </a:ext>
                </a:extLst>
              </p14:cNvPr>
              <p14:cNvContentPartPr/>
              <p14:nvPr/>
            </p14:nvContentPartPr>
            <p14:xfrm>
              <a:off x="3398007" y="3104967"/>
              <a:ext cx="77400" cy="2692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6A33A29-DDE9-CE4B-B824-2E39628DFE6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389007" y="3095967"/>
                <a:ext cx="95040" cy="286920"/>
              </a:xfrm>
              <a:prstGeom prst="rect">
                <a:avLst/>
              </a:prstGeom>
            </p:spPr>
          </p:pic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D1264E0A-77F4-0F44-8DFD-62C640489F1A}"/>
              </a:ext>
            </a:extLst>
          </p:cNvPr>
          <p:cNvGrpSpPr/>
          <p:nvPr/>
        </p:nvGrpSpPr>
        <p:grpSpPr>
          <a:xfrm>
            <a:off x="3590607" y="3177327"/>
            <a:ext cx="205920" cy="201600"/>
            <a:chOff x="3590607" y="3177327"/>
            <a:chExt cx="205920" cy="201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51E9CC46-2E9C-C246-AA3F-CF1346488CDC}"/>
                    </a:ext>
                  </a:extLst>
                </p14:cNvPr>
                <p14:cNvContentPartPr/>
                <p14:nvPr/>
              </p14:nvContentPartPr>
              <p14:xfrm>
                <a:off x="3636327" y="3223047"/>
                <a:ext cx="78840" cy="1058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51E9CC46-2E9C-C246-AA3F-CF1346488CD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627327" y="3214407"/>
                  <a:ext cx="9648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4E1BF60F-6885-C84C-861E-3EA0A86E77B0}"/>
                    </a:ext>
                  </a:extLst>
                </p14:cNvPr>
                <p14:cNvContentPartPr/>
                <p14:nvPr/>
              </p14:nvContentPartPr>
              <p14:xfrm>
                <a:off x="3590607" y="3234207"/>
                <a:ext cx="140040" cy="619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4E1BF60F-6885-C84C-861E-3EA0A86E77B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581607" y="3225207"/>
                  <a:ext cx="15768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472DFE63-87CB-FB40-9E27-A6E80FD2D5FC}"/>
                    </a:ext>
                  </a:extLst>
                </p14:cNvPr>
                <p14:cNvContentPartPr/>
                <p14:nvPr/>
              </p14:nvContentPartPr>
              <p14:xfrm>
                <a:off x="3613647" y="3177327"/>
                <a:ext cx="97560" cy="1598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472DFE63-87CB-FB40-9E27-A6E80FD2D5F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605007" y="3168687"/>
                  <a:ext cx="11520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0B1F0277-D118-3B44-A1C1-99EA394CB164}"/>
                    </a:ext>
                  </a:extLst>
                </p14:cNvPr>
                <p14:cNvContentPartPr/>
                <p14:nvPr/>
              </p14:nvContentPartPr>
              <p14:xfrm>
                <a:off x="3770607" y="3356247"/>
                <a:ext cx="25920" cy="226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0B1F0277-D118-3B44-A1C1-99EA394CB16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761967" y="3347247"/>
                  <a:ext cx="43560" cy="40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638F05C-54AC-854E-94E1-A967EBED6392}"/>
              </a:ext>
            </a:extLst>
          </p:cNvPr>
          <p:cNvGrpSpPr/>
          <p:nvPr/>
        </p:nvGrpSpPr>
        <p:grpSpPr>
          <a:xfrm>
            <a:off x="3939087" y="3107127"/>
            <a:ext cx="280800" cy="318240"/>
            <a:chOff x="3939087" y="3107127"/>
            <a:chExt cx="280800" cy="318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9F2A0A48-3235-0343-A64B-91D045CB860E}"/>
                    </a:ext>
                  </a:extLst>
                </p14:cNvPr>
                <p14:cNvContentPartPr/>
                <p14:nvPr/>
              </p14:nvContentPartPr>
              <p14:xfrm>
                <a:off x="3939087" y="3205047"/>
                <a:ext cx="116640" cy="2091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9F2A0A48-3235-0343-A64B-91D045CB860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930087" y="3196047"/>
                  <a:ext cx="13428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C0140D5C-1378-0E4D-909F-2F75BA9876B1}"/>
                    </a:ext>
                  </a:extLst>
                </p14:cNvPr>
                <p14:cNvContentPartPr/>
                <p14:nvPr/>
              </p14:nvContentPartPr>
              <p14:xfrm>
                <a:off x="4155807" y="3107127"/>
                <a:ext cx="64080" cy="3182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C0140D5C-1378-0E4D-909F-2F75BA9876B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146807" y="3098487"/>
                  <a:ext cx="81720" cy="335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11CDEFEE-F986-3842-8758-D4260693B7E6}"/>
                  </a:ext>
                </a:extLst>
              </p14:cNvPr>
              <p14:cNvContentPartPr/>
              <p14:nvPr/>
            </p14:nvContentPartPr>
            <p14:xfrm>
              <a:off x="2422767" y="3090927"/>
              <a:ext cx="859320" cy="33372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11CDEFEE-F986-3842-8758-D4260693B7E6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413767" y="3081927"/>
                <a:ext cx="876960" cy="35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61E5EE16-99D7-4643-829A-22BFF9B19B12}"/>
                  </a:ext>
                </a:extLst>
              </p14:cNvPr>
              <p14:cNvContentPartPr/>
              <p14:nvPr/>
            </p14:nvContentPartPr>
            <p14:xfrm>
              <a:off x="1002207" y="3017127"/>
              <a:ext cx="389880" cy="82368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61E5EE16-99D7-4643-829A-22BFF9B19B12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993207" y="3008487"/>
                <a:ext cx="407520" cy="84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083C4ED0-172F-4347-8F68-D5A09515E577}"/>
                  </a:ext>
                </a:extLst>
              </p14:cNvPr>
              <p14:cNvContentPartPr/>
              <p14:nvPr/>
            </p14:nvContentPartPr>
            <p14:xfrm>
              <a:off x="472287" y="3141687"/>
              <a:ext cx="165240" cy="486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083C4ED0-172F-4347-8F68-D5A09515E577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63647" y="3132687"/>
                <a:ext cx="182880" cy="50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0F168934-8CD0-1D4D-A8BB-626BF5662BEC}"/>
                  </a:ext>
                </a:extLst>
              </p14:cNvPr>
              <p14:cNvContentPartPr/>
              <p14:nvPr/>
            </p14:nvContentPartPr>
            <p14:xfrm>
              <a:off x="1544367" y="4054287"/>
              <a:ext cx="1507320" cy="16524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0F168934-8CD0-1D4D-A8BB-626BF5662BEC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535367" y="4045287"/>
                <a:ext cx="1524960" cy="18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8EF13770-759B-0943-BA58-9D164E40384B}"/>
                  </a:ext>
                </a:extLst>
              </p14:cNvPr>
              <p14:cNvContentPartPr/>
              <p14:nvPr/>
            </p14:nvContentPartPr>
            <p14:xfrm>
              <a:off x="2121447" y="4358127"/>
              <a:ext cx="227880" cy="11448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8EF13770-759B-0943-BA58-9D164E40384B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112807" y="4349127"/>
                <a:ext cx="245520" cy="13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BA1D628-FDEE-3C41-B08D-9F8C07D79205}"/>
                  </a:ext>
                </a:extLst>
              </p:cNvPr>
              <p:cNvSpPr txBox="1"/>
              <p:nvPr/>
            </p:nvSpPr>
            <p:spPr>
              <a:xfrm>
                <a:off x="4781113" y="2336874"/>
                <a:ext cx="6749027" cy="15081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Maximize </a:t>
                </a:r>
                <a:r>
                  <a:rPr lang="en-US" dirty="0" err="1"/>
                  <a:t>IoU</a:t>
                </a:r>
                <a:r>
                  <a:rPr lang="en-US" dirty="0"/>
                  <a:t> of ground-truth </a:t>
                </a:r>
                <a:r>
                  <a:rPr lang="en-US" dirty="0" err="1"/>
                  <a:t>Bbox</a:t>
                </a:r>
                <a:r>
                  <a:rPr lang="en-US" dirty="0"/>
                  <a:t> vs. randomly-generated </a:t>
                </a:r>
                <a:r>
                  <a:rPr lang="en-US" dirty="0" err="1"/>
                  <a:t>Bbox</a:t>
                </a:r>
                <a:r>
                  <a:rPr lang="en-US" dirty="0"/>
                  <a:t>:</a:t>
                </a: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∩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∪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den>
                      </m:f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BA1D628-FDEE-3C41-B08D-9F8C07D792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1113" y="2336874"/>
                <a:ext cx="6749027" cy="1508105"/>
              </a:xfrm>
              <a:prstGeom prst="rect">
                <a:avLst/>
              </a:prstGeom>
              <a:blipFill>
                <a:blip r:embed="rId30"/>
                <a:stretch>
                  <a:fillRect l="-752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97932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C4D16-E248-F54D-AB0F-84CCC5D9A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Sub-problem: Object localization – Tighten bounding boxes for object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5E7205-832C-F047-BAF5-41AACFC36D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When doing object detection: </a:t>
            </a:r>
          </a:p>
          <a:p>
            <a:pPr lvl="1"/>
            <a:r>
              <a:rPr lang="en-US" sz="2000" dirty="0"/>
              <a:t>Compute features</a:t>
            </a:r>
          </a:p>
          <a:p>
            <a:pPr lvl="1"/>
            <a:r>
              <a:rPr lang="en-US" sz="2000" dirty="0"/>
              <a:t>Find regions of interest from features</a:t>
            </a:r>
          </a:p>
          <a:p>
            <a:pPr lvl="1"/>
            <a:r>
              <a:rPr lang="en-US" sz="2000" dirty="0"/>
              <a:t>Compute candidate object bounding boxes</a:t>
            </a:r>
          </a:p>
          <a:p>
            <a:pPr lvl="1"/>
            <a:r>
              <a:rPr lang="en-US" sz="2000" dirty="0"/>
              <a:t>Tighten bounding boxes</a:t>
            </a:r>
          </a:p>
          <a:p>
            <a:pPr lvl="2"/>
            <a:r>
              <a:rPr lang="en-US" sz="2000" dirty="0"/>
              <a:t>Optimal object localization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9986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99CB-ECCD-5045-A2B4-17981B6DB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A3C9B-370C-994C-BD2D-8F0F123CA7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 UBBR (last layer of network) on images with ground-truth </a:t>
            </a:r>
            <a:r>
              <a:rPr lang="en-US" dirty="0" err="1"/>
              <a:t>Bboxes</a:t>
            </a:r>
            <a:r>
              <a:rPr lang="en-US" dirty="0"/>
              <a:t> – KITTI dataset object tracking</a:t>
            </a:r>
          </a:p>
          <a:p>
            <a:r>
              <a:rPr lang="en-US" dirty="0"/>
              <a:t>Compare classifiers acting on output images passed through pre-trained CNN’s conv layers</a:t>
            </a:r>
          </a:p>
        </p:txBody>
      </p:sp>
    </p:spTree>
    <p:extLst>
      <p:ext uri="{BB962C8B-B14F-4D97-AF65-F5344CB8AC3E}">
        <p14:creationId xmlns:p14="http://schemas.microsoft.com/office/powerpoint/2010/main" val="28255360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A8566-62A1-EF41-808D-023F47D86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Implementation of linear regression with mean-square error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4F173E-27FB-404C-AED9-7A5C9C69A5F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System of equations: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Approximate solution: minimize size of residual error term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m:rPr>
                        <m:sty m:val="p"/>
                      </m:rPr>
                      <a:rPr lang="en-US" b="0" i="1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Min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Moore-Penrose Pseudo-Inverse of X, multiplied by y</a:t>
                </a:r>
              </a:p>
              <a:p>
                <a:r>
                  <a:rPr lang="en-US" dirty="0"/>
                  <a:t>Yields analytic, vectorizable solution to least-squares approximation of linear regression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4F173E-27FB-404C-AED9-7A5C9C69A5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24190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ABBDA-1A57-CD49-AF2F-0D46F663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Salient object detection: workflow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124B2E-E668-A342-A837-AC078DD284E5}"/>
              </a:ext>
            </a:extLst>
          </p:cNvPr>
          <p:cNvSpPr/>
          <p:nvPr/>
        </p:nvSpPr>
        <p:spPr>
          <a:xfrm>
            <a:off x="1291590" y="2514600"/>
            <a:ext cx="1657350" cy="11495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Segmentation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812005E-1686-DD4E-B5CE-868010DF261A}"/>
              </a:ext>
            </a:extLst>
          </p:cNvPr>
          <p:cNvCxnSpPr/>
          <p:nvPr/>
        </p:nvCxnSpPr>
        <p:spPr>
          <a:xfrm>
            <a:off x="2960370" y="3097530"/>
            <a:ext cx="82296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A43E766C-765F-8942-8731-B53D422EB63B}"/>
              </a:ext>
            </a:extLst>
          </p:cNvPr>
          <p:cNvSpPr/>
          <p:nvPr/>
        </p:nvSpPr>
        <p:spPr>
          <a:xfrm>
            <a:off x="3783330" y="2514600"/>
            <a:ext cx="1657350" cy="11495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Prior Calculation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B8A5293-628E-3040-8279-42B3E90D8707}"/>
              </a:ext>
            </a:extLst>
          </p:cNvPr>
          <p:cNvCxnSpPr/>
          <p:nvPr/>
        </p:nvCxnSpPr>
        <p:spPr>
          <a:xfrm>
            <a:off x="5440680" y="3089378"/>
            <a:ext cx="82296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BE91BBE8-C33D-1840-9BFD-491D987872A0}"/>
              </a:ext>
            </a:extLst>
          </p:cNvPr>
          <p:cNvSpPr/>
          <p:nvPr/>
        </p:nvSpPr>
        <p:spPr>
          <a:xfrm>
            <a:off x="6275070" y="2506868"/>
            <a:ext cx="1657350" cy="11495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Prior Combination</a:t>
            </a:r>
          </a:p>
        </p:txBody>
      </p:sp>
      <p:pic>
        <p:nvPicPr>
          <p:cNvPr id="11" name="Picture 10" descr="Vehicle speeding down a mountain road at dusk">
            <a:extLst>
              <a:ext uri="{FF2B5EF4-FFF2-40B4-BE49-F238E27FC236}">
                <a16:creationId xmlns:a16="http://schemas.microsoft.com/office/drawing/2014/main" id="{98C1AC8A-BA01-AA4E-A8F0-792FD525D3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984" y="4718459"/>
            <a:ext cx="1824386" cy="1217445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4D1D797-FA50-4448-A4AB-B8F6B8BED35C}"/>
              </a:ext>
            </a:extLst>
          </p:cNvPr>
          <p:cNvCxnSpPr>
            <a:stCxn id="11" idx="0"/>
          </p:cNvCxnSpPr>
          <p:nvPr/>
        </p:nvCxnSpPr>
        <p:spPr>
          <a:xfrm flipV="1">
            <a:off x="2048177" y="3664156"/>
            <a:ext cx="0" cy="105430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E8C80CD-E073-C64A-9A21-958DE6781AD3}"/>
              </a:ext>
            </a:extLst>
          </p:cNvPr>
          <p:cNvCxnSpPr>
            <a:cxnSpLocks/>
          </p:cNvCxnSpPr>
          <p:nvPr/>
        </p:nvCxnSpPr>
        <p:spPr>
          <a:xfrm>
            <a:off x="7135479" y="3656424"/>
            <a:ext cx="0" cy="97920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4CD8EA38-A64B-3540-9AD9-B5ACC2F7C490}"/>
              </a:ext>
            </a:extLst>
          </p:cNvPr>
          <p:cNvSpPr/>
          <p:nvPr/>
        </p:nvSpPr>
        <p:spPr>
          <a:xfrm>
            <a:off x="6275070" y="4718459"/>
            <a:ext cx="1657350" cy="10822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Saliency </a:t>
            </a:r>
          </a:p>
          <a:p>
            <a:pPr algn="ctr"/>
            <a:r>
              <a:rPr lang="en-US" dirty="0"/>
              <a:t>Map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706E221-D6B8-4B4B-B58E-8E8ACFCB2A29}"/>
              </a:ext>
            </a:extLst>
          </p:cNvPr>
          <p:cNvSpPr txBox="1"/>
          <p:nvPr/>
        </p:nvSpPr>
        <p:spPr>
          <a:xfrm>
            <a:off x="1514874" y="7187500"/>
            <a:ext cx="9162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Reference: https://</a:t>
            </a:r>
            <a:r>
              <a:rPr lang="en-US" dirty="0" err="1"/>
              <a:t>digitalcommons.usu.edu</a:t>
            </a:r>
            <a:r>
              <a:rPr lang="en-US" dirty="0"/>
              <a:t>/</a:t>
            </a:r>
            <a:r>
              <a:rPr lang="en-US" dirty="0" err="1"/>
              <a:t>cgi</a:t>
            </a:r>
            <a:r>
              <a:rPr lang="en-US" dirty="0"/>
              <a:t>/</a:t>
            </a:r>
            <a:r>
              <a:rPr lang="en-US" dirty="0" err="1"/>
              <a:t>viewcontent.cgi?article</a:t>
            </a:r>
            <a:r>
              <a:rPr lang="en-US" dirty="0"/>
              <a:t>=5671&amp;context=</a:t>
            </a:r>
            <a:r>
              <a:rPr lang="en-US" dirty="0" err="1"/>
              <a:t>etd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8489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976D8-8614-504E-80E5-727FBD25C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Segmentation: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5A295E-0BA6-894B-A084-E1B91D51E7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Pixel-Based</a:t>
            </a:r>
          </a:p>
          <a:p>
            <a:pPr lvl="1"/>
            <a:r>
              <a:rPr lang="en-US" dirty="0"/>
              <a:t>Not a good representation of objects at relevant scale</a:t>
            </a:r>
          </a:p>
          <a:p>
            <a:r>
              <a:rPr lang="en-US" dirty="0"/>
              <a:t>Cluster-Based</a:t>
            </a:r>
          </a:p>
          <a:p>
            <a:pPr lvl="1"/>
            <a:r>
              <a:rPr lang="en-US" dirty="0"/>
              <a:t>Groups of objects (pixels) arranged by some feature(s)</a:t>
            </a:r>
          </a:p>
          <a:p>
            <a:r>
              <a:rPr lang="en-US" dirty="0" err="1"/>
              <a:t>Superpixel</a:t>
            </a:r>
            <a:r>
              <a:rPr lang="en-US" dirty="0"/>
              <a:t>-Based</a:t>
            </a:r>
          </a:p>
          <a:p>
            <a:pPr lvl="1"/>
            <a:r>
              <a:rPr lang="en-US" dirty="0"/>
              <a:t>Spatially-continuous clusters (only relevant feature = </a:t>
            </a:r>
            <a:r>
              <a:rPr lang="en-US" b="1" dirty="0"/>
              <a:t>spatial adjacency</a:t>
            </a:r>
            <a:r>
              <a:rPr lang="en-US" dirty="0"/>
              <a:t>)</a:t>
            </a:r>
          </a:p>
          <a:p>
            <a:r>
              <a:rPr lang="en-US" dirty="0"/>
              <a:t>Meaning in an image is not strictly a function of 2D spatial continuity (depth, light, etc.) </a:t>
            </a:r>
            <a:r>
              <a:rPr lang="en-US" dirty="0">
                <a:sym typeface="Wingdings" pitchFamily="2" charset="2"/>
              </a:rPr>
              <a:t> </a:t>
            </a:r>
            <a:r>
              <a:rPr lang="en-US" b="1" i="1" dirty="0">
                <a:sym typeface="Wingdings" pitchFamily="2" charset="2"/>
              </a:rPr>
              <a:t>Cluster-Based Segmentation</a:t>
            </a:r>
            <a:endParaRPr lang="en-US" b="1" i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7433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26B36-C962-954E-9168-C4571AB8C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K-Means clustering approach to segmentation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0B8EC4-D377-5D43-A627-62B518E12EE1}"/>
              </a:ext>
            </a:extLst>
          </p:cNvPr>
          <p:cNvSpPr/>
          <p:nvPr/>
        </p:nvSpPr>
        <p:spPr>
          <a:xfrm>
            <a:off x="1265397" y="2506868"/>
            <a:ext cx="1657350" cy="11495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Transform image:</a:t>
            </a:r>
          </a:p>
          <a:p>
            <a:pPr algn="ctr"/>
            <a:r>
              <a:rPr lang="en-US" dirty="0"/>
              <a:t>RBG </a:t>
            </a:r>
            <a:r>
              <a:rPr lang="en-US" dirty="0">
                <a:sym typeface="Wingdings" pitchFamily="2" charset="2"/>
              </a:rPr>
              <a:t> LAB</a:t>
            </a:r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9CDFE5E-748C-2D44-8642-7A792AC11D4C}"/>
              </a:ext>
            </a:extLst>
          </p:cNvPr>
          <p:cNvCxnSpPr/>
          <p:nvPr/>
        </p:nvCxnSpPr>
        <p:spPr>
          <a:xfrm>
            <a:off x="2960370" y="3097530"/>
            <a:ext cx="82296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096435F5-5EFA-FF41-895B-BE786D0DB564}"/>
              </a:ext>
            </a:extLst>
          </p:cNvPr>
          <p:cNvSpPr/>
          <p:nvPr/>
        </p:nvSpPr>
        <p:spPr>
          <a:xfrm>
            <a:off x="3783330" y="2514600"/>
            <a:ext cx="1657350" cy="11495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Initialize Centroids in LAB color space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D3EF71E-3BA7-A246-80DB-3B4A26E2D2C9}"/>
              </a:ext>
            </a:extLst>
          </p:cNvPr>
          <p:cNvCxnSpPr/>
          <p:nvPr/>
        </p:nvCxnSpPr>
        <p:spPr>
          <a:xfrm>
            <a:off x="5440680" y="3097530"/>
            <a:ext cx="82296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1E65C225-A0AF-BE4C-BB3D-7E322F313886}"/>
              </a:ext>
            </a:extLst>
          </p:cNvPr>
          <p:cNvSpPr/>
          <p:nvPr/>
        </p:nvSpPr>
        <p:spPr>
          <a:xfrm>
            <a:off x="6275070" y="2506868"/>
            <a:ext cx="1657350" cy="11495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Iteratively adjust centroids, map pixel </a:t>
            </a:r>
            <a:r>
              <a:rPr lang="en-US" dirty="0">
                <a:sym typeface="Wingdings" pitchFamily="2" charset="2"/>
              </a:rPr>
              <a:t>cluster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FD4466E-F5BB-D344-9EA4-B51DD800A06B}"/>
              </a:ext>
            </a:extLst>
          </p:cNvPr>
          <p:cNvSpPr/>
          <p:nvPr/>
        </p:nvSpPr>
        <p:spPr>
          <a:xfrm>
            <a:off x="6275070" y="4718459"/>
            <a:ext cx="1657350" cy="10822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Threshold met?</a:t>
            </a:r>
          </a:p>
        </p:txBody>
      </p:sp>
      <p:cxnSp>
        <p:nvCxnSpPr>
          <p:cNvPr id="13" name="Curved Connector 12">
            <a:extLst>
              <a:ext uri="{FF2B5EF4-FFF2-40B4-BE49-F238E27FC236}">
                <a16:creationId xmlns:a16="http://schemas.microsoft.com/office/drawing/2014/main" id="{91A646A5-5DE9-0540-951C-3AC9825F14C9}"/>
              </a:ext>
            </a:extLst>
          </p:cNvPr>
          <p:cNvCxnSpPr>
            <a:stCxn id="8" idx="3"/>
            <a:endCxn id="9" idx="3"/>
          </p:cNvCxnSpPr>
          <p:nvPr/>
        </p:nvCxnSpPr>
        <p:spPr>
          <a:xfrm>
            <a:off x="7932420" y="3081646"/>
            <a:ext cx="12700" cy="2177946"/>
          </a:xfrm>
          <a:prstGeom prst="curvedConnector3">
            <a:avLst>
              <a:gd name="adj1" fmla="val 180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0B823407-54BA-2848-B95F-9FD46B7F5FFF}"/>
              </a:ext>
            </a:extLst>
          </p:cNvPr>
          <p:cNvCxnSpPr>
            <a:stCxn id="9" idx="1"/>
            <a:endCxn id="8" idx="1"/>
          </p:cNvCxnSpPr>
          <p:nvPr/>
        </p:nvCxnSpPr>
        <p:spPr>
          <a:xfrm rot="10800000">
            <a:off x="6275070" y="3081646"/>
            <a:ext cx="12700" cy="2177946"/>
          </a:xfrm>
          <a:prstGeom prst="curvedConnector3">
            <a:avLst>
              <a:gd name="adj1" fmla="val 1800000"/>
            </a:avLst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0D8298C-C902-DA41-A379-BE2BAA5B5EA9}"/>
              </a:ext>
            </a:extLst>
          </p:cNvPr>
          <p:cNvSpPr txBox="1"/>
          <p:nvPr/>
        </p:nvSpPr>
        <p:spPr>
          <a:xfrm>
            <a:off x="5440680" y="4170619"/>
            <a:ext cx="759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NO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5589F63-E147-9549-9E96-D50A077D525C}"/>
              </a:ext>
            </a:extLst>
          </p:cNvPr>
          <p:cNvCxnSpPr>
            <a:cxnSpLocks/>
          </p:cNvCxnSpPr>
          <p:nvPr/>
        </p:nvCxnSpPr>
        <p:spPr>
          <a:xfrm>
            <a:off x="7945120" y="5259592"/>
            <a:ext cx="1541780" cy="0"/>
          </a:xfrm>
          <a:prstGeom prst="straightConnector1">
            <a:avLst/>
          </a:prstGeom>
          <a:ln w="254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7E78FF46-831C-2E49-B650-03AC0F1B641C}"/>
              </a:ext>
            </a:extLst>
          </p:cNvPr>
          <p:cNvSpPr/>
          <p:nvPr/>
        </p:nvSpPr>
        <p:spPr>
          <a:xfrm>
            <a:off x="9499600" y="4718459"/>
            <a:ext cx="1657350" cy="11495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Return Image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39FB7FA-3C14-7E49-A26D-18E2F03BF925}"/>
              </a:ext>
            </a:extLst>
          </p:cNvPr>
          <p:cNvSpPr txBox="1"/>
          <p:nvPr/>
        </p:nvSpPr>
        <p:spPr>
          <a:xfrm>
            <a:off x="8522018" y="4750618"/>
            <a:ext cx="759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41388981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E031C-19F1-B94D-94A5-5262EA3D7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Experiment: pedestrian segmentation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3CF4F-95E3-C34D-B6E0-652CA1928E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KITTI Dataset – Multi-Object Tracking &amp; Segmentation</a:t>
            </a:r>
          </a:p>
          <a:p>
            <a:r>
              <a:rPr lang="en-US" dirty="0"/>
              <a:t>Compare K-means randomized initialization with K-means plus plus</a:t>
            </a:r>
          </a:p>
          <a:p>
            <a:r>
              <a:rPr lang="en-US" dirty="0"/>
              <a:t>Slightly different ending centroids, same clustering</a:t>
            </a:r>
          </a:p>
          <a:p>
            <a:r>
              <a:rPr lang="en-US" b="1" dirty="0"/>
              <a:t>Problem Statement:</a:t>
            </a:r>
            <a:r>
              <a:rPr lang="en-US" dirty="0"/>
              <a:t> Can we effectively segment images to prepare for SOD?</a:t>
            </a:r>
          </a:p>
        </p:txBody>
      </p:sp>
    </p:spTree>
    <p:extLst>
      <p:ext uri="{BB962C8B-B14F-4D97-AF65-F5344CB8AC3E}">
        <p14:creationId xmlns:p14="http://schemas.microsoft.com/office/powerpoint/2010/main" val="42801492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950ED-46D4-3643-A714-91E538B89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Illustration</a:t>
            </a:r>
          </a:p>
        </p:txBody>
      </p:sp>
      <p:pic>
        <p:nvPicPr>
          <p:cNvPr id="5" name="Content Placeholder 4" descr="A group of people walking on a sidewalk&#10;&#10;Description automatically generated">
            <a:extLst>
              <a:ext uri="{FF2B5EF4-FFF2-40B4-BE49-F238E27FC236}">
                <a16:creationId xmlns:a16="http://schemas.microsoft.com/office/drawing/2014/main" id="{3530045B-F82B-1D44-8A75-13A398781A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20200" y="1727976"/>
            <a:ext cx="2349500" cy="1358900"/>
          </a:xfr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35E37DCC-8682-0A4F-9D8F-1EEC441C29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6635" y="3356731"/>
            <a:ext cx="2387600" cy="1384300"/>
          </a:xfrm>
          <a:prstGeom prst="rect">
            <a:avLst/>
          </a:prstGeom>
        </p:spPr>
      </p:pic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6EEBF7B8-1BF3-4144-87B8-057BCB0DC8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82467" y="5067979"/>
            <a:ext cx="2463800" cy="1384300"/>
          </a:xfrm>
          <a:prstGeom prst="rect">
            <a:avLst/>
          </a:prstGeom>
        </p:spPr>
      </p:pic>
      <p:pic>
        <p:nvPicPr>
          <p:cNvPr id="11" name="Picture 10" descr="Chart&#10;&#10;Description automatically generated">
            <a:extLst>
              <a:ext uri="{FF2B5EF4-FFF2-40B4-BE49-F238E27FC236}">
                <a16:creationId xmlns:a16="http://schemas.microsoft.com/office/drawing/2014/main" id="{57CECDB1-885D-594F-BD64-D0FA5F37E5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4885" y="5010886"/>
            <a:ext cx="2400300" cy="1409700"/>
          </a:xfrm>
          <a:prstGeom prst="rect">
            <a:avLst/>
          </a:prstGeom>
        </p:spPr>
      </p:pic>
      <p:pic>
        <p:nvPicPr>
          <p:cNvPr id="13" name="Picture 12" descr="A group of people walking on a sidewalk&#10;&#10;Description automatically generated">
            <a:extLst>
              <a:ext uri="{FF2B5EF4-FFF2-40B4-BE49-F238E27FC236}">
                <a16:creationId xmlns:a16="http://schemas.microsoft.com/office/drawing/2014/main" id="{2163AE9A-63A9-1B48-B97C-F9F53596CA4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38200" y="1299302"/>
            <a:ext cx="2133600" cy="1587500"/>
          </a:xfrm>
          <a:prstGeom prst="rect">
            <a:avLst/>
          </a:prstGeom>
        </p:spPr>
      </p:pic>
      <p:pic>
        <p:nvPicPr>
          <p:cNvPr id="17" name="Picture 16" descr="A picture containing chart&#10;&#10;Description automatically generated">
            <a:extLst>
              <a:ext uri="{FF2B5EF4-FFF2-40B4-BE49-F238E27FC236}">
                <a16:creationId xmlns:a16="http://schemas.microsoft.com/office/drawing/2014/main" id="{5C004DF1-AB7C-5941-A2A9-BBFE6739129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50900" y="3242431"/>
            <a:ext cx="2120900" cy="1612900"/>
          </a:xfrm>
          <a:prstGeom prst="rect">
            <a:avLst/>
          </a:prstGeom>
        </p:spPr>
      </p:pic>
      <p:pic>
        <p:nvPicPr>
          <p:cNvPr id="19" name="Picture 18" descr="A picture containing chart&#10;&#10;Description automatically generated">
            <a:extLst>
              <a:ext uri="{FF2B5EF4-FFF2-40B4-BE49-F238E27FC236}">
                <a16:creationId xmlns:a16="http://schemas.microsoft.com/office/drawing/2014/main" id="{2BE599B4-9547-B547-ACF6-281812C4EDE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537448" y="5033169"/>
            <a:ext cx="2057400" cy="1574800"/>
          </a:xfrm>
          <a:prstGeom prst="rect">
            <a:avLst/>
          </a:prstGeom>
        </p:spPr>
      </p:pic>
      <p:pic>
        <p:nvPicPr>
          <p:cNvPr id="21" name="Picture 20" descr="A picture containing chart&#10;&#10;Description automatically generated">
            <a:extLst>
              <a:ext uri="{FF2B5EF4-FFF2-40B4-BE49-F238E27FC236}">
                <a16:creationId xmlns:a16="http://schemas.microsoft.com/office/drawing/2014/main" id="{82EDF463-3D91-C54D-B980-BE9838044A7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894306" y="5033169"/>
            <a:ext cx="2057400" cy="1574800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4B8EE85-180D-A14F-82B8-AEEF8F095183}"/>
              </a:ext>
            </a:extLst>
          </p:cNvPr>
          <p:cNvCxnSpPr>
            <a:stCxn id="5" idx="2"/>
          </p:cNvCxnSpPr>
          <p:nvPr/>
        </p:nvCxnSpPr>
        <p:spPr>
          <a:xfrm>
            <a:off x="3294950" y="3086876"/>
            <a:ext cx="0" cy="269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5C8E567-A17E-654F-88D4-54F48435FD67}"/>
              </a:ext>
            </a:extLst>
          </p:cNvPr>
          <p:cNvCxnSpPr>
            <a:stCxn id="7" idx="2"/>
          </p:cNvCxnSpPr>
          <p:nvPr/>
        </p:nvCxnSpPr>
        <p:spPr>
          <a:xfrm flipH="1">
            <a:off x="2657475" y="4741031"/>
            <a:ext cx="552960" cy="269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ED70C05-0ECB-C34F-81FB-1CD382720369}"/>
              </a:ext>
            </a:extLst>
          </p:cNvPr>
          <p:cNvCxnSpPr>
            <a:stCxn id="7" idx="2"/>
          </p:cNvCxnSpPr>
          <p:nvPr/>
        </p:nvCxnSpPr>
        <p:spPr>
          <a:xfrm>
            <a:off x="3210435" y="4741031"/>
            <a:ext cx="475740" cy="32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5542F8E-2655-7647-9007-451A3B43698C}"/>
              </a:ext>
            </a:extLst>
          </p:cNvPr>
          <p:cNvCxnSpPr>
            <a:stCxn id="13" idx="2"/>
            <a:endCxn id="17" idx="0"/>
          </p:cNvCxnSpPr>
          <p:nvPr/>
        </p:nvCxnSpPr>
        <p:spPr>
          <a:xfrm>
            <a:off x="9005000" y="2886802"/>
            <a:ext cx="6350" cy="355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7EB3FB6-4F32-4D42-ACC3-F989CC04A35E}"/>
              </a:ext>
            </a:extLst>
          </p:cNvPr>
          <p:cNvCxnSpPr>
            <a:cxnSpLocks/>
          </p:cNvCxnSpPr>
          <p:nvPr/>
        </p:nvCxnSpPr>
        <p:spPr>
          <a:xfrm flipH="1">
            <a:off x="8505827" y="4845012"/>
            <a:ext cx="462270" cy="188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94B5D95-26E9-ED4C-8B79-F45CB9A30FEE}"/>
              </a:ext>
            </a:extLst>
          </p:cNvPr>
          <p:cNvCxnSpPr>
            <a:stCxn id="17" idx="2"/>
          </p:cNvCxnSpPr>
          <p:nvPr/>
        </p:nvCxnSpPr>
        <p:spPr>
          <a:xfrm>
            <a:off x="9011350" y="4855331"/>
            <a:ext cx="404113" cy="212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31FAF420-FCF7-0346-969A-6AD50187BE31}"/>
              </a:ext>
            </a:extLst>
          </p:cNvPr>
          <p:cNvSpPr/>
          <p:nvPr/>
        </p:nvSpPr>
        <p:spPr>
          <a:xfrm>
            <a:off x="210311" y="1984248"/>
            <a:ext cx="1472182" cy="13724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K = 4</a:t>
            </a:r>
          </a:p>
          <a:p>
            <a:pPr algn="ctr"/>
            <a:r>
              <a:rPr lang="en-US" sz="1200" dirty="0"/>
              <a:t>Max </a:t>
            </a:r>
            <a:r>
              <a:rPr lang="en-US" sz="1200" dirty="0" err="1"/>
              <a:t>iters</a:t>
            </a:r>
            <a:r>
              <a:rPr lang="en-US" sz="1200" dirty="0"/>
              <a:t> = 100</a:t>
            </a:r>
          </a:p>
          <a:p>
            <a:pPr algn="ctr"/>
            <a:r>
              <a:rPr lang="en-US" sz="1200" dirty="0"/>
              <a:t>Threshold = 0.85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4D72343-45F4-5C42-8BF1-17E0ADFFA4CE}"/>
              </a:ext>
            </a:extLst>
          </p:cNvPr>
          <p:cNvSpPr/>
          <p:nvPr/>
        </p:nvSpPr>
        <p:spPr>
          <a:xfrm>
            <a:off x="10402509" y="1514319"/>
            <a:ext cx="1472182" cy="13724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K = 2</a:t>
            </a:r>
          </a:p>
          <a:p>
            <a:pPr algn="ctr"/>
            <a:r>
              <a:rPr lang="en-US" sz="1200" dirty="0"/>
              <a:t>Max </a:t>
            </a:r>
            <a:r>
              <a:rPr lang="en-US" sz="1200" dirty="0" err="1"/>
              <a:t>iters</a:t>
            </a:r>
            <a:r>
              <a:rPr lang="en-US" sz="1200" dirty="0"/>
              <a:t> = 100</a:t>
            </a:r>
          </a:p>
          <a:p>
            <a:pPr algn="ctr"/>
            <a:r>
              <a:rPr lang="en-US" sz="1200" dirty="0"/>
              <a:t>Threshold = 0.85</a:t>
            </a:r>
          </a:p>
        </p:txBody>
      </p:sp>
    </p:spTree>
    <p:extLst>
      <p:ext uri="{BB962C8B-B14F-4D97-AF65-F5344CB8AC3E}">
        <p14:creationId xmlns:p14="http://schemas.microsoft.com/office/powerpoint/2010/main" val="29074444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5E37D-11A6-C74F-9B31-4EFFB8391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Shortcomings of k-means for sod in autonomous vehicles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06927D-10EA-5F49-AD0C-8EE1318894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salient objects in the scene</a:t>
            </a:r>
          </a:p>
          <a:p>
            <a:r>
              <a:rPr lang="en-US" dirty="0"/>
              <a:t>Number of objects is not pre-determined</a:t>
            </a:r>
          </a:p>
          <a:p>
            <a:r>
              <a:rPr lang="en-US" dirty="0"/>
              <a:t>More refined methods needed</a:t>
            </a:r>
          </a:p>
          <a:p>
            <a:r>
              <a:rPr lang="en-US" dirty="0"/>
              <a:t>Potential further steps:</a:t>
            </a:r>
          </a:p>
          <a:p>
            <a:pPr lvl="1"/>
            <a:r>
              <a:rPr lang="en-US" dirty="0" err="1"/>
              <a:t>Subclustering</a:t>
            </a:r>
            <a:endParaRPr lang="en-US" dirty="0"/>
          </a:p>
          <a:p>
            <a:pPr lvl="1"/>
            <a:r>
              <a:rPr lang="en-US" dirty="0"/>
              <a:t>Transform distance metric / base space</a:t>
            </a:r>
          </a:p>
          <a:p>
            <a:pPr lvl="1"/>
            <a:r>
              <a:rPr lang="en-US" dirty="0"/>
              <a:t>Different centroid representation (e.g. rectangular centroid)</a:t>
            </a:r>
          </a:p>
          <a:p>
            <a:pPr lvl="1"/>
            <a:r>
              <a:rPr lang="en-US" dirty="0"/>
              <a:t>Prior computations (for detection)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543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91478-3F9D-2449-A184-44CEE303D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Agent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16B85E-CF08-BF4B-8076-DBA7639107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Environment: image datasets</a:t>
            </a:r>
          </a:p>
          <a:p>
            <a:pPr lvl="1"/>
            <a:r>
              <a:rPr lang="en-US" dirty="0"/>
              <a:t>KITTI dataset</a:t>
            </a:r>
          </a:p>
          <a:p>
            <a:pPr lvl="2"/>
            <a:r>
              <a:rPr lang="en-US" dirty="0"/>
              <a:t>2D Object Recognition: 7481 images, 9 classes, </a:t>
            </a:r>
            <a:r>
              <a:rPr lang="en-US" i="1" dirty="0"/>
              <a:t>n</a:t>
            </a:r>
            <a:r>
              <a:rPr lang="en-US" dirty="0"/>
              <a:t> bounding boxes (with class label) per image</a:t>
            </a:r>
          </a:p>
          <a:p>
            <a:pPr lvl="1"/>
            <a:r>
              <a:rPr lang="en-US" dirty="0"/>
              <a:t>Cityscapes Dataset</a:t>
            </a:r>
          </a:p>
          <a:p>
            <a:pPr lvl="2"/>
            <a:r>
              <a:rPr lang="en-US" dirty="0"/>
              <a:t>Semantic/Instance Segmentation: 5000 images, 30 classes, fine-grained annotations</a:t>
            </a:r>
          </a:p>
          <a:p>
            <a:r>
              <a:rPr lang="en-US" dirty="0"/>
              <a:t>Agent type: Learning agent</a:t>
            </a:r>
          </a:p>
        </p:txBody>
      </p:sp>
    </p:spTree>
    <p:extLst>
      <p:ext uri="{BB962C8B-B14F-4D97-AF65-F5344CB8AC3E}">
        <p14:creationId xmlns:p14="http://schemas.microsoft.com/office/powerpoint/2010/main" val="6146653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638BC-F13E-8544-8821-70A76A735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todo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C82B5-9E1B-C74A-953C-C6F3F4CB56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Naïve bayes classifier </a:t>
            </a:r>
          </a:p>
          <a:p>
            <a:r>
              <a:rPr lang="en-US" dirty="0"/>
              <a:t>Agent architecture</a:t>
            </a:r>
          </a:p>
          <a:p>
            <a:r>
              <a:rPr lang="en-US" dirty="0"/>
              <a:t>Bag of features</a:t>
            </a:r>
          </a:p>
          <a:p>
            <a:r>
              <a:rPr lang="en-US" dirty="0"/>
              <a:t>Search algorithm</a:t>
            </a:r>
          </a:p>
        </p:txBody>
      </p:sp>
    </p:spTree>
    <p:extLst>
      <p:ext uri="{BB962C8B-B14F-4D97-AF65-F5344CB8AC3E}">
        <p14:creationId xmlns:p14="http://schemas.microsoft.com/office/powerpoint/2010/main" val="1265630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7AA26-759B-5649-9FC7-1B4687581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Major components of autonomous driving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C8CF4-C9B7-EC46-9E1C-C8645FDABD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Road segmentation – Separate road from rest of scene, know where to drive</a:t>
            </a:r>
          </a:p>
          <a:p>
            <a:r>
              <a:rPr lang="en-US" dirty="0"/>
              <a:t>Object detection/localization – locate regions of scene meaningful for driving actions</a:t>
            </a:r>
          </a:p>
          <a:p>
            <a:r>
              <a:rPr lang="en-US" dirty="0"/>
              <a:t>Classification – obtaining specific meaning from localized objects</a:t>
            </a:r>
          </a:p>
          <a:p>
            <a:pPr lvl="1"/>
            <a:r>
              <a:rPr lang="en-US" dirty="0"/>
              <a:t>Traffic signs</a:t>
            </a:r>
          </a:p>
          <a:p>
            <a:pPr lvl="1"/>
            <a:r>
              <a:rPr lang="en-US" dirty="0"/>
              <a:t>Pedestrians</a:t>
            </a:r>
          </a:p>
          <a:p>
            <a:pPr lvl="1"/>
            <a:r>
              <a:rPr lang="en-US" dirty="0"/>
              <a:t>Other vehicles</a:t>
            </a:r>
          </a:p>
          <a:p>
            <a:r>
              <a:rPr lang="en-US" dirty="0"/>
              <a:t>Semantic/Instance Segmentation – sequence of object localization </a:t>
            </a:r>
            <a:r>
              <a:rPr lang="en-US" dirty="0">
                <a:sym typeface="Wingdings" pitchFamily="2" charset="2"/>
              </a:rPr>
              <a:t> classification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364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76B1C-E7AB-E54C-9140-63EB4FA35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Case: object detection / localization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687A8D-E60A-DF4C-8100-729B387AED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00635" y="2293126"/>
                <a:ext cx="5718453" cy="363608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Problem statement: provide bounding boxes around objects in appropriate classes</a:t>
                </a:r>
              </a:p>
              <a:p>
                <a:r>
                  <a:rPr lang="en-US" dirty="0"/>
                  <a:t>Training Methods</a:t>
                </a:r>
              </a:p>
              <a:p>
                <a:pPr lvl="1"/>
                <a:r>
                  <a:rPr lang="en-US" dirty="0"/>
                  <a:t>Train on 80% of dataset (5985 images)</a:t>
                </a:r>
              </a:p>
              <a:p>
                <a:pPr lvl="1"/>
                <a:r>
                  <a:rPr lang="en-US" dirty="0"/>
                  <a:t>Extract features </a:t>
                </a:r>
                <a:r>
                  <a:rPr lang="en-US" dirty="0">
                    <a:sym typeface="Wingdings" pitchFamily="2" charset="2"/>
                  </a:rPr>
                  <a:t> Quantize features  Classify</a:t>
                </a:r>
                <a:endParaRPr lang="en-US" dirty="0"/>
              </a:p>
              <a:p>
                <a:r>
                  <a:rPr lang="en-US" dirty="0"/>
                  <a:t>Evaluation Methods</a:t>
                </a:r>
              </a:p>
              <a:p>
                <a:pPr lvl="1"/>
                <a:r>
                  <a:rPr lang="en-US" dirty="0"/>
                  <a:t>Test on 20% of dataset (1496 images) – generate bounding boxes</a:t>
                </a:r>
              </a:p>
              <a:p>
                <a:pPr lvl="1"/>
                <a:r>
                  <a:rPr lang="en-US" dirty="0" err="1"/>
                  <a:t>IoU</a:t>
                </a:r>
                <a:r>
                  <a:rPr lang="en-US" dirty="0"/>
                  <a:t> loss: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∩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∪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687A8D-E60A-DF4C-8100-729B387AED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00635" y="2293126"/>
                <a:ext cx="5718453" cy="3636088"/>
              </a:xfrm>
              <a:blipFill>
                <a:blip r:embed="rId2"/>
                <a:stretch>
                  <a:fillRect l="-887" t="-347" b="-6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6D125AA1-DE26-0A4E-ABD0-D3D40CFB29C3}"/>
              </a:ext>
            </a:extLst>
          </p:cNvPr>
          <p:cNvSpPr/>
          <p:nvPr/>
        </p:nvSpPr>
        <p:spPr>
          <a:xfrm>
            <a:off x="8412480" y="2368296"/>
            <a:ext cx="1764792" cy="155448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54F8CCE-9444-D34D-8CBB-AADCC190C294}"/>
              </a:ext>
            </a:extLst>
          </p:cNvPr>
          <p:cNvSpPr/>
          <p:nvPr/>
        </p:nvSpPr>
        <p:spPr>
          <a:xfrm>
            <a:off x="8830056" y="2651760"/>
            <a:ext cx="1764792" cy="155448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154D378-0F07-C14E-BAF1-D7EEDAFC5E1E}"/>
              </a:ext>
            </a:extLst>
          </p:cNvPr>
          <p:cNvSpPr/>
          <p:nvPr/>
        </p:nvSpPr>
        <p:spPr>
          <a:xfrm>
            <a:off x="8830056" y="2651760"/>
            <a:ext cx="1347216" cy="1271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A9B63FF-FAA8-7A4F-B77E-76641A9DD1AA}"/>
                  </a:ext>
                </a:extLst>
              </p:cNvPr>
              <p:cNvSpPr txBox="1"/>
              <p:nvPr/>
            </p:nvSpPr>
            <p:spPr>
              <a:xfrm>
                <a:off x="8562297" y="4727448"/>
                <a:ext cx="2300310" cy="4937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IoU loss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𝑖𝑛𝑡𝑒𝑟𝑠𝑒𝑐𝑡𝑖𝑜𝑛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A9B63FF-FAA8-7A4F-B77E-76641A9DD1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2297" y="4727448"/>
                <a:ext cx="2300310" cy="493790"/>
              </a:xfrm>
              <a:prstGeom prst="rect">
                <a:avLst/>
              </a:prstGeom>
              <a:blipFill>
                <a:blip r:embed="rId3"/>
                <a:stretch>
                  <a:fillRect l="-2198"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9694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15BA4-5452-0F49-8FD1-BA98B9FE6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with bag of features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2629986-4644-E54F-B7F8-854CE3B93BF3}"/>
              </a:ext>
            </a:extLst>
          </p:cNvPr>
          <p:cNvGrpSpPr/>
          <p:nvPr/>
        </p:nvGrpSpPr>
        <p:grpSpPr>
          <a:xfrm>
            <a:off x="700635" y="2293126"/>
            <a:ext cx="2417873" cy="993600"/>
            <a:chOff x="5317" y="162481"/>
            <a:chExt cx="2417873" cy="993600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A46A265D-1F50-A54C-B48D-7C91EC948531}"/>
                </a:ext>
              </a:extLst>
            </p:cNvPr>
            <p:cNvSpPr/>
            <p:nvPr/>
          </p:nvSpPr>
          <p:spPr>
            <a:xfrm>
              <a:off x="5317" y="162481"/>
              <a:ext cx="2417873" cy="993600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Rounded Rectangle 4">
              <a:extLst>
                <a:ext uri="{FF2B5EF4-FFF2-40B4-BE49-F238E27FC236}">
                  <a16:creationId xmlns:a16="http://schemas.microsoft.com/office/drawing/2014/main" id="{E949766D-BE42-9B40-89E9-774EE39EB55A}"/>
                </a:ext>
              </a:extLst>
            </p:cNvPr>
            <p:cNvSpPr txBox="1"/>
            <p:nvPr/>
          </p:nvSpPr>
          <p:spPr>
            <a:xfrm>
              <a:off x="5317" y="162481"/>
              <a:ext cx="2417873" cy="6624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63576" tIns="163576" rIns="163576" bIns="87630" numCol="1" spcCol="1270" anchor="t" anchorCtr="0">
              <a:noAutofit/>
            </a:bodyPr>
            <a:lstStyle/>
            <a:p>
              <a:pPr marL="0" lvl="0" indent="0" algn="l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/>
                <a:t>1. Extract Features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4258C782-721A-8F4F-99F4-4C3CDCFC5029}"/>
              </a:ext>
            </a:extLst>
          </p:cNvPr>
          <p:cNvGrpSpPr/>
          <p:nvPr/>
        </p:nvGrpSpPr>
        <p:grpSpPr>
          <a:xfrm>
            <a:off x="3412323" y="2488936"/>
            <a:ext cx="777066" cy="601980"/>
            <a:chOff x="2789732" y="192691"/>
            <a:chExt cx="777066" cy="601980"/>
          </a:xfrm>
        </p:grpSpPr>
        <p:sp>
          <p:nvSpPr>
            <p:cNvPr id="8" name="Right Arrow 7">
              <a:extLst>
                <a:ext uri="{FF2B5EF4-FFF2-40B4-BE49-F238E27FC236}">
                  <a16:creationId xmlns:a16="http://schemas.microsoft.com/office/drawing/2014/main" id="{FA6816B7-27A5-7C4E-A5F9-BA82C260D003}"/>
                </a:ext>
              </a:extLst>
            </p:cNvPr>
            <p:cNvSpPr/>
            <p:nvPr/>
          </p:nvSpPr>
          <p:spPr>
            <a:xfrm>
              <a:off x="2789732" y="192691"/>
              <a:ext cx="777066" cy="601980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Right Arrow 4">
              <a:extLst>
                <a:ext uri="{FF2B5EF4-FFF2-40B4-BE49-F238E27FC236}">
                  <a16:creationId xmlns:a16="http://schemas.microsoft.com/office/drawing/2014/main" id="{4ED955A5-333A-9246-B701-7E943C736A57}"/>
                </a:ext>
              </a:extLst>
            </p:cNvPr>
            <p:cNvSpPr txBox="1"/>
            <p:nvPr/>
          </p:nvSpPr>
          <p:spPr>
            <a:xfrm>
              <a:off x="2789732" y="313087"/>
              <a:ext cx="596472" cy="36118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800" kern="120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CEC16AF1-AEC5-9B4E-B7A0-DE92A12CE864}"/>
              </a:ext>
            </a:extLst>
          </p:cNvPr>
          <p:cNvGrpSpPr/>
          <p:nvPr/>
        </p:nvGrpSpPr>
        <p:grpSpPr>
          <a:xfrm>
            <a:off x="4483204" y="2293126"/>
            <a:ext cx="2417873" cy="993600"/>
            <a:chOff x="3889355" y="162481"/>
            <a:chExt cx="2417873" cy="993600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72C58A47-BD34-704A-92AF-69C44CE6F772}"/>
                </a:ext>
              </a:extLst>
            </p:cNvPr>
            <p:cNvSpPr/>
            <p:nvPr/>
          </p:nvSpPr>
          <p:spPr>
            <a:xfrm>
              <a:off x="3889355" y="162481"/>
              <a:ext cx="2417873" cy="993600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ounded Rectangle 4">
              <a:extLst>
                <a:ext uri="{FF2B5EF4-FFF2-40B4-BE49-F238E27FC236}">
                  <a16:creationId xmlns:a16="http://schemas.microsoft.com/office/drawing/2014/main" id="{70E1DAE5-306B-0E4B-887C-BAD221D1ACA6}"/>
                </a:ext>
              </a:extLst>
            </p:cNvPr>
            <p:cNvSpPr txBox="1"/>
            <p:nvPr/>
          </p:nvSpPr>
          <p:spPr>
            <a:xfrm>
              <a:off x="3889355" y="162481"/>
              <a:ext cx="2417873" cy="6624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63576" tIns="163576" rIns="163576" bIns="87630" numCol="1" spcCol="1270" anchor="t" anchorCtr="0">
              <a:noAutofit/>
            </a:bodyPr>
            <a:lstStyle/>
            <a:p>
              <a:pPr marL="0" lvl="0" indent="0" algn="l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/>
                <a:t>2. Quantize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6F5C988-4C2F-AB45-86B3-A4D3CEDC1A54}"/>
              </a:ext>
            </a:extLst>
          </p:cNvPr>
          <p:cNvGrpSpPr/>
          <p:nvPr/>
        </p:nvGrpSpPr>
        <p:grpSpPr>
          <a:xfrm>
            <a:off x="7194892" y="2488936"/>
            <a:ext cx="777066" cy="601980"/>
            <a:chOff x="6673770" y="192691"/>
            <a:chExt cx="777066" cy="601980"/>
          </a:xfrm>
        </p:grpSpPr>
        <p:sp>
          <p:nvSpPr>
            <p:cNvPr id="14" name="Right Arrow 13">
              <a:extLst>
                <a:ext uri="{FF2B5EF4-FFF2-40B4-BE49-F238E27FC236}">
                  <a16:creationId xmlns:a16="http://schemas.microsoft.com/office/drawing/2014/main" id="{0E5EA541-915C-254F-8751-559B4284EA70}"/>
                </a:ext>
              </a:extLst>
            </p:cNvPr>
            <p:cNvSpPr/>
            <p:nvPr/>
          </p:nvSpPr>
          <p:spPr>
            <a:xfrm>
              <a:off x="6673770" y="192691"/>
              <a:ext cx="777066" cy="601980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Right Arrow 4">
              <a:extLst>
                <a:ext uri="{FF2B5EF4-FFF2-40B4-BE49-F238E27FC236}">
                  <a16:creationId xmlns:a16="http://schemas.microsoft.com/office/drawing/2014/main" id="{DBB33357-D345-3443-9A83-EF7CFD4B93FB}"/>
                </a:ext>
              </a:extLst>
            </p:cNvPr>
            <p:cNvSpPr txBox="1"/>
            <p:nvPr/>
          </p:nvSpPr>
          <p:spPr>
            <a:xfrm>
              <a:off x="6673770" y="313087"/>
              <a:ext cx="596472" cy="36118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800" kern="120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89EA111-CF70-D148-BEAC-D77366B2B176}"/>
              </a:ext>
            </a:extLst>
          </p:cNvPr>
          <p:cNvGrpSpPr/>
          <p:nvPr/>
        </p:nvGrpSpPr>
        <p:grpSpPr>
          <a:xfrm>
            <a:off x="8265773" y="2293126"/>
            <a:ext cx="2417873" cy="993600"/>
            <a:chOff x="7773393" y="162481"/>
            <a:chExt cx="2417873" cy="993600"/>
          </a:xfrm>
        </p:grpSpPr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3D35C596-DF63-0243-B509-C87F028CBDC1}"/>
                </a:ext>
              </a:extLst>
            </p:cNvPr>
            <p:cNvSpPr/>
            <p:nvPr/>
          </p:nvSpPr>
          <p:spPr>
            <a:xfrm>
              <a:off x="7773393" y="162481"/>
              <a:ext cx="2417873" cy="993600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Rounded Rectangle 4">
              <a:extLst>
                <a:ext uri="{FF2B5EF4-FFF2-40B4-BE49-F238E27FC236}">
                  <a16:creationId xmlns:a16="http://schemas.microsoft.com/office/drawing/2014/main" id="{AA86BB0A-F9E1-DF48-9CA4-F70A8CEF63D1}"/>
                </a:ext>
              </a:extLst>
            </p:cNvPr>
            <p:cNvSpPr txBox="1"/>
            <p:nvPr/>
          </p:nvSpPr>
          <p:spPr>
            <a:xfrm>
              <a:off x="7773393" y="162481"/>
              <a:ext cx="2417873" cy="6624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63576" tIns="163576" rIns="163576" bIns="87630" numCol="1" spcCol="1270" anchor="t" anchorCtr="0">
              <a:noAutofit/>
            </a:bodyPr>
            <a:lstStyle/>
            <a:p>
              <a:pPr marL="0" lvl="0" indent="0" algn="l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/>
                <a:t>3. Classify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8DAE7AE-1FC4-6548-957F-53D782DDD3D8}"/>
              </a:ext>
            </a:extLst>
          </p:cNvPr>
          <p:cNvGrpSpPr/>
          <p:nvPr/>
        </p:nvGrpSpPr>
        <p:grpSpPr>
          <a:xfrm>
            <a:off x="1244928" y="3007688"/>
            <a:ext cx="2417873" cy="2649600"/>
            <a:chOff x="500544" y="824881"/>
            <a:chExt cx="2417873" cy="2649600"/>
          </a:xfrm>
        </p:grpSpPr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9C01170F-7CD7-7D49-9679-454531282A38}"/>
                </a:ext>
              </a:extLst>
            </p:cNvPr>
            <p:cNvSpPr/>
            <p:nvPr/>
          </p:nvSpPr>
          <p:spPr>
            <a:xfrm>
              <a:off x="500544" y="824881"/>
              <a:ext cx="2417873" cy="2649600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Rounded Rectangle 4">
              <a:extLst>
                <a:ext uri="{FF2B5EF4-FFF2-40B4-BE49-F238E27FC236}">
                  <a16:creationId xmlns:a16="http://schemas.microsoft.com/office/drawing/2014/main" id="{D8A747B5-E031-0F47-91B0-E832F8D50CEA}"/>
                </a:ext>
              </a:extLst>
            </p:cNvPr>
            <p:cNvSpPr txBox="1"/>
            <p:nvPr/>
          </p:nvSpPr>
          <p:spPr>
            <a:xfrm>
              <a:off x="571361" y="895698"/>
              <a:ext cx="2276239" cy="250796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3576" tIns="163576" rIns="163576" bIns="163576" numCol="1" spcCol="1270" anchor="t" anchorCtr="0">
              <a:noAutofit/>
            </a:bodyPr>
            <a:lstStyle/>
            <a:p>
              <a:pPr marL="228600" lvl="1" indent="-228600" algn="l" defTabSz="10223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2300" kern="1200" dirty="0"/>
                <a:t>Detect points of interest – SIFT</a:t>
              </a:r>
            </a:p>
            <a:p>
              <a:pPr marL="228600" lvl="1" indent="-228600" algn="l" defTabSz="10223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2300" kern="1200" dirty="0"/>
                <a:t>Compute description around each POI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41F8094-F894-F84B-8015-1E539A230088}"/>
              </a:ext>
            </a:extLst>
          </p:cNvPr>
          <p:cNvGrpSpPr/>
          <p:nvPr/>
        </p:nvGrpSpPr>
        <p:grpSpPr>
          <a:xfrm>
            <a:off x="5027497" y="3007688"/>
            <a:ext cx="2417873" cy="2649600"/>
            <a:chOff x="4384582" y="824881"/>
            <a:chExt cx="2417873" cy="2649600"/>
          </a:xfrm>
        </p:grpSpPr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6BCA3903-2141-F841-8C5D-9D3627FE5710}"/>
                </a:ext>
              </a:extLst>
            </p:cNvPr>
            <p:cNvSpPr/>
            <p:nvPr/>
          </p:nvSpPr>
          <p:spPr>
            <a:xfrm>
              <a:off x="4384582" y="824881"/>
              <a:ext cx="2417873" cy="2649600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4" name="Rounded Rectangle 4">
              <a:extLst>
                <a:ext uri="{FF2B5EF4-FFF2-40B4-BE49-F238E27FC236}">
                  <a16:creationId xmlns:a16="http://schemas.microsoft.com/office/drawing/2014/main" id="{FF0B2D99-7F5D-F84A-A69E-A7DEE86BD16B}"/>
                </a:ext>
              </a:extLst>
            </p:cNvPr>
            <p:cNvSpPr txBox="1"/>
            <p:nvPr/>
          </p:nvSpPr>
          <p:spPr>
            <a:xfrm>
              <a:off x="4455399" y="895698"/>
              <a:ext cx="2276239" cy="250796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3576" tIns="163576" rIns="163576" bIns="163576" numCol="1" spcCol="1270" anchor="t" anchorCtr="0">
              <a:noAutofit/>
            </a:bodyPr>
            <a:lstStyle/>
            <a:p>
              <a:pPr marL="228600" lvl="1" indent="-228600" algn="l" defTabSz="10223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2300" kern="1200" dirty="0"/>
                <a:t>Clustering – K-means</a:t>
              </a:r>
            </a:p>
            <a:p>
              <a:pPr marL="228600" lvl="1" indent="-228600" algn="l" defTabSz="10223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2300" kern="1200" dirty="0"/>
                <a:t>Frequency Histogram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31FBF40-706E-394E-B49D-3D512D7B3606}"/>
              </a:ext>
            </a:extLst>
          </p:cNvPr>
          <p:cNvGrpSpPr/>
          <p:nvPr/>
        </p:nvGrpSpPr>
        <p:grpSpPr>
          <a:xfrm>
            <a:off x="8810066" y="3007688"/>
            <a:ext cx="2417873" cy="2649600"/>
            <a:chOff x="8268620" y="824881"/>
            <a:chExt cx="2417873" cy="2649600"/>
          </a:xfrm>
        </p:grpSpPr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5C222169-3BE6-9740-8DBC-889B25F1727E}"/>
                </a:ext>
              </a:extLst>
            </p:cNvPr>
            <p:cNvSpPr/>
            <p:nvPr/>
          </p:nvSpPr>
          <p:spPr>
            <a:xfrm>
              <a:off x="8268620" y="824881"/>
              <a:ext cx="2417873" cy="2649600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7" name="Rounded Rectangle 4">
              <a:extLst>
                <a:ext uri="{FF2B5EF4-FFF2-40B4-BE49-F238E27FC236}">
                  <a16:creationId xmlns:a16="http://schemas.microsoft.com/office/drawing/2014/main" id="{7242B6EB-16AF-5A44-B0FA-F5306477FD14}"/>
                </a:ext>
              </a:extLst>
            </p:cNvPr>
            <p:cNvSpPr txBox="1"/>
            <p:nvPr/>
          </p:nvSpPr>
          <p:spPr>
            <a:xfrm>
              <a:off x="8339437" y="895698"/>
              <a:ext cx="2276239" cy="250796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3576" tIns="163576" rIns="163576" bIns="163576" numCol="1" spcCol="1270" anchor="t" anchorCtr="0">
              <a:noAutofit/>
            </a:bodyPr>
            <a:lstStyle/>
            <a:p>
              <a:pPr marL="228600" lvl="1" indent="-228600" algn="l" defTabSz="10223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2300" kern="1200" dirty="0"/>
                <a:t>Naïve Bayes</a:t>
              </a:r>
            </a:p>
            <a:p>
              <a:pPr marL="228600" lvl="1" indent="-228600" algn="l" defTabSz="10223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2300" kern="1200" dirty="0"/>
                <a:t>SVM</a:t>
              </a:r>
            </a:p>
            <a:p>
              <a:pPr marL="228600" lvl="1" indent="-228600" algn="l" defTabSz="10223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2300" kern="1200" dirty="0"/>
                <a:t>Logistic Regression</a:t>
              </a:r>
            </a:p>
            <a:p>
              <a:pPr marL="228600" lvl="1" indent="-228600" algn="l" defTabSz="10223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2300" kern="1200" dirty="0"/>
                <a:t>Etc.</a:t>
              </a:r>
            </a:p>
            <a:p>
              <a:pPr marL="228600" lvl="1" indent="-228600" algn="l" defTabSz="10223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US" sz="23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9634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EAF70-FAA1-7849-ACCD-9BC4E0A66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Feature extraction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8CE19-DDB5-A14B-B4B9-9C39ACD7B0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SIFT – Scale-Invariant Feature Transformation</a:t>
            </a:r>
          </a:p>
        </p:txBody>
      </p:sp>
    </p:spTree>
    <p:extLst>
      <p:ext uri="{BB962C8B-B14F-4D97-AF65-F5344CB8AC3E}">
        <p14:creationId xmlns:p14="http://schemas.microsoft.com/office/powerpoint/2010/main" val="4147249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54190-780A-AA42-8225-B5D55E682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quantization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CF6096-EFA9-8749-8E20-F91C659C83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0841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06490-8F16-1948-AE24-9BCBCCDBD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3: classification (SVM)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D5B194-AC00-B249-8614-E7E801F302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6651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C904B-A971-A44E-B5F2-B57B9A372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Role of Linear regression in object detection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57A42B5E-4891-6640-B701-55226C7339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991220"/>
              </p:ext>
            </p:extLst>
          </p:nvPr>
        </p:nvGraphicFramePr>
        <p:xfrm>
          <a:off x="700088" y="2581409"/>
          <a:ext cx="10691812" cy="22953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B140814-5272-3445-B531-75F35EF5CC51}"/>
              </a:ext>
            </a:extLst>
          </p:cNvPr>
          <p:cNvSpPr txBox="1"/>
          <p:nvPr/>
        </p:nvSpPr>
        <p:spPr>
          <a:xfrm>
            <a:off x="5514109" y="2355274"/>
            <a:ext cx="1413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R-CNN</a:t>
            </a:r>
          </a:p>
        </p:txBody>
      </p:sp>
      <p:graphicFrame>
        <p:nvGraphicFramePr>
          <p:cNvPr id="9" name="Content Placeholder 6">
            <a:extLst>
              <a:ext uri="{FF2B5EF4-FFF2-40B4-BE49-F238E27FC236}">
                <a16:creationId xmlns:a16="http://schemas.microsoft.com/office/drawing/2014/main" id="{9A886336-0509-3440-8316-8762D3A2C66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51175323"/>
              </p:ext>
            </p:extLst>
          </p:nvPr>
        </p:nvGraphicFramePr>
        <p:xfrm>
          <a:off x="700088" y="3662604"/>
          <a:ext cx="10691812" cy="3636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13" name="Graphic 12" descr="Star">
            <a:extLst>
              <a:ext uri="{FF2B5EF4-FFF2-40B4-BE49-F238E27FC236}">
                <a16:creationId xmlns:a16="http://schemas.microsoft.com/office/drawing/2014/main" id="{DAB4FA86-BD51-E845-9FBB-7FB21F4947F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852314" y="198006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936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  <p:bldP spid="8" grpId="0"/>
      <p:bldGraphic spid="9" grpId="0">
        <p:bldAsOne/>
      </p:bldGraphic>
    </p:bldLst>
  </p:timing>
</p:sld>
</file>

<file path=ppt/theme/theme1.xml><?xml version="1.0" encoding="utf-8"?>
<a:theme xmlns:a="http://schemas.openxmlformats.org/drawingml/2006/main" name="ChronicleVTI">
  <a:themeElements>
    <a:clrScheme name="AnalogousFromLightSeedLeftStep">
      <a:dk1>
        <a:srgbClr val="000000"/>
      </a:dk1>
      <a:lt1>
        <a:srgbClr val="FFFFFF"/>
      </a:lt1>
      <a:dk2>
        <a:srgbClr val="223C2C"/>
      </a:dk2>
      <a:lt2>
        <a:srgbClr val="E8E3E2"/>
      </a:lt2>
      <a:accent1>
        <a:srgbClr val="5BADC5"/>
      </a:accent1>
      <a:accent2>
        <a:srgbClr val="5DB1A1"/>
      </a:accent2>
      <a:accent3>
        <a:srgbClr val="69B085"/>
      </a:accent3>
      <a:accent4>
        <a:srgbClr val="60B35E"/>
      </a:accent4>
      <a:accent5>
        <a:srgbClr val="89AC6C"/>
      </a:accent5>
      <a:accent6>
        <a:srgbClr val="9DA859"/>
      </a:accent6>
      <a:hlink>
        <a:srgbClr val="AC7464"/>
      </a:hlink>
      <a:folHlink>
        <a:srgbClr val="7F7F7F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4871</TotalTime>
  <Words>695</Words>
  <Application>Microsoft Macintosh PowerPoint</Application>
  <PresentationFormat>Widescreen</PresentationFormat>
  <Paragraphs>127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Calisto MT</vt:lpstr>
      <vt:lpstr>Cambria Math</vt:lpstr>
      <vt:lpstr>Univers Condensed</vt:lpstr>
      <vt:lpstr>ChronicleVTI</vt:lpstr>
      <vt:lpstr>Algorithms for autonomous vehicles and traffic condition understanding: salient object detection, semantic and instance segmentation</vt:lpstr>
      <vt:lpstr>Agent architecture</vt:lpstr>
      <vt:lpstr>Major components of autonomous driving</vt:lpstr>
      <vt:lpstr>Case: object detection / localization</vt:lpstr>
      <vt:lpstr>Classification with bag of features</vt:lpstr>
      <vt:lpstr>Step 1: Feature extraction</vt:lpstr>
      <vt:lpstr>Step 2: quantization</vt:lpstr>
      <vt:lpstr>Step 3: classification (SVM)</vt:lpstr>
      <vt:lpstr>Role of Linear regression in object detection</vt:lpstr>
      <vt:lpstr>Universal Bounding box regressor</vt:lpstr>
      <vt:lpstr>Sub-problem: Object localization – Tighten bounding boxes for object detection</vt:lpstr>
      <vt:lpstr>Next step</vt:lpstr>
      <vt:lpstr>An Implementation of linear regression with mean-square error</vt:lpstr>
      <vt:lpstr>Salient object detection: workflow</vt:lpstr>
      <vt:lpstr>Segmentation: types</vt:lpstr>
      <vt:lpstr>K-Means clustering approach to segmentation</vt:lpstr>
      <vt:lpstr>Experiment: pedestrian segmentation</vt:lpstr>
      <vt:lpstr>Illustration</vt:lpstr>
      <vt:lpstr>Shortcomings of k-means for sod in autonomous vehicles</vt:lpstr>
      <vt:lpstr>todo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Semantic segmentation for driving condition recognition</dc:title>
  <dc:creator>Adam Catto</dc:creator>
  <cp:lastModifiedBy>Adam Catto</cp:lastModifiedBy>
  <cp:revision>119</cp:revision>
  <dcterms:created xsi:type="dcterms:W3CDTF">2020-10-28T19:29:08Z</dcterms:created>
  <dcterms:modified xsi:type="dcterms:W3CDTF">2020-11-18T22:47:41Z</dcterms:modified>
</cp:coreProperties>
</file>