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5" r:id="rId12"/>
    <p:sldId id="268" r:id="rId13"/>
    <p:sldId id="271" r:id="rId14"/>
    <p:sldId id="269" r:id="rId15"/>
    <p:sldId id="297" r:id="rId17"/>
    <p:sldId id="299" r:id="rId18"/>
    <p:sldId id="298" r:id="rId19"/>
    <p:sldId id="300" r:id="rId20"/>
    <p:sldId id="270" r:id="rId21"/>
    <p:sldId id="273" r:id="rId22"/>
    <p:sldId id="301" r:id="rId23"/>
    <p:sldId id="302" r:id="rId24"/>
    <p:sldId id="304" r:id="rId25"/>
    <p:sldId id="305" r:id="rId26"/>
    <p:sldId id="306" r:id="rId27"/>
    <p:sldId id="274" r:id="rId28"/>
    <p:sldId id="276" r:id="rId29"/>
    <p:sldId id="275" r:id="rId30"/>
    <p:sldId id="307" r:id="rId31"/>
    <p:sldId id="308" r:id="rId32"/>
    <p:sldId id="310" r:id="rId33"/>
    <p:sldId id="309" r:id="rId34"/>
    <p:sldId id="279" r:id="rId35"/>
    <p:sldId id="281" r:id="rId36"/>
    <p:sldId id="277" r:id="rId37"/>
    <p:sldId id="282" r:id="rId38"/>
    <p:sldId id="280" r:id="rId39"/>
    <p:sldId id="283" r:id="rId40"/>
    <p:sldId id="286" r:id="rId41"/>
    <p:sldId id="288" r:id="rId42"/>
    <p:sldId id="289" r:id="rId43"/>
    <p:sldId id="284" r:id="rId44"/>
    <p:sldId id="287" r:id="rId45"/>
    <p:sldId id="293" r:id="rId46"/>
    <p:sldId id="294" r:id="rId47"/>
    <p:sldId id="295" r:id="rId48"/>
    <p:sldId id="29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A9D"/>
    <a:srgbClr val="307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ä¸­åº¦æ ·å¼ 1 - å¼ºè°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3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从零开始构建 Linux 发行版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杨瑒 Adam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SHUOSC-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6780" y="4845685"/>
            <a:ext cx="830580" cy="830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21345" y="5676265"/>
            <a:ext cx="144208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000" b="1">
                <a:ln w="6350" cmpd="sng">
                  <a:solidFill>
                    <a:srgbClr val="307B6B"/>
                  </a:solidFill>
                  <a:prstDash val="solid"/>
                </a:ln>
                <a:solidFill>
                  <a:srgbClr val="29BA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上海大学</a:t>
            </a:r>
            <a:endParaRPr lang="en-US" altLang="en-US" sz="2000" b="1">
              <a:ln w="6350" cmpd="sng">
                <a:solidFill>
                  <a:srgbClr val="307B6B"/>
                </a:solidFill>
                <a:prstDash val="solid"/>
              </a:ln>
              <a:solidFill>
                <a:srgbClr val="29BA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2000" b="1">
                <a:ln w="6350" cmpd="sng">
                  <a:solidFill>
                    <a:srgbClr val="307B6B"/>
                  </a:solidFill>
                  <a:prstDash val="solid"/>
                </a:ln>
                <a:solidFill>
                  <a:srgbClr val="29BA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开源社区</a:t>
            </a:r>
            <a:endParaRPr lang="en-US" altLang="en-US" sz="2000" b="1">
              <a:ln w="6350" cmpd="sng">
                <a:solidFill>
                  <a:srgbClr val="307B6B"/>
                </a:solidFill>
                <a:prstDash val="solid"/>
              </a:ln>
              <a:solidFill>
                <a:srgbClr val="29BA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wx-qr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430" y="4329430"/>
            <a:ext cx="2528570" cy="25285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枯燥的构建基础与理不清的细节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674745" y="2649220"/>
            <a:ext cx="4842510" cy="19069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什</a:t>
            </a:r>
            <a:r>
              <a:rPr lang="en-US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么？</a:t>
            </a:r>
            <a:endParaRPr lang="en-US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algn="ctr"/>
            <a:r>
              <a:rPr lang="en-US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你就因为那 40亿 个用手机</a:t>
            </a:r>
            <a:endParaRPr lang="en-US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algn="ctr"/>
            <a:r>
              <a:rPr lang="en-US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的人把我的方案拒绝了？</a:t>
            </a:r>
            <a:endParaRPr lang="en-US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大家都不爱遵守的 Linux Standard Base 标准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LSB 标准</a:t>
            </a:r>
            <a:endParaRPr lang="en-US" altLang="en-US"/>
          </a:p>
          <a:p>
            <a:r>
              <a:rPr lang="en-US"/>
              <a:t>https://refspecs.linuxfoundation.org/lsb.shtml</a:t>
            </a:r>
            <a:endParaRPr lang="en-US"/>
          </a:p>
          <a:p>
            <a:endParaRPr lang="en-US"/>
          </a:p>
          <a:p>
            <a:pPr marL="0" indent="0" algn="ctr">
              <a:buNone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LSB defines a binary interface for application programs that are compiled and packaged for LSB-conforming implementations on many different hardware architectures.</a:t>
            </a:r>
            <a:endParaRPr lang="en-US" sz="3600"/>
          </a:p>
          <a:p>
            <a:endParaRPr lang="en-US" sz="360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大家都不爱遵守的 Linux Standard Base 标准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The LSB defines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indent="0" algn="ctr">
              <a:buNone/>
            </a:pPr>
            <a:r>
              <a:rPr lang="en-US" sz="4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 binary interface </a:t>
            </a:r>
            <a:r>
              <a:rPr lang="en-US" altLang="en-US" sz="4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(ABI, for differenct software)</a:t>
            </a:r>
            <a:endParaRPr lang="en-US" altLang="en-US" sz="40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indent="0" algn="ctr">
              <a:buNone/>
            </a:pP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for application programs that are compiled and packaged for LSB-conforming implementations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indent="0" algn="ctr">
              <a:buNone/>
            </a:pPr>
            <a:r>
              <a:rPr lang="en-US" sz="4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on many different hardware</a:t>
            </a:r>
            <a:endParaRPr lang="en-US" sz="40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indent="0" algn="ctr">
              <a:buNone/>
            </a:pP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architectures.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大家都不爱遵守的 Linux Standard Base 标准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 algn="ctr">
              <a:buNone/>
            </a:pPr>
            <a:endParaRPr lang="en-US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“... S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 in the Debian project are questioning the value of maintaining LSB compliance—it has become, they say, a considerable amount of work for little measurable benefit.</a:t>
            </a:r>
            <a:r>
              <a:rPr lang="en-US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marL="0" indent="0" algn="ctr">
              <a:buNone/>
            </a:pP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I've held an LSB BoF last year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(2014)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DebConf, and discussed src:lsb with various people back then, and what I took back was 'roughly no one cares'.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大家都不爱遵守的 Linux Standard Base 标准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软件库 </a:t>
            </a:r>
            <a:r>
              <a:rPr lang="" altLang="en-US" b="1"/>
              <a:t>头文件接口</a:t>
            </a:r>
            <a:r>
              <a:rPr lang="" altLang="en-US"/>
              <a:t> 与其软链接</a:t>
            </a:r>
            <a:r>
              <a:rPr lang="" altLang="en-US" b="1"/>
              <a:t>名称</a:t>
            </a:r>
            <a:endParaRPr lang="" altLang="en-US"/>
          </a:p>
          <a:p>
            <a:r>
              <a:rPr lang="" altLang="en-US"/>
              <a:t>ELF 格式</a:t>
            </a:r>
            <a:endParaRPr lang="" altLang="en-US"/>
          </a:p>
          <a:p>
            <a:pPr lvl="1"/>
            <a:r>
              <a:rPr lang="" altLang="en-US" sz="2400"/>
              <a:t>Object format</a:t>
            </a:r>
            <a:endParaRPr lang="" altLang="en-US" sz="2400"/>
          </a:p>
          <a:p>
            <a:pPr lvl="1"/>
            <a:r>
              <a:rPr lang="" altLang="en-US" sz="2400"/>
              <a:t>调试信息格式</a:t>
            </a:r>
            <a:endParaRPr lang="" altLang="en-US" sz="2400"/>
          </a:p>
          <a:p>
            <a:pPr lvl="1"/>
            <a:r>
              <a:rPr lang="" altLang="en-US"/>
              <a:t>...</a:t>
            </a:r>
            <a:endParaRPr lang="" altLang="en-US"/>
          </a:p>
          <a:p>
            <a:r>
              <a:rPr lang="" altLang="en-US"/>
              <a:t>libc system call</a:t>
            </a:r>
            <a:endParaRPr lang="" altLang="en-US"/>
          </a:p>
          <a:p>
            <a:r>
              <a:rPr lang="" altLang="en-US"/>
              <a:t>文件与目录的用户权限</a:t>
            </a:r>
            <a:endParaRPr lang="" altLang="en-US"/>
          </a:p>
          <a:p>
            <a:r>
              <a:rPr lang="" altLang="en-US"/>
              <a:t>部分语言与地区配置</a:t>
            </a:r>
            <a:endParaRPr lang="" altLang="en-US"/>
          </a:p>
          <a:p>
            <a:r>
              <a:rPr lang="" altLang="en-US"/>
              <a:t>系统初始化、系统服务接口</a:t>
            </a:r>
            <a:endParaRPr lang="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大家都不爱遵守的 Linux Standard Base 标准</a:t>
            </a:r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1825625"/>
          <a:ext cx="105156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Library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Runtime Name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" alt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Library</a:t>
                      </a:r>
                      <a:endParaRPr lang="" alt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" alt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Runtime Name</a:t>
                      </a:r>
                      <a:endParaRPr lang="" alt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libGL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libGL.so.1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libXext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libXext.so.6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libGLU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libGLU.so.1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libXft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libXft.so.2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libICE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libICE.so.6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libXi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libXi.so.6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libQtCore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libQtCore.so.4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libXrender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libXrender.so.1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libQtGui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libQtGui.so.4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libXt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libXt.so.6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libQtNetwork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libQtNetwork.so.4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libXtst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libXtst.so.6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libQtOpenGL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libQtOpenGL.so.4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libasound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libasound.so.2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libQtSql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libQtSql.so.4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libatk-1.0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libatk-1.0.so.0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libQtSvg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libQtSvg.so.4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libcairo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libcairo.so.2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libQtXml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libQtXml.so.4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libcairo-gobject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libcairo-gobject.so.2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libSM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libSM.so.6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libfreetype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libfreetype.so.6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libX11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libX11.so.6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" alt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...</a:t>
                      </a:r>
                      <a:endParaRPr lang="" alt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" alt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...</a:t>
                      </a:r>
                      <a:endParaRPr lang="" alt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大家都不爱遵守的 Linux Standard Base 标准</a:t>
            </a:r>
            <a:endParaRPr lang="en-US"/>
          </a:p>
        </p:txBody>
      </p:sp>
      <p:pic>
        <p:nvPicPr>
          <p:cNvPr id="4" name="Content Placeholder 3" descr="c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16200000">
            <a:off x="3485515" y="-1342390"/>
            <a:ext cx="5220335" cy="10642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大家都不爱遵守的 Linux Standard Base 标准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LSB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4.1 release consisted of "1493 components, 1672 libs, 38491 commands, 30176 classes and 716202 interfaces"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and ...</a:t>
            </a:r>
            <a:endParaRPr lang="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" alt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LSB 5.0</a:t>
            </a:r>
            <a:r>
              <a:rPr lang="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even </a:t>
            </a:r>
            <a:r>
              <a:rPr lang="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bigger</a:t>
            </a:r>
            <a:endParaRPr lang="" alt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好像知道又似是而非的</a:t>
            </a:r>
            <a:br>
              <a:rPr lang="en-US"/>
            </a:br>
            <a:r>
              <a:rPr lang="en-US"/>
              <a:t>Filesystem Hierarchy Standard 标准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FHS 标准</a:t>
            </a:r>
            <a:endParaRPr lang="en-US"/>
          </a:p>
          <a:p>
            <a:r>
              <a:rPr lang="en-US"/>
              <a:t>https://refspecs.linuxfoundation.org/FHS_3.0/fhs/index.html</a:t>
            </a:r>
            <a:endParaRPr lang="en-US"/>
          </a:p>
          <a:p>
            <a:endParaRPr lang="en-US"/>
          </a:p>
          <a:p>
            <a:pPr marL="0" indent="0" algn="ctr">
              <a:buNone/>
            </a:pP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Filesystem Hierarchy Standard (FHS) defines the directory structure and directory contents in Linux distributions</a:t>
            </a:r>
            <a:r>
              <a:rPr lang="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好像知道又似是而非的</a:t>
            </a:r>
            <a:br>
              <a:rPr lang="en-US">
                <a:sym typeface="+mn-ea"/>
              </a:rPr>
            </a:br>
            <a:r>
              <a:rPr lang="en-US" altLang="en-US">
                <a:sym typeface="+mn-ea"/>
              </a:rPr>
              <a:t>FHS</a:t>
            </a:r>
            <a:r>
              <a:rPr lang="en-US">
                <a:sym typeface="+mn-ea"/>
              </a:rPr>
              <a:t> 标准</a:t>
            </a:r>
            <a:endParaRPr lang="en-US"/>
          </a:p>
        </p:txBody>
      </p:sp>
      <p:pic>
        <p:nvPicPr>
          <p:cNvPr id="7" name="Picture 6" descr="fhs"/>
          <p:cNvPicPr>
            <a:picLocks noChangeAspect="1"/>
          </p:cNvPicPr>
          <p:nvPr/>
        </p:nvPicPr>
        <p:blipFill>
          <a:blip r:embed="rId1"/>
          <a:srcRect b="47978"/>
          <a:stretch>
            <a:fillRect/>
          </a:stretch>
        </p:blipFill>
        <p:spPr>
          <a:xfrm>
            <a:off x="1196340" y="1127760"/>
            <a:ext cx="3060000" cy="5049643"/>
          </a:xfrm>
          <a:prstGeom prst="rect">
            <a:avLst/>
          </a:prstGeom>
        </p:spPr>
      </p:pic>
      <p:pic>
        <p:nvPicPr>
          <p:cNvPr id="8" name="Picture 7" descr="fhs"/>
          <p:cNvPicPr>
            <a:picLocks noChangeAspect="1"/>
          </p:cNvPicPr>
          <p:nvPr/>
        </p:nvPicPr>
        <p:blipFill>
          <a:blip r:embed="rId1"/>
          <a:srcRect t="52290"/>
          <a:stretch>
            <a:fillRect/>
          </a:stretch>
        </p:blipFill>
        <p:spPr>
          <a:xfrm>
            <a:off x="5304790" y="1336675"/>
            <a:ext cx="3060000" cy="463109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目录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3600"/>
              <a:t>枯燥的构建基础与理不清的细节</a:t>
            </a:r>
            <a:endParaRPr lang="en-US" altLang="en-US" sz="3600"/>
          </a:p>
          <a:p>
            <a:r>
              <a:rPr lang="en-US" altLang="en-US" sz="3600"/>
              <a:t>包管理器、依赖树与发行版</a:t>
            </a:r>
            <a:endParaRPr lang="en-US" altLang="en-US" sz="3600"/>
          </a:p>
          <a:p>
            <a:r>
              <a:rPr lang="en-US" altLang="en-US" sz="3600"/>
              <a:t>尬聊时光</a:t>
            </a:r>
            <a:endParaRPr lang="en-US" altLang="en-US" sz="360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好像知道又似是而非的</a:t>
            </a:r>
            <a:br>
              <a:rPr lang="en-US"/>
            </a:br>
            <a:r>
              <a:rPr lang="en-US"/>
              <a:t>Filesystem Hierarchy Standard 标准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/bin vs. /usr/bin</a:t>
            </a:r>
            <a:endParaRPr lang="" altLang="en-US"/>
          </a:p>
          <a:p>
            <a:r>
              <a:rPr lang="" altLang="en-US"/>
              <a:t>/usr vs. /usr/local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~/.* vs. ~/.config</a:t>
            </a:r>
            <a:endParaRPr lang="" altLang="en-US"/>
          </a:p>
          <a:p>
            <a:r>
              <a:rPr lang="" altLang="en-US"/>
              <a:t>/usr/local vs. ~/.local</a:t>
            </a:r>
            <a:endParaRPr lang="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好像知道又似是而非的</a:t>
            </a:r>
            <a:br>
              <a:rPr lang="en-US"/>
            </a:br>
            <a:r>
              <a:rPr lang="en-US"/>
              <a:t>Filesystem Hierarchy Standard 标准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/bin vs. /usr/bin</a:t>
            </a:r>
            <a:endParaRPr lang="en-US" altLang="en-US"/>
          </a:p>
          <a:p>
            <a:r>
              <a:rPr lang="en-US" altLang="en-US"/>
              <a:t>/usr vs. /usr/local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~/.* vs. ~/.config</a:t>
            </a:r>
            <a:endParaRPr lang="en-US" altLang="en-US"/>
          </a:p>
          <a:p>
            <a:r>
              <a:rPr lang="en-US" altLang="en-US"/>
              <a:t>/usr/local vs. ~/.local </a:t>
            </a:r>
            <a:r>
              <a:rPr lang="" altLang="en-US"/>
              <a:t>+ PATH?</a:t>
            </a:r>
            <a:endParaRPr lang="" alt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好像知道又似是而非的</a:t>
            </a:r>
            <a:br>
              <a:rPr lang="en-US"/>
            </a:br>
            <a:r>
              <a:rPr lang="en-US"/>
              <a:t>Filesystem Hierarchy Standard 标准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/bin vs. /usr/bin</a:t>
            </a:r>
            <a:endParaRPr lang="en-US" altLang="en-US"/>
          </a:p>
          <a:p>
            <a:r>
              <a:rPr lang="en-US" altLang="en-US"/>
              <a:t>/usr vs. /usr/local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~/.* vs. ~/.config</a:t>
            </a:r>
            <a:endParaRPr lang="en-US" altLang="en-US"/>
          </a:p>
          <a:p>
            <a:r>
              <a:rPr lang="en-US" altLang="en-US"/>
              <a:t>/usr/local vs. ~/.local + PATH?</a:t>
            </a:r>
            <a:endParaRPr lang="en-US" altLang="en-US"/>
          </a:p>
          <a:p>
            <a:endParaRPr lang="en-US" altLang="en-US"/>
          </a:p>
          <a:p>
            <a:r>
              <a:rPr lang="" altLang="en-US"/>
              <a:t>“sudo pip install” ... or ... “pip install --user” ?</a:t>
            </a:r>
            <a:endParaRPr lang="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好像知道又似是而非的</a:t>
            </a:r>
            <a:br>
              <a:rPr lang="en-US"/>
            </a:br>
            <a:r>
              <a:rPr lang="en-US"/>
              <a:t>Filesystem Hierarchy Standard 标准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/bin vs. /usr/bin</a:t>
            </a:r>
            <a:endParaRPr lang="en-US" altLang="en-US"/>
          </a:p>
          <a:p>
            <a:r>
              <a:rPr lang="en-US" altLang="en-US"/>
              <a:t>/usr vs. /usr/local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~/.* vs. ~/.config</a:t>
            </a:r>
            <a:endParaRPr lang="en-US" altLang="en-US"/>
          </a:p>
          <a:p>
            <a:r>
              <a:rPr lang="en-US" altLang="en-US"/>
              <a:t>/usr/local vs. ~/.local + PATH?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“sudo pip install” ... or ... “pip install --user” ?</a:t>
            </a:r>
            <a:endParaRPr lang="en-US" altLang="en-US"/>
          </a:p>
          <a:p>
            <a:pPr lvl="1"/>
            <a:r>
              <a:rPr lang="" altLang="en-US"/>
              <a:t>Oh, yeah ... I think we should ....</a:t>
            </a:r>
            <a:endParaRPr lang="" alt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好像知道又似是而非的</a:t>
            </a:r>
            <a:br>
              <a:rPr lang="en-US"/>
            </a:br>
            <a:r>
              <a:rPr lang="en-US"/>
              <a:t>Filesystem Hierarchy Standard 标准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/bin vs. /usr/bin</a:t>
            </a:r>
            <a:endParaRPr lang="en-US" altLang="en-US"/>
          </a:p>
          <a:p>
            <a:r>
              <a:rPr lang="en-US" altLang="en-US"/>
              <a:t>/usr vs. /usr/local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~/.* vs. ~/.config</a:t>
            </a:r>
            <a:endParaRPr lang="en-US" altLang="en-US"/>
          </a:p>
          <a:p>
            <a:r>
              <a:rPr lang="en-US" altLang="en-US"/>
              <a:t>/usr/local vs. ~/.local + PATH?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“sudo pip install” ... or ... “pip install --user” ?</a:t>
            </a:r>
            <a:endParaRPr lang="en-US" altLang="en-US"/>
          </a:p>
          <a:p>
            <a:pPr lvl="1"/>
            <a:r>
              <a:rPr lang="en-US" altLang="en-US"/>
              <a:t>Oh, yeah ... I think we should .... But, how many?</a:t>
            </a:r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从零构建 Linux 发行版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枯燥、复杂的完整手册</a:t>
            </a:r>
            <a:endParaRPr lang="en-US"/>
          </a:p>
          <a:p>
            <a:r>
              <a:rPr lang="en-US"/>
              <a:t>http://www.linuxfromscratch.org/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从零构建 Linux 发行版 —— 核心步骤</a:t>
            </a:r>
            <a:endParaRPr lang="en-US" alt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838200" y="2476500"/>
          <a:ext cx="10515600" cy="19050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733165"/>
                <a:gridCol w="6782435"/>
              </a:tblGrid>
              <a:tr h="3810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2000"/>
                        <a:t>1.  编译器么……</a:t>
                      </a:r>
                      <a:endParaRPr lang="en-US" altLang="en-US" sz="20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交叉编译 Cross-compile 创建目标 Toolchain 子集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p>
                      <a:pPr indent="0" algn="l">
                        <a:buFont typeface="+mj-lt"/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2.  当然是要用自己编译自己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lvl="1" algn="ctr"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使用 Cross-toolchain 自举干净、无 (直接) 依赖的 Toolchain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/>
                        <a:t>3.  依赖一家人要整整齐齐</a:t>
                      </a:r>
                      <a:endParaRPr lang="en-US" altLang="en-US" sz="20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创建目标子系统，纳入所有编译依赖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/>
                        <a:t>4.  遵守 FHS 标准</a:t>
                      </a:r>
                      <a:endParaRPr lang="en-US" altLang="en-US" sz="20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创建目标系统目录树、绑定 Host 的设备树、chroot</a:t>
                      </a:r>
                      <a:endParaRPr lang="en-US" altLang="en-US"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/>
                        <a:t>5.  装你爱装的</a:t>
                      </a:r>
                      <a:endParaRPr lang="en-US" altLang="en-US" sz="20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编译定制化目标环境</a:t>
                      </a:r>
                      <a:endParaRPr lang="en-US" altLang="en-US"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为什么要自己对自己交叉编译？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依赖问题</a:t>
            </a:r>
            <a:endParaRPr lang="en-US" altLang="en-US"/>
          </a:p>
          <a:p>
            <a:pPr lvl="1"/>
            <a:r>
              <a:rPr lang="" altLang="en-US" sz="2400"/>
              <a:t>as, ld, ...</a:t>
            </a:r>
            <a:endParaRPr lang="" altLang="en-US" sz="2400"/>
          </a:p>
          <a:p>
            <a:pPr lvl="1"/>
            <a:r>
              <a:rPr lang="" altLang="en-US" sz="2400"/>
              <a:t>ar, ranlib, ...</a:t>
            </a:r>
            <a:endParaRPr lang="" altLang="en-US" sz="2400"/>
          </a:p>
          <a:p>
            <a:pPr lvl="1"/>
            <a:r>
              <a:rPr lang="" altLang="en-US" sz="2400"/>
              <a:t>cpp, gcc, g++, ...</a:t>
            </a:r>
            <a:endParaRPr lang="" altLang="en-US" sz="2400"/>
          </a:p>
          <a:p>
            <a:pPr lvl="1"/>
            <a:r>
              <a:rPr lang="" altLang="en-US" sz="2400"/>
              <a:t>objcopy, readelf ...</a:t>
            </a:r>
            <a:endParaRPr lang="en-US" altLang="en-US"/>
          </a:p>
          <a:p>
            <a:r>
              <a:rPr lang="en-US" altLang="en-US"/>
              <a:t>自举概念</a:t>
            </a:r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从零构建 Linux 发行版 —— 核心步骤</a:t>
            </a:r>
            <a:endParaRPr lang="en-US" alt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838200" y="2476500"/>
          <a:ext cx="10515600" cy="19050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733165"/>
                <a:gridCol w="6782435"/>
              </a:tblGrid>
              <a:tr h="3810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2000"/>
                        <a:t>1.  编译器么……</a:t>
                      </a:r>
                      <a:endParaRPr lang="en-US" altLang="en-US" sz="20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交叉编译 Cross-compile 创建目标 Toolchain 子集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p>
                      <a:pPr indent="0" algn="l">
                        <a:buFont typeface="+mj-lt"/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2.  当然是要用自己编译自己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lvl="1" algn="ctr"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使用 Cross-toolchain 自举干净、无 (直接) 依赖的 Toolchain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/>
                        <a:t>3.  依赖一家人要整整齐齐</a:t>
                      </a:r>
                      <a:endParaRPr lang="en-US" altLang="en-US" sz="20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创建目标子系统，纳入所有编译依赖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/>
                        <a:t>4.  遵守 FHS 标准</a:t>
                      </a:r>
                      <a:endParaRPr lang="en-US" altLang="en-US" sz="20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创建目标系统目录树、绑定 Host 的设备树、chroot</a:t>
                      </a:r>
                      <a:endParaRPr lang="en-US" altLang="en-US"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/>
                        <a:t>5.  装你爱装的</a:t>
                      </a:r>
                      <a:endParaRPr lang="en-US" altLang="en-US" sz="20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编译定制化目标环境</a:t>
                      </a:r>
                      <a:endParaRPr lang="en-US" altLang="en-US"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依赖一家人要整整齐齐</a:t>
            </a:r>
            <a:endParaRPr lang="en-US" altLang="en-US"/>
          </a:p>
        </p:txBody>
      </p:sp>
      <p:graphicFrame>
        <p:nvGraphicFramePr>
          <p:cNvPr id="18" name="Content Placeholder 17"/>
          <p:cNvGraphicFramePr/>
          <p:nvPr>
            <p:ph idx="1"/>
          </p:nvPr>
        </p:nvGraphicFramePr>
        <p:xfrm>
          <a:off x="914400" y="2145665"/>
          <a:ext cx="10515600" cy="34290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binutils</a:t>
                      </a:r>
                      <a:endParaRPr lang="en-US" altLang="en-US" sz="18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M4</a:t>
                      </a:r>
                      <a:endParaRPr lang="en-US" alt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gawk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sed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gcc</a:t>
                      </a:r>
                      <a:endParaRPr lang="en-US" altLang="en-US" sz="18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ncurses</a:t>
                      </a:r>
                      <a:endParaRPr lang="en-US" alt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gettext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tar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linux-headers</a:t>
                      </a:r>
                      <a:endParaRPr lang="en-US" altLang="en-US" sz="18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bash</a:t>
                      </a:r>
                      <a:endParaRPr lang="en-US" alt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grep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texinfo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libstdc++</a:t>
                      </a:r>
                      <a:endParaRPr lang="en-US" altLang="en-US" sz="18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bison</a:t>
                      </a:r>
                      <a:endParaRPr lang="en-US" alt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gzip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util-linux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glibc</a:t>
                      </a:r>
                      <a:endParaRPr lang="en-US" altLang="en-US" sz="18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bzip2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make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xz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tcl</a:t>
                      </a:r>
                      <a:endParaRPr lang="en-US" altLang="en-US" sz="18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coreutils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patch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expect</a:t>
                      </a:r>
                      <a:endParaRPr lang="en-US" altLang="en-US" sz="18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diffutils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perl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DejaGNU</a:t>
                      </a:r>
                      <a:endParaRPr lang="en-US" altLang="en-US" sz="18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findutils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python</a:t>
                      </a:r>
                      <a:endParaRPr lang="en-US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02355"/>
            <a:ext cx="10515600" cy="1325563"/>
          </a:xfrm>
        </p:spPr>
        <p:txBody>
          <a:bodyPr/>
          <a:p>
            <a:pPr algn="r"/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枯燥的构建基础与理不清的细节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超管把你关进门，却给其他人开了窗？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 sz="4000"/>
              <a:t>Chroot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 algn="l">
              <a:buNone/>
            </a:pPr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chroot "${ROOTFS_DIR}" "/</a:t>
            </a:r>
            <a:r>
              <a:rPr lang="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_toolchain</a:t>
            </a:r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/bin/env" -i              \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 algn="l">
              <a:buNone/>
            </a:pPr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    HOME=/root                                                                   \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 algn="l">
              <a:buNone/>
            </a:pPr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    PATH="/bin:/usr/bin:/sbin:/usr/sbin:/</a:t>
            </a:r>
            <a:r>
              <a:rPr lang="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_toolchain</a:t>
            </a:r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/bin"       \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 algn="l">
              <a:buNone/>
            </a:pPr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    "/</a:t>
            </a:r>
            <a:r>
              <a:rPr lang="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_toolchain</a:t>
            </a:r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/bin/bash"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超管把你关进门，却给其他人开了窗？</a:t>
            </a:r>
            <a:endParaRPr lang="en-US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Chroot</a:t>
            </a:r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4328160"/>
          </a:xfrm>
        </p:spPr>
        <p:txBody>
          <a:bodyPr/>
          <a:p>
            <a:pPr marL="0" indent="0" fontAlgn="auto">
              <a:buNone/>
            </a:pPr>
            <a:r>
              <a:rPr lang="en-US" altLang="en-US" sz="1400" b="1"/>
              <a:t>(chroot) $ ls /bin</a:t>
            </a:r>
            <a:endParaRPr lang="en-US" altLang="en-US" sz="1400" b="1"/>
          </a:p>
          <a:p>
            <a:pPr marL="0" indent="0" fontAlgn="auto">
              <a:buNone/>
            </a:pPr>
            <a:r>
              <a:rPr lang="en-US" altLang="en-US" sz="1400" b="1"/>
              <a:t>bash bzdiff bzgrep bzmore chown dd dnsdomainname false gunzip kill ... ...</a:t>
            </a:r>
            <a:endParaRPr lang="en-US" altLang="en-US" sz="1400" b="1"/>
          </a:p>
          <a:p>
            <a:pPr marL="0" indent="0" fontAlgn="auto">
              <a:buNone/>
            </a:pPr>
            <a:r>
              <a:rPr lang="en-US" altLang="en-US" sz="1400" b="1"/>
              <a:t>// Ah... Good ...</a:t>
            </a:r>
            <a:endParaRPr lang="en-US" altLang="en-US" sz="1400" b="1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超管把你关进门，却给其他人开了窗？</a:t>
            </a:r>
            <a:endParaRPr lang="en-US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Chroot</a:t>
            </a:r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4328160"/>
          </a:xfrm>
        </p:spPr>
        <p:txBody>
          <a:bodyPr/>
          <a:p>
            <a:pPr marL="0" indent="0" fontAlgn="auto">
              <a:buNone/>
            </a:pPr>
            <a:r>
              <a:rPr lang="" altLang="en-US" sz="1400" b="1"/>
              <a:t>(chroot) $ ls /bin</a:t>
            </a:r>
            <a:endParaRPr lang="" altLang="en-US" sz="1400" b="1"/>
          </a:p>
          <a:p>
            <a:pPr marL="0" indent="0" fontAlgn="auto">
              <a:buNone/>
            </a:pPr>
            <a:r>
              <a:rPr lang="" altLang="en-US" sz="1400" b="1"/>
              <a:t>bash bzdiff bzgrep bzmore chown dd dnsdomainname false gunzip kill ... ...</a:t>
            </a:r>
            <a:endParaRPr lang="" altLang="en-US" sz="1400" b="1"/>
          </a:p>
          <a:p>
            <a:pPr marL="0" indent="0" fontAlgn="auto">
              <a:buNone/>
            </a:pPr>
            <a:r>
              <a:rPr lang="" altLang="en-US" sz="1400" b="1"/>
              <a:t>// Ah... Good ...</a:t>
            </a:r>
            <a:endParaRPr lang="" altLang="en-US" sz="1400" b="1"/>
          </a:p>
          <a:p>
            <a:pPr marL="0" indent="0" fontAlgn="auto">
              <a:buNone/>
            </a:pPr>
            <a:endParaRPr lang="" altLang="en-US" sz="1400" b="1"/>
          </a:p>
          <a:p>
            <a:pPr marL="0" indent="0" fontAlgn="auto">
              <a:buNone/>
            </a:pPr>
            <a:r>
              <a:rPr lang="" altLang="en-US" sz="1400" b="1"/>
              <a:t>(chroot) </a:t>
            </a:r>
            <a:r>
              <a:rPr lang="en-US" altLang="en-US" sz="1400" b="1"/>
              <a:t>$  ls /dev</a:t>
            </a:r>
            <a:endParaRPr lang="en-US" altLang="en-US" sz="1400" b="1"/>
          </a:p>
          <a:p>
            <a:pPr marL="0" indent="0" fontAlgn="auto">
              <a:buNone/>
            </a:pPr>
            <a:r>
              <a:rPr lang="" altLang="en-US" sz="1400" b="1"/>
              <a:t>(chroot) </a:t>
            </a:r>
            <a:r>
              <a:rPr lang="en-US" altLang="en-US" sz="1400" b="1"/>
              <a:t>$  ls: cannot access '/dev': No such file or directory</a:t>
            </a:r>
            <a:endParaRPr lang="en-US" altLang="en-US" sz="1400" b="1"/>
          </a:p>
          <a:p>
            <a:pPr marL="0" indent="0" fontAlgn="auto">
              <a:buNone/>
            </a:pPr>
            <a:r>
              <a:rPr lang="" altLang="en-US" sz="1400" b="1"/>
              <a:t>// Oh... No ...</a:t>
            </a:r>
            <a:endParaRPr lang="" altLang="en-US" sz="1400" b="1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超管把你关进门，却给其他人开了窗？</a:t>
            </a:r>
            <a:endParaRPr lang="en-US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Chroot</a:t>
            </a:r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4328160"/>
          </a:xfrm>
        </p:spPr>
        <p:txBody>
          <a:bodyPr/>
          <a:p>
            <a:pPr marL="0" indent="0" fontAlgn="auto">
              <a:buNone/>
            </a:pPr>
            <a:r>
              <a:rPr lang="en-US" altLang="en-US" sz="1400" b="1">
                <a:sym typeface="+mn-ea"/>
              </a:rPr>
              <a:t>(chroot) $ ls /bin</a:t>
            </a:r>
            <a:endParaRPr lang="en-US" altLang="en-US" sz="1400" b="1"/>
          </a:p>
          <a:p>
            <a:pPr marL="0" indent="0" fontAlgn="auto">
              <a:buNone/>
            </a:pPr>
            <a:r>
              <a:rPr lang="en-US" altLang="en-US" sz="1400" b="1">
                <a:sym typeface="+mn-ea"/>
              </a:rPr>
              <a:t>bash bzdiff bzgrep bzmore chown dd dnsdomainname false gunzip kill ... ...</a:t>
            </a:r>
            <a:endParaRPr lang="en-US" altLang="en-US" sz="1400" b="1"/>
          </a:p>
          <a:p>
            <a:pPr marL="0" indent="0" fontAlgn="auto">
              <a:buNone/>
            </a:pPr>
            <a:r>
              <a:rPr lang="en-US" altLang="en-US" sz="1400" b="1">
                <a:sym typeface="+mn-ea"/>
              </a:rPr>
              <a:t>// Ah... Good ...</a:t>
            </a:r>
            <a:endParaRPr lang="en-US" altLang="en-US" sz="1400" b="1"/>
          </a:p>
          <a:p>
            <a:pPr marL="0" indent="0" fontAlgn="auto">
              <a:buNone/>
            </a:pPr>
            <a:endParaRPr lang="en-US" altLang="en-US" sz="1400" b="1"/>
          </a:p>
          <a:p>
            <a:pPr marL="0" indent="0" fontAlgn="auto">
              <a:buNone/>
            </a:pPr>
            <a:r>
              <a:rPr lang="en-US" altLang="en-US" sz="1400" b="1">
                <a:sym typeface="+mn-ea"/>
              </a:rPr>
              <a:t>(chroot) $  ls /dev</a:t>
            </a:r>
            <a:endParaRPr lang="en-US" altLang="en-US" sz="1400" b="1"/>
          </a:p>
          <a:p>
            <a:pPr marL="0" indent="0" fontAlgn="auto">
              <a:buNone/>
            </a:pPr>
            <a:r>
              <a:rPr lang="en-US" altLang="en-US" sz="1400" b="1">
                <a:sym typeface="+mn-ea"/>
              </a:rPr>
              <a:t>(chroot) $  ls: cannot access '/dev': No such file or directory</a:t>
            </a:r>
            <a:endParaRPr lang="en-US" altLang="en-US" sz="1400" b="1"/>
          </a:p>
          <a:p>
            <a:pPr marL="0" indent="0" fontAlgn="auto">
              <a:buNone/>
            </a:pPr>
            <a:r>
              <a:rPr lang="en-US" altLang="en-US" sz="1400" b="1">
                <a:sym typeface="+mn-ea"/>
              </a:rPr>
              <a:t>// Oh... No ...</a:t>
            </a:r>
            <a:endParaRPr lang="en-US" altLang="en-US" sz="1400" b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4172585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400" b="1"/>
              <a:t>/dev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console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core -&gt; /proc/kcore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fd -&gt; /proc/self/fd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full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mqueue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null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ptmx -&gt; pts/ptmx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pts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   |-- 0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   `-- ptmx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random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shm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stderr -&gt; /proc/self/fd/2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stdin -&gt; /proc/self/fd/0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stdout -&gt; /proc/self/fd/1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tty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|-- urandom</a:t>
            </a:r>
            <a:endParaRPr lang="en-US" sz="14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`-- zero</a:t>
            </a:r>
            <a:endParaRPr lang="en-US" sz="1400" b="1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超管把你关进门，却给其他人开了窗？</a:t>
            </a:r>
            <a:endParaRPr lang="en-US"/>
          </a:p>
        </p:txBody>
      </p:sp>
      <p:pic>
        <p:nvPicPr>
          <p:cNvPr id="5" name="Content Placeholder 4" descr="/files/Nutstore/work/OpenSourceCommunity/201809-Building-Linux-From-Scratch/PPT/images/c3.pngc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65985" y="1825943"/>
            <a:ext cx="7858760" cy="43510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02355"/>
            <a:ext cx="10515600" cy="1325563"/>
          </a:xfrm>
        </p:spPr>
        <p:txBody>
          <a:bodyPr/>
          <a:p>
            <a:pPr algn="r"/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包管理器、依赖树与发行版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喂，老古董包管理器们！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/>
              <a:t>Debian: apt + deb</a:t>
            </a:r>
            <a:endParaRPr lang="en-US" altLang="en-US"/>
          </a:p>
          <a:p>
            <a:r>
              <a:rPr lang="en-US" altLang="en-US"/>
              <a:t>Redhat: yum/dnf + rpm</a:t>
            </a:r>
            <a:endParaRPr lang="en-US" altLang="en-US"/>
          </a:p>
          <a:p>
            <a:r>
              <a:rPr lang="en-US" altLang="en-US"/>
              <a:t>SUSE: zypper + rpm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喂，老古董包管理器们！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Brain: tar.gz</a:t>
            </a:r>
            <a:endParaRPr lang="en-US" altLang="en-US"/>
          </a:p>
          <a:p>
            <a:r>
              <a:rPr lang="en-US" altLang="en-US"/>
              <a:t>Debian: apt + deb</a:t>
            </a:r>
            <a:endParaRPr lang="en-US" altLang="en-US"/>
          </a:p>
          <a:p>
            <a:r>
              <a:rPr lang="en-US" altLang="en-US"/>
              <a:t>Redhat: yum/dnf + rpm</a:t>
            </a:r>
            <a:endParaRPr lang="en-US" altLang="en-US"/>
          </a:p>
          <a:p>
            <a:r>
              <a:rPr lang="en-US" altLang="en-US"/>
              <a:t>SUSE: zypper + rpm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 orient="vert"/>
          </p:nvPr>
        </p:nvSpPr>
        <p:spPr>
          <a:xfrm>
            <a:off x="10333355" y="365125"/>
            <a:ext cx="1020445" cy="6024880"/>
          </a:xfrm>
        </p:spPr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喂，老古董包管理器们！</a:t>
            </a:r>
            <a:endParaRPr lang="en-US"/>
          </a:p>
        </p:txBody>
      </p:sp>
      <p:pic>
        <p:nvPicPr>
          <p:cNvPr id="9" name="Content Placeholder 8" descr="nginx-de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42545"/>
            <a:ext cx="2705100" cy="6790055"/>
          </a:xfrm>
          <a:prstGeom prst="rect">
            <a:avLst/>
          </a:prstGeom>
        </p:spPr>
      </p:pic>
      <p:pic>
        <p:nvPicPr>
          <p:cNvPr id="10" name="Content Placeholder 9" descr="nginx-r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41910"/>
            <a:ext cx="3365500" cy="67900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3255" y="233045"/>
            <a:ext cx="591820" cy="4028440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D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e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b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i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a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n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D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E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B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6000" y="233045"/>
            <a:ext cx="591820" cy="4028440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R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e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d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h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a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t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R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P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M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charset="0"/>
              <a:cs typeface="Bernard MT Condensed" panose="02050806060905020404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包管理器管理了什么？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依赖树</a:t>
            </a:r>
            <a:endParaRPr lang="en-US" altLang="en-US"/>
          </a:p>
          <a:p>
            <a:pPr lvl="1"/>
            <a:r>
              <a:rPr lang="en-US" altLang="en-US" sz="2400"/>
              <a:t>运行依赖</a:t>
            </a:r>
            <a:endParaRPr lang="en-US" altLang="en-US" sz="2400"/>
          </a:p>
          <a:p>
            <a:pPr lvl="1"/>
            <a:r>
              <a:rPr lang="en-US" altLang="en-US" sz="2400"/>
              <a:t>构建依赖</a:t>
            </a:r>
            <a:endParaRPr lang="en-US" altLang="en-US" sz="2400"/>
          </a:p>
          <a:p>
            <a:pPr lvl="1"/>
            <a:r>
              <a:rPr lang="en-US" altLang="en-US" sz="2400"/>
              <a:t>测试依赖</a:t>
            </a:r>
            <a:endParaRPr lang="en-US" altLang="en-US"/>
          </a:p>
          <a:p>
            <a:r>
              <a:rPr lang="en-US" altLang="en-US"/>
              <a:t>如何构建</a:t>
            </a:r>
            <a:endParaRPr lang="en-US" altLang="en-US"/>
          </a:p>
          <a:p>
            <a:r>
              <a:rPr lang="en-US" altLang="en-US"/>
              <a:t>如何运行</a:t>
            </a:r>
            <a:endParaRPr lang="en-US" altLang="en-US"/>
          </a:p>
          <a:p>
            <a:r>
              <a:rPr lang="en-US" altLang="en-US"/>
              <a:t>相关配置文件 (systemd, Sys V, etc.)</a:t>
            </a:r>
            <a:endParaRPr lang="en-US" altLang="en-US"/>
          </a:p>
          <a:p>
            <a:r>
              <a:rPr lang="en-US" altLang="en-US"/>
              <a:t>默认用户数据初始化等</a:t>
            </a:r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枯燥的构建基础与理不清的细节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编译器：gcc, g++</a:t>
            </a:r>
            <a:endParaRPr lang="en-US" altLang="en-US"/>
          </a:p>
          <a:p>
            <a:r>
              <a:rPr lang="en-US" altLang="en-US"/>
              <a:t>辅助构建工具</a:t>
            </a:r>
            <a:endParaRPr lang="en-US" altLang="en-US"/>
          </a:p>
          <a:p>
            <a:pPr lvl="1"/>
            <a:r>
              <a:rPr lang="en-US" altLang="en-US"/>
              <a:t>autotools, Makefile</a:t>
            </a:r>
            <a:endParaRPr lang="en-US" altLang="en-US"/>
          </a:p>
          <a:p>
            <a:pPr lvl="1"/>
            <a:r>
              <a:rPr lang="" altLang="en-US"/>
              <a:t>CMake, Meson, ...</a:t>
            </a:r>
            <a:endParaRPr lang="en-US" altLang="en-US"/>
          </a:p>
          <a:p>
            <a:r>
              <a:rPr lang="en-US" altLang="en-US"/>
              <a:t>脚本语言</a:t>
            </a:r>
            <a:endParaRPr lang="en-US" altLang="en-US"/>
          </a:p>
          <a:p>
            <a:pPr lvl="1"/>
            <a:r>
              <a:rPr lang="en-US" altLang="en-US"/>
              <a:t>shell (bash)</a:t>
            </a:r>
            <a:endParaRPr lang="en-US" altLang="en-US"/>
          </a:p>
          <a:p>
            <a:pPr lvl="1"/>
            <a:r>
              <a:rPr lang="" altLang="en-US"/>
              <a:t>sed, awk</a:t>
            </a:r>
            <a:endParaRPr lang="" altLang="en-US"/>
          </a:p>
          <a:p>
            <a:pPr lvl="1"/>
            <a:r>
              <a:rPr lang="" altLang="en-US"/>
              <a:t>perl</a:t>
            </a:r>
            <a:endParaRPr lang="" altLang="en-US"/>
          </a:p>
          <a:p>
            <a:pPr lvl="1"/>
            <a:r>
              <a:rPr lang="" altLang="en-US"/>
              <a:t>python</a:t>
            </a:r>
            <a:endParaRPr lang="" altLang="en-US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理清细节却复杂到蛋疼的包构建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什么是依赖？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硬件算不算依赖？</a:t>
            </a:r>
            <a:endParaRPr lang="en-US" altLang="en-US"/>
          </a:p>
          <a:p>
            <a:pPr lvl="1"/>
            <a:r>
              <a:rPr lang="en-US" altLang="en-US"/>
              <a:t>(狭义的) 运行时软件依赖</a:t>
            </a:r>
            <a:endParaRPr lang="en-US" altLang="en-US"/>
          </a:p>
          <a:p>
            <a:pPr lvl="1"/>
            <a:r>
              <a:rPr lang="en-US" altLang="en-US"/>
              <a:t>(广义的) 运行时配置依赖</a:t>
            </a:r>
            <a:endParaRPr lang="en-US" altLang="en-US"/>
          </a:p>
          <a:p>
            <a:pPr lvl="0"/>
            <a:r>
              <a:rPr lang="en-US" altLang="en-US"/>
              <a:t>如何定义依赖树</a:t>
            </a:r>
            <a:endParaRPr lang="en-US" altLang="en-US"/>
          </a:p>
          <a:p>
            <a:pPr lvl="1"/>
            <a:r>
              <a:rPr lang="en-US" altLang="en-US" sz="2400"/>
              <a:t>依赖获取</a:t>
            </a:r>
            <a:endParaRPr lang="en-US" altLang="en-US" sz="2400"/>
          </a:p>
          <a:p>
            <a:pPr lvl="1"/>
            <a:r>
              <a:rPr lang="en-US" altLang="en-US" sz="2400"/>
              <a:t>预检 host 的依赖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古董包管没解决的问题</a:t>
            </a:r>
            <a:r>
              <a:rPr lang="en-US" altLang="en-US"/>
              <a:t>——</a:t>
            </a:r>
            <a:br>
              <a:rPr lang="en-US"/>
            </a:br>
            <a:r>
              <a:rPr lang="en-US"/>
              <a:t>新人包管解决好了吗？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Suckless, Sta.li</a:t>
            </a:r>
            <a:endParaRPr lang="en-US" altLang="en-US"/>
          </a:p>
          <a:p>
            <a:r>
              <a:rPr lang="en-US" altLang="en-US"/>
              <a:t>Snap, Flatpak, AppImage</a:t>
            </a:r>
            <a:endParaRPr lang="en-US" altLang="en-US"/>
          </a:p>
          <a:p>
            <a:r>
              <a:rPr lang="en-US" altLang="en-US"/>
              <a:t>Nix</a:t>
            </a:r>
            <a:endParaRPr lang="en-US" altLang="en-US"/>
          </a:p>
          <a:p>
            <a:r>
              <a:rPr lang="en-US" altLang="en-US"/>
              <a:t>Docker</a:t>
            </a:r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发行版的开发者们都在做什么？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" altLang="en-US"/>
              <a:t>如何支持更新的软件——</a:t>
            </a:r>
            <a:r>
              <a:rPr lang="en-US" altLang="en-US"/>
              <a:t>冻结与版本管理</a:t>
            </a:r>
            <a:endParaRPr lang="" altLang="en-US"/>
          </a:p>
          <a:p>
            <a:r>
              <a:rPr lang="" altLang="en-US"/>
              <a:t>如何支持更新的硬件</a:t>
            </a:r>
            <a:endParaRPr lang="" altLang="en-US"/>
          </a:p>
          <a:p>
            <a:pPr lvl="1"/>
            <a:r>
              <a:rPr lang="" altLang="en-US"/>
              <a:t>Linus Torvalds</a:t>
            </a:r>
            <a:endParaRPr lang="" altLang="en-US"/>
          </a:p>
          <a:p>
            <a:pPr lvl="1"/>
            <a:r>
              <a:rPr lang="" altLang="en-US"/>
              <a:t>Greg Kroah-Hartman</a:t>
            </a:r>
            <a:endParaRPr lang="" altLang="en-US"/>
          </a:p>
          <a:p>
            <a:pPr lvl="1"/>
            <a:r>
              <a:rPr lang="" altLang="en-US"/>
              <a:t>发行版内核开发者们</a:t>
            </a:r>
            <a:endParaRPr lang="" altLang="en-US"/>
          </a:p>
          <a:p>
            <a:r>
              <a:rPr lang="" altLang="en-US"/>
              <a:t>Security Patches</a:t>
            </a:r>
            <a:endParaRPr lang="" altLang="en-US"/>
          </a:p>
          <a:p>
            <a:r>
              <a:rPr lang="" altLang="en-US"/>
              <a:t>新的软件包</a:t>
            </a:r>
            <a:endParaRPr lang="" altLang="en-US"/>
          </a:p>
          <a:p>
            <a:r>
              <a:rPr lang="" altLang="en-US"/>
              <a:t>下一个发行版</a:t>
            </a:r>
            <a:endParaRPr lang="" altLang="en-US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你的错误设计为什么要我买单？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重构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向前兼容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跨依赖兼容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" altLang="en-US">
                <a:sym typeface="+mn-ea"/>
              </a:rPr>
              <a:t>Glibc-2.27 deprecated libio.h, and further 2.28 removed it.</a:t>
            </a:r>
            <a:endParaRPr lang="" altLang="en-US">
              <a:sym typeface="+mn-ea"/>
            </a:endParaRPr>
          </a:p>
          <a:p>
            <a:pPr marL="0" indent="0" algn="ctr"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https://sourceware.org/ml/libc-announce/2018/msg00000.html</a:t>
            </a:r>
            <a:endParaRPr lang="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endParaRPr lang="en-US"/>
          </a:p>
          <a:p>
            <a:r>
              <a:rPr lang="en-US"/>
              <a:t>sed -i 's/IO_ftrylockfile/IO_EOF_SEEN/' lib/*.c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尬聊时光 </a:t>
            </a:r>
            <a:r>
              <a:rPr lang="" altLang="en-US">
                <a:latin typeface="Berlin Sans FB Demi" panose="020E0802020502020306" charset="0"/>
                <a:cs typeface="Berlin Sans FB Demi" panose="020E0802020502020306" charset="0"/>
              </a:rPr>
              <a:t>Q&amp;A</a:t>
            </a:r>
            <a:endParaRPr lang="" altLang="en-US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常收好人卡的老实人包管理器</a:t>
            </a:r>
            <a:endParaRPr lang="en-US"/>
          </a:p>
          <a:p>
            <a:pPr lvl="1"/>
            <a:r>
              <a:rPr lang="en-US"/>
              <a:t>找到了包，但包里有虫 (让你黑屏之 GPU 驱动包)</a:t>
            </a:r>
            <a:endParaRPr lang="en-US"/>
          </a:p>
          <a:p>
            <a:pPr lvl="1"/>
            <a:r>
              <a:rPr lang="en-US"/>
              <a:t>没找到包，也没找到依赖包 (这个软件曾在20年前的 IBM OS/2 系统上工作过)</a:t>
            </a:r>
            <a:endParaRPr lang="en-US"/>
          </a:p>
          <a:p>
            <a:pPr lvl="1"/>
            <a:r>
              <a:rPr lang="en-US"/>
              <a:t>找到了依赖包，但版本不对 (哦豁，这原来是用 Python 2 写的)</a:t>
            </a:r>
            <a:endParaRPr lang="en-US"/>
          </a:p>
          <a:p>
            <a:r>
              <a:rPr lang="en-US"/>
              <a:t>梦中情人包管理器该长啥样子？</a:t>
            </a:r>
            <a:endParaRPr lang="en-US"/>
          </a:p>
          <a:p>
            <a:pPr lvl="1"/>
            <a:r>
              <a:rPr lang="en-US"/>
              <a:t>Bottom-Up: 硬件控制与支持的颗粒度</a:t>
            </a:r>
            <a:endParaRPr lang="en-US"/>
          </a:p>
          <a:p>
            <a:pPr lvl="1"/>
            <a:r>
              <a:rPr lang="en-US"/>
              <a:t>Top-Down: 软件抽象层次颗粒度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尬聊时光 </a:t>
            </a:r>
            <a:r>
              <a:rPr lang="en-US" altLang="en-US">
                <a:latin typeface="Berlin Sans FB Demi" panose="020E0802020502020306" charset="0"/>
                <a:cs typeface="Berlin Sans FB Demi" panose="020E0802020502020306" charset="0"/>
                <a:sym typeface="+mn-ea"/>
              </a:rPr>
              <a:t>Q&amp;A</a:t>
            </a:r>
            <a:endParaRPr lang="en-US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Perfect Software Solo: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依赖想有就有、通力合作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硬件完美工作、性能榨干</a:t>
            </a:r>
            <a:endParaRPr lang="en-US" sz="2800"/>
          </a:p>
          <a:p>
            <a:r>
              <a:rPr lang="en-US" sz="2800">
                <a:sym typeface="+mn-ea"/>
              </a:rPr>
              <a:t>二进制独裁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You role it all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You provide all the features your customers (feel) in demand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You write all the libraries (you think) they need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You control all the hardware devices yourself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and ... you pray that your "software" works and upgradeable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尬聊时光 </a:t>
            </a:r>
            <a:r>
              <a:rPr lang="en-US" altLang="en-US">
                <a:latin typeface="Berlin Sans FB Demi" panose="020E0802020502020306" charset="0"/>
                <a:cs typeface="Berlin Sans FB Demi" panose="020E0802020502020306" charset="0"/>
                <a:sym typeface="+mn-ea"/>
              </a:rPr>
              <a:t>Q&amp;A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166870" y="3007995"/>
            <a:ext cx="38588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enQuanYi Micro Hei" panose="020B0606030804020204" charset="-122"/>
                <a:ea typeface="WenQuanYi Micro Hei" panose="020B0606030804020204" charset="-122"/>
              </a:rPr>
              <a:t>谢谢！</a:t>
            </a:r>
            <a:endParaRPr lang="" altLang="en-US" sz="8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WenQuanYi Micro Hei" panose="020B0606030804020204" charset="-122"/>
              <a:ea typeface="WenQuanYi Micro Hei" panose="020B06060308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枯燥的构建基础与理不清的细节</a:t>
            </a:r>
            <a:endParaRPr lang="en-US" altLang="en-US"/>
          </a:p>
        </p:txBody>
      </p:sp>
      <p:sp>
        <p:nvSpPr>
          <p:cNvPr id="11" name="Content Placeholder 10"/>
          <p:cNvSpPr/>
          <p:nvPr>
            <p:ph sz="half" idx="1"/>
          </p:nvPr>
        </p:nvSpPr>
        <p:spPr/>
        <p:txBody>
          <a:bodyPr/>
          <a:p>
            <a:r>
              <a:rPr lang="en-US" altLang="en-US"/>
              <a:t>我们曾以为……</a:t>
            </a:r>
            <a:endParaRPr lang="en-US" altLang="en-US"/>
          </a:p>
        </p:txBody>
      </p:sp>
      <p:pic>
        <p:nvPicPr>
          <p:cNvPr id="14" name="Content Placeholder 13" descr="c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900045"/>
            <a:ext cx="5181600" cy="22015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c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900045"/>
            <a:ext cx="5181600" cy="2201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枯燥的构建基础与理不清的细节</a:t>
            </a:r>
            <a:endParaRPr lang="en-US" altLang="en-US"/>
          </a:p>
        </p:txBody>
      </p:sp>
      <p:sp>
        <p:nvSpPr>
          <p:cNvPr id="11" name="Content Placeholder 10"/>
          <p:cNvSpPr/>
          <p:nvPr>
            <p:ph sz="half" idx="1"/>
          </p:nvPr>
        </p:nvSpPr>
        <p:spPr/>
        <p:txBody>
          <a:bodyPr/>
          <a:p>
            <a:r>
              <a:rPr lang="en-US" altLang="en-US"/>
              <a:t>我们曾以为……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 rot="20760000">
            <a:off x="5912168" y="3585845"/>
            <a:ext cx="570230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Too Young, Too Naive</a:t>
            </a:r>
            <a:endParaRPr lang="en-US" altLang="en-US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枯燥的构建基础与理不清的细节</a:t>
            </a:r>
            <a:endParaRPr lang="en-US" altLang="en-US"/>
          </a:p>
        </p:txBody>
      </p:sp>
      <p:sp>
        <p:nvSpPr>
          <p:cNvPr id="11" name="Content Placeholder 10"/>
          <p:cNvSpPr/>
          <p:nvPr>
            <p:ph sz="half" idx="1"/>
          </p:nvPr>
        </p:nvSpPr>
        <p:spPr/>
        <p:txBody>
          <a:bodyPr/>
          <a:p>
            <a:r>
              <a:rPr lang="en-US" altLang="en-US"/>
              <a:t>现实情况是……</a:t>
            </a:r>
            <a:endParaRPr lang="en-US" altLang="en-US"/>
          </a:p>
        </p:txBody>
      </p:sp>
      <p:pic>
        <p:nvPicPr>
          <p:cNvPr id="6" name="Content Placeholder 5" descr="c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56830" y="1825625"/>
            <a:ext cx="2211705" cy="43516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枯燥的构建基础与理不清的细节</a:t>
            </a:r>
            <a:endParaRPr lang="en-US" altLang="en-US"/>
          </a:p>
        </p:txBody>
      </p:sp>
      <p:sp>
        <p:nvSpPr>
          <p:cNvPr id="11" name="Content Placeholder 10"/>
          <p:cNvSpPr/>
          <p:nvPr>
            <p:ph sz="half" idx="1"/>
          </p:nvPr>
        </p:nvSpPr>
        <p:spPr/>
        <p:txBody>
          <a:bodyPr/>
          <a:p>
            <a:r>
              <a:rPr lang="en-US" altLang="en-US"/>
              <a:t>现实情况是……</a:t>
            </a:r>
            <a:endParaRPr lang="en-US" altLang="en-US"/>
          </a:p>
          <a:p>
            <a:r>
              <a:rPr lang="en-US" altLang="en-US"/>
              <a:t>为什么会出现这样的问题？</a:t>
            </a:r>
            <a:endParaRPr lang="en-US" altLang="en-US"/>
          </a:p>
        </p:txBody>
      </p:sp>
      <p:pic>
        <p:nvPicPr>
          <p:cNvPr id="6" name="Content Placeholder 5" descr="c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56830" y="1825625"/>
            <a:ext cx="2211705" cy="43516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枯燥的构建基础与理不清的细节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51890" y="2521585"/>
            <a:ext cx="9888220" cy="1814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我们对你们提供的技术方案进行了深入的探讨，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对其感到非常惊艳，但很抱歉不能将其纳入。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其中最主要的原因是，我们不仅仅需要支持 x86, x64 平台，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还同时需要支持 ARM, ARM64, MIPS, PowerPC, Sparc 等等平台。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6381</Words>
  <Application>WPS Presentation</Application>
  <PresentationFormat>Widescreen</PresentationFormat>
  <Paragraphs>566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81" baseType="lpstr">
      <vt:lpstr>Arial</vt:lpstr>
      <vt:lpstr>SimSun</vt:lpstr>
      <vt:lpstr>Wingdings</vt:lpstr>
      <vt:lpstr>Bernard MT Condensed</vt:lpstr>
      <vt:lpstr>Calibri Light</vt:lpstr>
      <vt:lpstr>宋体</vt:lpstr>
      <vt:lpstr>Calibri</vt:lpstr>
      <vt:lpstr>微软雅黑</vt:lpstr>
      <vt:lpstr>Arial Unicode MS</vt:lpstr>
      <vt:lpstr>Berlin Sans FB Demi</vt:lpstr>
      <vt:lpstr>AR PL UMing HK</vt:lpstr>
      <vt:lpstr>Arimo for Powerline</vt:lpstr>
      <vt:lpstr>Berenis ADF Pro SC</vt:lpstr>
      <vt:lpstr>Caladea</vt:lpstr>
      <vt:lpstr>Bookshelf Symbol 7</vt:lpstr>
      <vt:lpstr>WenQuanYi Zen Hei Sharp</vt:lpstr>
      <vt:lpstr>WenQuanYi Micro Hei</vt:lpstr>
      <vt:lpstr>WenQuanYi Micro Hei Mono</vt:lpstr>
      <vt:lpstr>WenQuanYi Zen Hei Mono</vt:lpstr>
      <vt:lpstr>WenQuanYi Zen Hei</vt:lpstr>
      <vt:lpstr>Vivaldi</vt:lpstr>
      <vt:lpstr>Viner Hand ITC</vt:lpstr>
      <vt:lpstr>Wide Latin</vt:lpstr>
      <vt:lpstr>Webdings</vt:lpstr>
      <vt:lpstr>Uroob</vt:lpstr>
      <vt:lpstr>UnYetgul</vt:lpstr>
      <vt:lpstr>UnPilgi</vt:lpstr>
      <vt:lpstr>UnGraphic</vt:lpstr>
      <vt:lpstr>UnPenheulim</vt:lpstr>
      <vt:lpstr>UnJamoDotum</vt:lpstr>
      <vt:lpstr>Tw Cen MT Condensed Extra Bold</vt:lpstr>
      <vt:lpstr>UnPen</vt:lpstr>
      <vt:lpstr>Wingdings</vt:lpstr>
      <vt:lpstr>Calibri</vt:lpstr>
      <vt:lpstr>Office Theme</vt:lpstr>
      <vt:lpstr>从零开始构建 Linux 发行版</vt:lpstr>
      <vt:lpstr>目录</vt:lpstr>
      <vt:lpstr>枯燥的构建基础与理不清的细节</vt:lpstr>
      <vt:lpstr>枯燥的构建基础与理不清的细节</vt:lpstr>
      <vt:lpstr>枯燥的构建基础与理不清的细节</vt:lpstr>
      <vt:lpstr>枯燥的构建基础与理不清的细节</vt:lpstr>
      <vt:lpstr>枯燥的构建基础与理不清的细节</vt:lpstr>
      <vt:lpstr>枯燥的构建基础与理不清的细节</vt:lpstr>
      <vt:lpstr>枯燥的构建基础与理不清的细节</vt:lpstr>
      <vt:lpstr>枯燥的构建基础与理不清的细节</vt:lpstr>
      <vt:lpstr>大家都不爱遵守的 Linux Standard Base 标准</vt:lpstr>
      <vt:lpstr>大家都不爱遵守的 Linux Standard Base 标准</vt:lpstr>
      <vt:lpstr>大家都不爱遵守的 Linux Standard Base 标准</vt:lpstr>
      <vt:lpstr>PowerPoint 演示文稿</vt:lpstr>
      <vt:lpstr>PowerPoint 演示文稿</vt:lpstr>
      <vt:lpstr>PowerPoint 演示文稿</vt:lpstr>
      <vt:lpstr>PowerPoint 演示文稿</vt:lpstr>
      <vt:lpstr>好像知道又似是而非的 Filesystem Hierarchy Standard 标准</vt:lpstr>
      <vt:lpstr>好像知道又似是而非的 FHS 标准</vt:lpstr>
      <vt:lpstr>好像知道又似是而非的 Filesystem Hierarchy Standard 标准</vt:lpstr>
      <vt:lpstr>好像知道又似是而非的 Filesystem Hierarchy Standard 标准</vt:lpstr>
      <vt:lpstr>好像知道又似是而非的 Filesystem Hierarchy Standard 标准</vt:lpstr>
      <vt:lpstr>好像知道又似是而非的 Filesystem Hierarchy Standard 标准</vt:lpstr>
      <vt:lpstr>好像知道又似是而非的 Filesystem Hierarchy Standard 标准</vt:lpstr>
      <vt:lpstr>从零构建 Linux 发行版</vt:lpstr>
      <vt:lpstr>从零构建 Linux 发行版 —— 核心步骤</vt:lpstr>
      <vt:lpstr>为什么要自己对自己交叉编译？</vt:lpstr>
      <vt:lpstr>从零构建 Linux 发行版 —— 核心步骤</vt:lpstr>
      <vt:lpstr>从零构建 Linux 发行版 —— 核心步骤</vt:lpstr>
      <vt:lpstr>超管把你关进门，却给其他人开了窗？</vt:lpstr>
      <vt:lpstr>超管把你关进门，却给其他人开了窗？</vt:lpstr>
      <vt:lpstr>超管把你关进门，却给其他人开了窗？</vt:lpstr>
      <vt:lpstr>超管把你关进门，却给其他人开了窗？</vt:lpstr>
      <vt:lpstr>超管把你关进门，却给其他人开了窗？</vt:lpstr>
      <vt:lpstr>包管理器、依赖树与发行版</vt:lpstr>
      <vt:lpstr>喂，老古董包管理器们！</vt:lpstr>
      <vt:lpstr>喂，老古董包管理器们！</vt:lpstr>
      <vt:lpstr>喂，老古董包管理器们！</vt:lpstr>
      <vt:lpstr>包管理器管理了什么？</vt:lpstr>
      <vt:lpstr>理清细节却复杂到蛋疼的包构建</vt:lpstr>
      <vt:lpstr>古董包管没解决的问题—— 新人包管解决好了吗？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adam</dc:creator>
  <cp:lastModifiedBy>Adam Basfop Cavendish</cp:lastModifiedBy>
  <cp:revision>228</cp:revision>
  <dcterms:created xsi:type="dcterms:W3CDTF">2019-04-21T06:35:12Z</dcterms:created>
  <dcterms:modified xsi:type="dcterms:W3CDTF">2019-04-21T06:35:12Z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