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04" r:id="rId2"/>
    <p:sldMasterId id="2147483816" r:id="rId3"/>
  </p:sldMasterIdLst>
  <p:notesMasterIdLst>
    <p:notesMasterId r:id="rId13"/>
  </p:notesMasterIdLst>
  <p:handoutMasterIdLst>
    <p:handoutMasterId r:id="rId14"/>
  </p:handoutMasterIdLst>
  <p:sldIdLst>
    <p:sldId id="256" r:id="rId4"/>
    <p:sldId id="257" r:id="rId5"/>
    <p:sldId id="500" r:id="rId6"/>
    <p:sldId id="501" r:id="rId7"/>
    <p:sldId id="502" r:id="rId8"/>
    <p:sldId id="401" r:id="rId9"/>
    <p:sldId id="492" r:id="rId10"/>
    <p:sldId id="400" r:id="rId11"/>
    <p:sldId id="491" r:id="rId12"/>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4" d="100"/>
          <a:sy n="84" d="100"/>
        </p:scale>
        <p:origin x="360" y="67"/>
      </p:cViewPr>
      <p:guideLst/>
    </p:cSldViewPr>
  </p:slideViewPr>
  <p:notesTextViewPr>
    <p:cViewPr>
      <p:scale>
        <a:sx n="1" d="1"/>
        <a:sy n="1" d="1"/>
      </p:scale>
      <p:origin x="0" y="0"/>
    </p:cViewPr>
  </p:notesTextViewPr>
  <p:notesViewPr>
    <p:cSldViewPr snapToGrid="0">
      <p:cViewPr varScale="1">
        <p:scale>
          <a:sx n="101" d="100"/>
          <a:sy n="101" d="100"/>
        </p:scale>
        <p:origin x="435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6705518-2650-42B8-9DF5-0A0B5E583029}" type="datetimeFigureOut">
              <a:rPr lang="fr-FR" smtClean="0"/>
              <a:t>16/10/2023</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E1C8856-8F9C-486B-BDCD-1991C215D9D1}" type="slidenum">
              <a:rPr lang="fr-FR" smtClean="0"/>
              <a:t>‹N°›</a:t>
            </a:fld>
            <a:endParaRPr lang="fr-FR"/>
          </a:p>
        </p:txBody>
      </p:sp>
    </p:spTree>
    <p:extLst>
      <p:ext uri="{BB962C8B-B14F-4D97-AF65-F5344CB8AC3E}">
        <p14:creationId xmlns:p14="http://schemas.microsoft.com/office/powerpoint/2010/main" val="1759619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EF946D1-A884-4E3D-939A-76A9085F04CF}" type="datetimeFigureOut">
              <a:rPr lang="fr-FR" smtClean="0"/>
              <a:t>16/10/2023</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EB02B73-9DC4-4E19-AF64-FAA859E7B160}" type="slidenum">
              <a:rPr lang="fr-FR" smtClean="0"/>
              <a:t>‹N°›</a:t>
            </a:fld>
            <a:endParaRPr lang="fr-FR"/>
          </a:p>
        </p:txBody>
      </p:sp>
    </p:spTree>
    <p:extLst>
      <p:ext uri="{BB962C8B-B14F-4D97-AF65-F5344CB8AC3E}">
        <p14:creationId xmlns:p14="http://schemas.microsoft.com/office/powerpoint/2010/main" val="406197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B02B73-9DC4-4E19-AF64-FAA859E7B160}" type="slidenum">
              <a:rPr lang="fr-FR" smtClean="0"/>
              <a:t>1</a:t>
            </a:fld>
            <a:endParaRPr lang="fr-FR"/>
          </a:p>
        </p:txBody>
      </p:sp>
    </p:spTree>
    <p:extLst>
      <p:ext uri="{BB962C8B-B14F-4D97-AF65-F5344CB8AC3E}">
        <p14:creationId xmlns:p14="http://schemas.microsoft.com/office/powerpoint/2010/main" val="427092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B02B73-9DC4-4E19-AF64-FAA859E7B160}" type="slidenum">
              <a:rPr lang="fr-FR" smtClean="0"/>
              <a:t>2</a:t>
            </a:fld>
            <a:endParaRPr lang="fr-FR"/>
          </a:p>
        </p:txBody>
      </p:sp>
    </p:spTree>
    <p:extLst>
      <p:ext uri="{BB962C8B-B14F-4D97-AF65-F5344CB8AC3E}">
        <p14:creationId xmlns:p14="http://schemas.microsoft.com/office/powerpoint/2010/main" val="4084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A074D5C-6068-46B5-B288-5FC739CC4AC0}" type="datetime1">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95418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5AF1772-2A32-4AE5-8D6F-FD1150804947}" type="datetime1">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39651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A29D954-7DD8-413D-B4FF-A5F8258F63E3}" type="datetime1">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98340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1D1E2267-8528-4156-83E8-F7D3E0BEB78A}" type="datetime1">
              <a:rPr lang="fr-FR" smtClean="0"/>
              <a:t>16/10/2023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22500E4-C019-4B58-A863-154BECE02719}" type="slidenum">
              <a:rPr lang="fr-FR" smtClean="0"/>
              <a:t>‹N°›</a:t>
            </a:fld>
            <a:endParaRPr lang="fr-FR"/>
          </a:p>
        </p:txBody>
      </p:sp>
    </p:spTree>
    <p:extLst>
      <p:ext uri="{BB962C8B-B14F-4D97-AF65-F5344CB8AC3E}">
        <p14:creationId xmlns:p14="http://schemas.microsoft.com/office/powerpoint/2010/main" val="407635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CB471C51-B21C-43A9-ACDA-67A30F90AE54}" type="datetime1">
              <a:rPr lang="fr-FR" smtClean="0"/>
              <a:t>16/10/2023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AB6C08-2CAE-4C25-A8D5-CDCB567A4AE9}"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867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ED9C38B2-50B3-48B5-8F49-15946FEF12F4}" type="datetime1">
              <a:rPr lang="fr-FR" smtClean="0"/>
              <a:t>16/10/2023</a:t>
            </a:fld>
            <a:endParaRPr lang="fr-FR"/>
          </a:p>
        </p:txBody>
      </p:sp>
      <p:sp>
        <p:nvSpPr>
          <p:cNvPr id="5" name="Footer Placeholder 4"/>
          <p:cNvSpPr>
            <a:spLocks noGrp="1"/>
          </p:cNvSpPr>
          <p:nvPr>
            <p:ph type="ftr" sz="quarter" idx="11"/>
          </p:nvPr>
        </p:nvSpPr>
        <p:spPr/>
        <p:txBody>
          <a:bodyPr/>
          <a:lstStyle/>
          <a:p>
            <a:r>
              <a:rPr lang="fr-FR" dirty="0"/>
              <a:t>Base de la programmation – Consolidation – RT 2017/2018 – Philippe CANALDA</a:t>
            </a:r>
          </a:p>
        </p:txBody>
      </p:sp>
      <p:sp>
        <p:nvSpPr>
          <p:cNvPr id="6" name="Slide Number Placeholder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3952522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E92F812-A67D-4D4B-B3A6-54D01ED5F864}" type="datetime1">
              <a:rPr lang="fr-FR" smtClean="0"/>
              <a:t>16/10/2023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AB6C08-2CAE-4C25-A8D5-CDCB567A4AE9}"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3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C12823F-2FC4-46E1-AAE9-F797794B2829}" type="datetime1">
              <a:rPr lang="fr-FR" smtClean="0"/>
              <a:t>16/10/2023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2914231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D68A31C-F274-4C98-B6FA-0B1FB7D4C4FF}" type="datetime1">
              <a:rPr lang="fr-FR" smtClean="0"/>
              <a:t>16/10/2023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111442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27C3A2-31B7-4153-97FF-74DFCFA58E03}" type="datetime1">
              <a:rPr lang="fr-FR" smtClean="0"/>
              <a:t>16/10/2023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373678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F563-76C5-4D4B-BED8-CC64E00E43D7}" type="datetime1">
              <a:rPr lang="fr-FR" smtClean="0"/>
              <a:t>16/10/2023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370735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60BFE60-C46B-4E9C-918E-466E954F7BB7}" type="datetime1">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2486348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F8C685-E2CB-4333-8C8F-8641E5D20D0E}" type="datetime1">
              <a:rPr lang="fr-FR" smtClean="0"/>
              <a:t>16/10/2023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1601005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A603F64-CBFA-4404-B9A3-EA976C6A17B7}" type="datetime1">
              <a:rPr lang="fr-FR" smtClean="0"/>
              <a:t>16/10/2023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AB6C08-2CAE-4C25-A8D5-CDCB567A4AE9}"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839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962B9F-7979-4CBF-A148-ED49C161FC0F}" type="datetime1">
              <a:rPr lang="fr-FR" smtClean="0"/>
              <a:t>16/10/2023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480015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B166964-4A3A-4E72-AE13-E30342E38D80}" type="datetime1">
              <a:rPr lang="fr-FR" smtClean="0"/>
              <a:t>16/10/2023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AB6C08-2CAE-4C25-A8D5-CDCB567A4AE9}"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0592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DF212991-48AB-4490-A933-DAEF93AB29F2}"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2061361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F212991-48AB-4490-A933-DAEF93AB29F2}"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664326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DF212991-48AB-4490-A933-DAEF93AB29F2}"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875677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F212991-48AB-4490-A933-DAEF93AB29F2}" type="datetimeFigureOut">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922188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F212991-48AB-4490-A933-DAEF93AB29F2}" type="datetimeFigureOut">
              <a:rPr lang="fr-FR" smtClean="0"/>
              <a:t>16/10/2023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28171541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F212991-48AB-4490-A933-DAEF93AB29F2}" type="datetimeFigureOut">
              <a:rPr lang="fr-FR" smtClean="0"/>
              <a:t>16/10/2023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409658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FDD987E-D685-4D6D-9CA2-992A92A98998}" type="datetime1">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31655419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F212991-48AB-4490-A933-DAEF93AB29F2}" type="datetimeFigureOut">
              <a:rPr lang="fr-FR" smtClean="0"/>
              <a:t>16/10/2023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2188441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F212991-48AB-4490-A933-DAEF93AB29F2}" type="datetimeFigureOut">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3912742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F212991-48AB-4490-A933-DAEF93AB29F2}" type="datetimeFigureOut">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18228359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F212991-48AB-4490-A933-DAEF93AB29F2}"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4060507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F212991-48AB-4490-A933-DAEF93AB29F2}"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DE69F4-6F0F-4A98-A7F6-2BAD3FC83A4A}" type="slidenum">
              <a:rPr lang="fr-FR" smtClean="0"/>
              <a:t>‹N°›</a:t>
            </a:fld>
            <a:endParaRPr lang="fr-FR"/>
          </a:p>
        </p:txBody>
      </p:sp>
    </p:spTree>
    <p:extLst>
      <p:ext uri="{BB962C8B-B14F-4D97-AF65-F5344CB8AC3E}">
        <p14:creationId xmlns:p14="http://schemas.microsoft.com/office/powerpoint/2010/main" val="330367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D681DE2-63A2-4EB1-A082-BCE734F3DFB0}" type="datetime1">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69078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6AFE3E4-E250-4378-9DBE-4C5AE4F3CF1A}" type="datetime1">
              <a:rPr lang="fr-FR" smtClean="0"/>
              <a:t>16/10/2023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406266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E1566A1-8C1C-47C8-A55A-E3124480A30D}" type="datetime1">
              <a:rPr lang="fr-FR" smtClean="0"/>
              <a:t>16/10/2023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83226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23F261-E912-4252-A114-C51390634AF0}" type="datetime1">
              <a:rPr lang="fr-FR" smtClean="0"/>
              <a:t>16/10/2023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210447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2D51B2A8-6FDB-448F-848F-6E60911DD22E}" type="datetime1">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245753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58BAD5-1DF4-4EE1-B78C-A84C3F0528AD}" type="datetime1">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AB6C08-2CAE-4C25-A8D5-CDCB567A4AE9}" type="slidenum">
              <a:rPr lang="fr-FR" smtClean="0"/>
              <a:t>‹N°›</a:t>
            </a:fld>
            <a:endParaRPr lang="fr-FR"/>
          </a:p>
        </p:txBody>
      </p:sp>
    </p:spTree>
    <p:extLst>
      <p:ext uri="{BB962C8B-B14F-4D97-AF65-F5344CB8AC3E}">
        <p14:creationId xmlns:p14="http://schemas.microsoft.com/office/powerpoint/2010/main" val="101770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59B19-72FA-407D-9A3F-7DF6148422BF}" type="datetime1">
              <a:rPr lang="fr-FR" smtClean="0"/>
              <a:t>16/10/2023</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B6C08-2CAE-4C25-A8D5-CDCB567A4AE9}" type="slidenum">
              <a:rPr lang="fr-FR" smtClean="0"/>
              <a:t>‹N°›</a:t>
            </a:fld>
            <a:endParaRPr lang="fr-FR" dirty="0"/>
          </a:p>
        </p:txBody>
      </p:sp>
    </p:spTree>
    <p:extLst>
      <p:ext uri="{BB962C8B-B14F-4D97-AF65-F5344CB8AC3E}">
        <p14:creationId xmlns:p14="http://schemas.microsoft.com/office/powerpoint/2010/main" val="1187847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16D544-550F-4194-A1C0-5F360EC522B3}" type="datetime1">
              <a:rPr lang="fr-FR" smtClean="0"/>
              <a:t>16/10/2023</a:t>
            </a:fld>
            <a:endParaRPr lang="fr-FR"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AB6C08-2CAE-4C25-A8D5-CDCB567A4AE9}"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71682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12991-48AB-4490-A933-DAEF93AB29F2}" type="datetimeFigureOut">
              <a:rPr lang="fr-FR" smtClean="0"/>
              <a:t>16/10/2023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Base de la programmation – Consolidation – RT 1718 - Ph.</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69F4-6F0F-4A98-A7F6-2BAD3FC83A4A}" type="slidenum">
              <a:rPr lang="fr-FR" smtClean="0"/>
              <a:t>‹N°›</a:t>
            </a:fld>
            <a:endParaRPr lang="fr-FR"/>
          </a:p>
        </p:txBody>
      </p:sp>
    </p:spTree>
    <p:extLst>
      <p:ext uri="{BB962C8B-B14F-4D97-AF65-F5344CB8AC3E}">
        <p14:creationId xmlns:p14="http://schemas.microsoft.com/office/powerpoint/2010/main" val="366326706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Piloter un projet Informatique – SAé502</a:t>
            </a:r>
          </a:p>
        </p:txBody>
      </p:sp>
      <p:sp>
        <p:nvSpPr>
          <p:cNvPr id="3" name="Sous-titre 2"/>
          <p:cNvSpPr>
            <a:spLocks noGrp="1"/>
          </p:cNvSpPr>
          <p:nvPr>
            <p:ph type="subTitle" idx="1"/>
          </p:nvPr>
        </p:nvSpPr>
        <p:spPr/>
        <p:txBody>
          <a:bodyPr>
            <a:normAutofit fontScale="85000" lnSpcReduction="20000"/>
          </a:bodyPr>
          <a:lstStyle/>
          <a:p>
            <a:r>
              <a:rPr lang="fr-FR" dirty="0"/>
              <a:t>Philippe - MCF 27</a:t>
            </a:r>
            <a:r>
              <a:rPr lang="fr-FR" baseline="30000" dirty="0"/>
              <a:t>ème</a:t>
            </a:r>
            <a:r>
              <a:rPr lang="fr-FR" dirty="0"/>
              <a:t> HC/PES</a:t>
            </a:r>
            <a:br>
              <a:rPr lang="fr-FR" dirty="0"/>
            </a:br>
            <a:r>
              <a:rPr lang="fr-FR" dirty="0"/>
              <a:t>Co-Resp. M1&amp;2 IoT</a:t>
            </a:r>
            <a:br>
              <a:rPr lang="fr-FR" dirty="0"/>
            </a:br>
            <a:r>
              <a:rPr lang="fr-FR" dirty="0"/>
              <a:t>Intervenant RT1, LP </a:t>
            </a:r>
            <a:r>
              <a:rPr lang="fr-FR" dirty="0" err="1"/>
              <a:t>TeaProw</a:t>
            </a:r>
            <a:r>
              <a:rPr lang="fr-FR" dirty="0"/>
              <a:t>, M1 IoT, M2 IoT</a:t>
            </a:r>
            <a:br>
              <a:rPr lang="fr-FR" dirty="0"/>
            </a:br>
            <a:r>
              <a:rPr lang="fr-FR" dirty="0"/>
              <a:t>FEMTO-ST/DISC/OMNI NUMERICA</a:t>
            </a:r>
          </a:p>
          <a:p>
            <a:r>
              <a:rPr lang="fr-FR" dirty="0" err="1"/>
              <a:t>philippe.canalda</a:t>
            </a:r>
            <a:r>
              <a:rPr lang="fr-FR" dirty="0"/>
              <a:t>@[</a:t>
            </a:r>
            <a:r>
              <a:rPr lang="fr-FR" dirty="0" err="1"/>
              <a:t>univ-fcomte.fr,femto-st.fr,gmail.com</a:t>
            </a:r>
            <a:r>
              <a:rPr lang="fr-FR" dirty="0"/>
              <a:t>]</a:t>
            </a:r>
          </a:p>
        </p:txBody>
      </p:sp>
      <p:sp>
        <p:nvSpPr>
          <p:cNvPr id="4" name="Espace réservé de la date 3"/>
          <p:cNvSpPr>
            <a:spLocks noGrp="1"/>
          </p:cNvSpPr>
          <p:nvPr>
            <p:ph type="dt" sz="half" idx="10"/>
          </p:nvPr>
        </p:nvSpPr>
        <p:spPr/>
        <p:txBody>
          <a:bodyPr/>
          <a:lstStyle/>
          <a:p>
            <a:fld id="{6AF0118F-FDDC-4CA1-A25A-8B03AEFC5B71}" type="datetime1">
              <a:rPr lang="fr-FR" smtClean="0"/>
              <a:t>16/10/2023</a:t>
            </a:fld>
            <a:endParaRPr lang="fr-FR"/>
          </a:p>
        </p:txBody>
      </p:sp>
    </p:spTree>
    <p:extLst>
      <p:ext uri="{BB962C8B-B14F-4D97-AF65-F5344CB8AC3E}">
        <p14:creationId xmlns:p14="http://schemas.microsoft.com/office/powerpoint/2010/main" val="324392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Objectifs « informatiser une clinique de campagne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b="1" dirty="0">
                <a:solidFill>
                  <a:srgbClr val="CC00CC"/>
                </a:solidFill>
              </a:rPr>
              <a:t>Mener un projet informatique et réseau complexe, en équipe, adressant le pilotage projet (</a:t>
            </a:r>
            <a:r>
              <a:rPr lang="fr-FR" b="1" dirty="0" err="1">
                <a:solidFill>
                  <a:srgbClr val="CC00CC"/>
                </a:solidFill>
              </a:rPr>
              <a:t>pilpro</a:t>
            </a:r>
            <a:r>
              <a:rPr lang="fr-FR" b="1" dirty="0">
                <a:solidFill>
                  <a:srgbClr val="CC00CC"/>
                </a:solidFill>
              </a:rPr>
              <a:t>), du réseau avancé, sécurisé et résilient (</a:t>
            </a:r>
            <a:r>
              <a:rPr lang="fr-FR" b="1" dirty="0" err="1">
                <a:solidFill>
                  <a:srgbClr val="CC00CC"/>
                </a:solidFill>
              </a:rPr>
              <a:t>cyber-sécurité</a:t>
            </a:r>
            <a:r>
              <a:rPr lang="fr-FR" b="1" dirty="0">
                <a:solidFill>
                  <a:srgbClr val="CC00CC"/>
                </a:solidFill>
              </a:rPr>
              <a:t>), de l’</a:t>
            </a:r>
            <a:r>
              <a:rPr lang="fr-FR" b="1" dirty="0" err="1">
                <a:solidFill>
                  <a:srgbClr val="CC00CC"/>
                </a:solidFill>
              </a:rPr>
              <a:t>inter-connexion</a:t>
            </a:r>
            <a:r>
              <a:rPr lang="fr-FR" b="1" dirty="0">
                <a:solidFill>
                  <a:srgbClr val="CC00CC"/>
                </a:solidFill>
              </a:rPr>
              <a:t> de systèmes (IOM), le tout en suivant une approche agile</a:t>
            </a:r>
          </a:p>
          <a:p>
            <a:r>
              <a:rPr lang="fr-FR" dirty="0"/>
              <a:t>A partir des grandes lignes de ce projet d’informatisation d’« une clinique de campagne », vous devez :</a:t>
            </a:r>
          </a:p>
          <a:p>
            <a:r>
              <a:rPr lang="fr-FR" dirty="0"/>
              <a:t>- </a:t>
            </a:r>
            <a:r>
              <a:rPr lang="fr-FR" dirty="0" err="1"/>
              <a:t>co-rédiger</a:t>
            </a:r>
            <a:r>
              <a:rPr lang="fr-FR" dirty="0"/>
              <a:t> le cahier des charges exprimant les besoins en terme de services, de communication, et de sécurisation </a:t>
            </a:r>
          </a:p>
          <a:p>
            <a:r>
              <a:rPr lang="fr-FR" dirty="0"/>
              <a:t>- concevoir et mettre en place (déploiement) une architecture (infra) sécurisée de cette clinique de campagne (Datacenter sécurisé) : accès 802.1.x sur les équipements (VPN, VLAN, </a:t>
            </a:r>
            <a:r>
              <a:rPr lang="fr-FR" dirty="0" err="1"/>
              <a:t>gateways</a:t>
            </a:r>
            <a:r>
              <a:rPr lang="fr-FR" dirty="0"/>
              <a:t>, switch, routeur, client, serveur, …), </a:t>
            </a:r>
            <a:r>
              <a:rPr lang="fr-FR" dirty="0" err="1"/>
              <a:t>install</a:t>
            </a:r>
            <a:r>
              <a:rPr lang="fr-FR" dirty="0"/>
              <a:t> radius, gestion des serveurs d'admin, gestion des données administratives, médicales et opératoires, scripts de sauvegarde, vérification des quotas, vérification de fonctionnement, supervision (avec l’intégration Nagios par exemple), disponibilités, identification des risques, procédure de secours en cas de défaillance (panne, déni de service), gestion des risques, …</a:t>
            </a:r>
          </a:p>
          <a:p>
            <a:r>
              <a:rPr lang="fr-FR" dirty="0"/>
              <a:t>- une architecture IoT sécurisée</a:t>
            </a:r>
          </a:p>
          <a:p>
            <a:r>
              <a:rPr lang="fr-FR" dirty="0"/>
              <a:t>- développer aussi du code (gestion des badges d'accès, sécurité renforcée, sécurité en mode dégradé...)</a:t>
            </a:r>
          </a:p>
          <a:p>
            <a:r>
              <a:rPr lang="fr-FR" dirty="0"/>
              <a:t>Le tout en mode agile avec dev et prod dans un environnement style </a:t>
            </a:r>
            <a:r>
              <a:rPr lang="fr-FR" dirty="0" err="1"/>
              <a:t>github</a:t>
            </a:r>
            <a:r>
              <a:rPr lang="fr-FR" dirty="0"/>
              <a:t>/</a:t>
            </a:r>
            <a:r>
              <a:rPr lang="fr-FR" dirty="0" err="1"/>
              <a:t>gitlab</a:t>
            </a:r>
            <a:endParaRPr lang="fr-FR" dirty="0"/>
          </a:p>
          <a:p>
            <a:r>
              <a:rPr lang="fr-FR" dirty="0"/>
              <a:t>Veille : contacter qlq DSI d'Hôpital pour connaître les nouvelles pratiques de cyberdéfense</a:t>
            </a:r>
          </a:p>
        </p:txBody>
      </p:sp>
      <p:sp>
        <p:nvSpPr>
          <p:cNvPr id="4" name="Espace réservé de la date 3"/>
          <p:cNvSpPr>
            <a:spLocks noGrp="1"/>
          </p:cNvSpPr>
          <p:nvPr>
            <p:ph type="dt" sz="half" idx="10"/>
          </p:nvPr>
        </p:nvSpPr>
        <p:spPr/>
        <p:txBody>
          <a:bodyPr/>
          <a:lstStyle/>
          <a:p>
            <a:fld id="{F34E4E54-BF49-41E2-8E15-A98DBA21D737}" type="datetime1">
              <a:rPr lang="fr-FR" smtClean="0"/>
              <a:t>16/10/2023</a:t>
            </a:fld>
            <a:endParaRPr lang="fr-FR"/>
          </a:p>
        </p:txBody>
      </p:sp>
    </p:spTree>
    <p:extLst>
      <p:ext uri="{BB962C8B-B14F-4D97-AF65-F5344CB8AC3E}">
        <p14:creationId xmlns:p14="http://schemas.microsoft.com/office/powerpoint/2010/main" val="101606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0CF860-CEE0-4F94-8832-5A96C8548AD9}"/>
              </a:ext>
            </a:extLst>
          </p:cNvPr>
          <p:cNvSpPr>
            <a:spLocks noGrp="1"/>
          </p:cNvSpPr>
          <p:nvPr>
            <p:ph type="title"/>
          </p:nvPr>
        </p:nvSpPr>
        <p:spPr/>
        <p:txBody>
          <a:bodyPr/>
          <a:lstStyle/>
          <a:p>
            <a:r>
              <a:rPr lang="fr-FR" dirty="0"/>
              <a:t>Rappel des éléments de cadrage à minima</a:t>
            </a:r>
          </a:p>
        </p:txBody>
      </p:sp>
      <p:sp>
        <p:nvSpPr>
          <p:cNvPr id="3" name="Espace réservé du contenu 2">
            <a:extLst>
              <a:ext uri="{FF2B5EF4-FFF2-40B4-BE49-F238E27FC236}">
                <a16:creationId xmlns:a16="http://schemas.microsoft.com/office/drawing/2014/main" id="{F14ED3D3-30A5-497A-A751-279D27D4CFB2}"/>
              </a:ext>
            </a:extLst>
          </p:cNvPr>
          <p:cNvSpPr>
            <a:spLocks noGrp="1"/>
          </p:cNvSpPr>
          <p:nvPr>
            <p:ph idx="1"/>
          </p:nvPr>
        </p:nvSpPr>
        <p:spPr/>
        <p:txBody>
          <a:bodyPr>
            <a:normAutofit fontScale="70000" lnSpcReduction="20000"/>
          </a:bodyPr>
          <a:lstStyle/>
          <a:p>
            <a:r>
              <a:rPr lang="fr-FR" dirty="0"/>
              <a:t>4 ou 5 par groupes : 2 cyber, 1 IOM et un </a:t>
            </a:r>
            <a:r>
              <a:rPr lang="fr-FR" dirty="0" err="1"/>
              <a:t>pilpro</a:t>
            </a:r>
            <a:r>
              <a:rPr lang="fr-FR" dirty="0"/>
              <a:t> idéalement</a:t>
            </a:r>
            <a:br>
              <a:rPr lang="fr-FR" dirty="0"/>
            </a:br>
            <a:r>
              <a:rPr lang="fr-FR" dirty="0"/>
              <a:t>25h x 4 (ou 5) + temps de travail personnel (le double) =&gt; un projet de 200h à 250h, en 2 semaines ! </a:t>
            </a:r>
            <a:br>
              <a:rPr lang="fr-FR" dirty="0"/>
            </a:br>
            <a:r>
              <a:rPr lang="fr-FR" dirty="0"/>
              <a:t>C’est-à-dire 25h par personne et par semaine sur une durée de 2 semaines.</a:t>
            </a:r>
          </a:p>
          <a:p>
            <a:r>
              <a:rPr lang="fr-FR" dirty="0"/>
              <a:t>Attendu commun :</a:t>
            </a:r>
            <a:br>
              <a:rPr lang="fr-FR" dirty="0"/>
            </a:br>
            <a:r>
              <a:rPr lang="fr-FR" dirty="0"/>
              <a:t>une base de données médicale (identifier les différents accès : droit, données) </a:t>
            </a:r>
            <a:br>
              <a:rPr lang="fr-FR" dirty="0"/>
            </a:br>
            <a:r>
              <a:rPr lang="fr-FR" dirty="0"/>
              <a:t>une autre base avec des fichiers à protéger</a:t>
            </a:r>
          </a:p>
          <a:p>
            <a:r>
              <a:rPr lang="fr-FR" dirty="0"/>
              <a:t>Arch 802.1.3</a:t>
            </a:r>
            <a:br>
              <a:rPr lang="fr-FR" dirty="0"/>
            </a:br>
            <a:r>
              <a:rPr lang="fr-FR" dirty="0"/>
              <a:t>1 VLAN pour les données administratives (</a:t>
            </a:r>
            <a:r>
              <a:rPr lang="fr-FR" dirty="0" err="1"/>
              <a:t>pilpro</a:t>
            </a:r>
            <a:r>
              <a:rPr lang="fr-FR" dirty="0"/>
              <a:t>),</a:t>
            </a:r>
            <a:br>
              <a:rPr lang="fr-FR" dirty="0"/>
            </a:br>
            <a:r>
              <a:rPr lang="fr-FR" dirty="0"/>
              <a:t>1 VLAN pour les données médicales (on sépare en 2 les données médicales)</a:t>
            </a:r>
            <a:br>
              <a:rPr lang="fr-FR" dirty="0"/>
            </a:br>
            <a:r>
              <a:rPr lang="fr-FR" dirty="0"/>
              <a:t>1 VLAN de direction (à partir desquels on peut avoir accès aux deux autres VLAN)</a:t>
            </a:r>
          </a:p>
          <a:p>
            <a:r>
              <a:rPr lang="fr-FR" dirty="0"/>
              <a:t>Infra réseau à construire et paramétrer</a:t>
            </a:r>
            <a:br>
              <a:rPr lang="fr-FR" dirty="0"/>
            </a:br>
            <a:r>
              <a:rPr lang="fr-FR" dirty="0"/>
              <a:t>des tests de pénétration</a:t>
            </a:r>
          </a:p>
          <a:p>
            <a:pPr marL="0" indent="0">
              <a:buNone/>
            </a:pPr>
            <a:r>
              <a:rPr lang="fr-FR" dirty="0"/>
              <a:t>Un tableau de patients (vous !) : nom, prénom, âge, adresse, éléments de connectique</a:t>
            </a:r>
            <a:br>
              <a:rPr lang="fr-FR" dirty="0"/>
            </a:br>
            <a:r>
              <a:rPr lang="fr-FR" dirty="0"/>
              <a:t>une liste de données sensibles comme des opérations ou traitements réels ou imaginaires (passés, en cours, futurs)</a:t>
            </a:r>
            <a:br>
              <a:rPr lang="fr-FR" dirty="0"/>
            </a:br>
            <a:r>
              <a:rPr lang="fr-FR" dirty="0"/>
              <a:t>Ces opérations font un lien avec un lieu (porte sécurisée avec badge) et aussi du matériel dans cette salle, ou bien une autre.</a:t>
            </a:r>
          </a:p>
          <a:p>
            <a:pPr marL="0" indent="0">
              <a:buNone/>
            </a:pPr>
            <a:r>
              <a:rPr lang="fr-FR" dirty="0"/>
              <a:t>Faire un VPN entre différents sites pour transférer des patients ou des données cruciales.</a:t>
            </a:r>
          </a:p>
          <a:p>
            <a:pPr marL="0" indent="0">
              <a:buNone/>
            </a:pPr>
            <a:r>
              <a:rPr lang="fr-FR" dirty="0"/>
              <a:t>Il faut que cela soit sûr, une base de donnée suffisamment dupliquée (panne, déni de service)</a:t>
            </a:r>
          </a:p>
        </p:txBody>
      </p:sp>
      <p:sp>
        <p:nvSpPr>
          <p:cNvPr id="4" name="Espace réservé de la date 3">
            <a:extLst>
              <a:ext uri="{FF2B5EF4-FFF2-40B4-BE49-F238E27FC236}">
                <a16:creationId xmlns:a16="http://schemas.microsoft.com/office/drawing/2014/main" id="{9A7B0E95-C5ED-49DC-9A27-070EC1054A7F}"/>
              </a:ext>
            </a:extLst>
          </p:cNvPr>
          <p:cNvSpPr>
            <a:spLocks noGrp="1"/>
          </p:cNvSpPr>
          <p:nvPr>
            <p:ph type="dt" sz="half" idx="10"/>
          </p:nvPr>
        </p:nvSpPr>
        <p:spPr/>
        <p:txBody>
          <a:bodyPr/>
          <a:lstStyle/>
          <a:p>
            <a:fld id="{ED9C38B2-50B3-48B5-8F49-15946FEF12F4}" type="datetime1">
              <a:rPr lang="fr-FR" smtClean="0"/>
              <a:t>16/10/2023</a:t>
            </a:fld>
            <a:endParaRPr lang="fr-FR"/>
          </a:p>
        </p:txBody>
      </p:sp>
    </p:spTree>
    <p:extLst>
      <p:ext uri="{BB962C8B-B14F-4D97-AF65-F5344CB8AC3E}">
        <p14:creationId xmlns:p14="http://schemas.microsoft.com/office/powerpoint/2010/main" val="223617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CA87A-A3BA-4C81-A2C0-EB9DD881E38D}"/>
              </a:ext>
            </a:extLst>
          </p:cNvPr>
          <p:cNvSpPr>
            <a:spLocks noGrp="1"/>
          </p:cNvSpPr>
          <p:nvPr>
            <p:ph type="title"/>
          </p:nvPr>
        </p:nvSpPr>
        <p:spPr/>
        <p:txBody>
          <a:bodyPr/>
          <a:lstStyle/>
          <a:p>
            <a:r>
              <a:rPr lang="fr-FR" dirty="0"/>
              <a:t>Organisation possible</a:t>
            </a:r>
          </a:p>
        </p:txBody>
      </p:sp>
      <p:sp>
        <p:nvSpPr>
          <p:cNvPr id="3" name="Espace réservé du contenu 2">
            <a:extLst>
              <a:ext uri="{FF2B5EF4-FFF2-40B4-BE49-F238E27FC236}">
                <a16:creationId xmlns:a16="http://schemas.microsoft.com/office/drawing/2014/main" id="{0F33140B-59A4-4DFB-825F-1FF88854085C}"/>
              </a:ext>
            </a:extLst>
          </p:cNvPr>
          <p:cNvSpPr>
            <a:spLocks noGrp="1"/>
          </p:cNvSpPr>
          <p:nvPr>
            <p:ph idx="1"/>
          </p:nvPr>
        </p:nvSpPr>
        <p:spPr/>
        <p:txBody>
          <a:bodyPr/>
          <a:lstStyle/>
          <a:p>
            <a:r>
              <a:rPr lang="fr-FR" dirty="0"/>
              <a:t>Durée : 15 jours</a:t>
            </a:r>
          </a:p>
          <a:p>
            <a:r>
              <a:rPr lang="fr-FR" dirty="0"/>
              <a:t>Evaluation : le dernier Vendredi, et aussi au cours des 4 présentations de 15’ que vous conduirez durant les temps de présence de Mrs Spies et/ou </a:t>
            </a:r>
            <a:r>
              <a:rPr lang="fr-FR" dirty="0" err="1"/>
              <a:t>Canalda</a:t>
            </a:r>
            <a:r>
              <a:rPr lang="fr-FR" dirty="0"/>
              <a:t>.</a:t>
            </a:r>
          </a:p>
          <a:p>
            <a:r>
              <a:rPr lang="fr-FR" dirty="0"/>
              <a:t>Livrable final : une présentation de 15’ la plus mâture possible, une vidéo de 3’, un démonstrateur simulé et un autre physique (+ réduit si manque de matériel)</a:t>
            </a:r>
          </a:p>
          <a:p>
            <a:r>
              <a:rPr lang="fr-FR" dirty="0"/>
              <a:t>Livrables intermédiaires : cahier des charges, diagrammes globaux d’architectures : a) d’exécution ou de mise en production b) de développement</a:t>
            </a:r>
          </a:p>
          <a:p>
            <a:r>
              <a:rPr lang="fr-FR" dirty="0"/>
              <a:t>Autres livrables : tout ce qui est utile pour conduire votre projet comme i) votre </a:t>
            </a:r>
            <a:r>
              <a:rPr lang="fr-FR" dirty="0" err="1"/>
              <a:t>trello</a:t>
            </a:r>
            <a:r>
              <a:rPr lang="fr-FR" dirty="0"/>
              <a:t> ii) guide d’utilisateurs iii) guide de développement iv) …</a:t>
            </a:r>
          </a:p>
        </p:txBody>
      </p:sp>
      <p:sp>
        <p:nvSpPr>
          <p:cNvPr id="4" name="Espace réservé de la date 3">
            <a:extLst>
              <a:ext uri="{FF2B5EF4-FFF2-40B4-BE49-F238E27FC236}">
                <a16:creationId xmlns:a16="http://schemas.microsoft.com/office/drawing/2014/main" id="{B75CDBE3-D751-46A4-95A7-ABEC20DD67E7}"/>
              </a:ext>
            </a:extLst>
          </p:cNvPr>
          <p:cNvSpPr>
            <a:spLocks noGrp="1"/>
          </p:cNvSpPr>
          <p:nvPr>
            <p:ph type="dt" sz="half" idx="10"/>
          </p:nvPr>
        </p:nvSpPr>
        <p:spPr/>
        <p:txBody>
          <a:bodyPr/>
          <a:lstStyle/>
          <a:p>
            <a:fld id="{ED9C38B2-50B3-48B5-8F49-15946FEF12F4}" type="datetime1">
              <a:rPr lang="fr-FR" smtClean="0"/>
              <a:t>16/10/2023</a:t>
            </a:fld>
            <a:endParaRPr lang="fr-FR"/>
          </a:p>
        </p:txBody>
      </p:sp>
    </p:spTree>
    <p:extLst>
      <p:ext uri="{BB962C8B-B14F-4D97-AF65-F5344CB8AC3E}">
        <p14:creationId xmlns:p14="http://schemas.microsoft.com/office/powerpoint/2010/main" val="221121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3E813-38AD-471E-9F40-2CCE1F6BA392}"/>
              </a:ext>
            </a:extLst>
          </p:cNvPr>
          <p:cNvSpPr>
            <a:spLocks noGrp="1"/>
          </p:cNvSpPr>
          <p:nvPr>
            <p:ph type="title"/>
          </p:nvPr>
        </p:nvSpPr>
        <p:spPr/>
        <p:txBody>
          <a:bodyPr/>
          <a:lstStyle/>
          <a:p>
            <a:r>
              <a:rPr lang="fr-FR" dirty="0"/>
              <a:t>Contraintes / Recommandations</a:t>
            </a:r>
          </a:p>
        </p:txBody>
      </p:sp>
      <p:sp>
        <p:nvSpPr>
          <p:cNvPr id="3" name="Espace réservé du contenu 2">
            <a:extLst>
              <a:ext uri="{FF2B5EF4-FFF2-40B4-BE49-F238E27FC236}">
                <a16:creationId xmlns:a16="http://schemas.microsoft.com/office/drawing/2014/main" id="{1546C2EC-1E72-4494-9DE2-F2C430B6EBA1}"/>
              </a:ext>
            </a:extLst>
          </p:cNvPr>
          <p:cNvSpPr>
            <a:spLocks noGrp="1"/>
          </p:cNvSpPr>
          <p:nvPr>
            <p:ph idx="1"/>
          </p:nvPr>
        </p:nvSpPr>
        <p:spPr/>
        <p:txBody>
          <a:bodyPr/>
          <a:lstStyle/>
          <a:p>
            <a:r>
              <a:rPr lang="fr-FR" dirty="0"/>
              <a:t>Ce qui n’est pas écrit (ou consigné) n’a aucune valeur.</a:t>
            </a:r>
          </a:p>
          <a:p>
            <a:r>
              <a:rPr lang="fr-FR" dirty="0"/>
              <a:t>Pas de lieu assigné et de matériel pour tout le monde =&gt; matériel et lieu en partage</a:t>
            </a:r>
          </a:p>
          <a:p>
            <a:r>
              <a:rPr lang="fr-FR" dirty="0"/>
              <a:t>Proposer un projet le plus simple possible mais répondant aux contraintes et objectifs complexes.</a:t>
            </a:r>
          </a:p>
          <a:p>
            <a:r>
              <a:rPr lang="fr-FR" dirty="0"/>
              <a:t>Ci-après le rappel des attendus du </a:t>
            </a:r>
            <a:r>
              <a:rPr lang="fr-FR" dirty="0" err="1"/>
              <a:t>Saé</a:t>
            </a:r>
            <a:r>
              <a:rPr lang="fr-FR" dirty="0"/>
              <a:t> 5.02</a:t>
            </a:r>
            <a:br>
              <a:rPr lang="fr-FR" dirty="0"/>
            </a:br>
            <a:r>
              <a:rPr lang="fr-FR" dirty="0"/>
              <a:t>et le rappel des attendus du module R5.04 associé.</a:t>
            </a:r>
          </a:p>
        </p:txBody>
      </p:sp>
      <p:sp>
        <p:nvSpPr>
          <p:cNvPr id="4" name="Espace réservé de la date 3">
            <a:extLst>
              <a:ext uri="{FF2B5EF4-FFF2-40B4-BE49-F238E27FC236}">
                <a16:creationId xmlns:a16="http://schemas.microsoft.com/office/drawing/2014/main" id="{5C3FEE7A-09C1-4C4E-AC16-84A2DB2FE26D}"/>
              </a:ext>
            </a:extLst>
          </p:cNvPr>
          <p:cNvSpPr>
            <a:spLocks noGrp="1"/>
          </p:cNvSpPr>
          <p:nvPr>
            <p:ph type="dt" sz="half" idx="10"/>
          </p:nvPr>
        </p:nvSpPr>
        <p:spPr/>
        <p:txBody>
          <a:bodyPr/>
          <a:lstStyle/>
          <a:p>
            <a:fld id="{ED9C38B2-50B3-48B5-8F49-15946FEF12F4}" type="datetime1">
              <a:rPr lang="fr-FR" smtClean="0"/>
              <a:t>16/10/2023</a:t>
            </a:fld>
            <a:endParaRPr lang="fr-FR"/>
          </a:p>
        </p:txBody>
      </p:sp>
    </p:spTree>
    <p:extLst>
      <p:ext uri="{BB962C8B-B14F-4D97-AF65-F5344CB8AC3E}">
        <p14:creationId xmlns:p14="http://schemas.microsoft.com/office/powerpoint/2010/main" val="42419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3611B-5547-4710-806A-D675F030E64F}"/>
              </a:ext>
            </a:extLst>
          </p:cNvPr>
          <p:cNvSpPr>
            <a:spLocks noGrp="1"/>
          </p:cNvSpPr>
          <p:nvPr>
            <p:ph type="title"/>
          </p:nvPr>
        </p:nvSpPr>
        <p:spPr/>
        <p:txBody>
          <a:bodyPr/>
          <a:lstStyle/>
          <a:p>
            <a:endParaRPr lang="fr-FR"/>
          </a:p>
        </p:txBody>
      </p:sp>
      <p:sp>
        <p:nvSpPr>
          <p:cNvPr id="4" name="Espace réservé de la date 3">
            <a:extLst>
              <a:ext uri="{FF2B5EF4-FFF2-40B4-BE49-F238E27FC236}">
                <a16:creationId xmlns:a16="http://schemas.microsoft.com/office/drawing/2014/main" id="{EC1F61DE-3310-4B02-9E52-6B6A0852AF29}"/>
              </a:ext>
            </a:extLst>
          </p:cNvPr>
          <p:cNvSpPr>
            <a:spLocks noGrp="1"/>
          </p:cNvSpPr>
          <p:nvPr>
            <p:ph type="dt" sz="half" idx="10"/>
          </p:nvPr>
        </p:nvSpPr>
        <p:spPr/>
        <p:txBody>
          <a:bodyPr/>
          <a:lstStyle/>
          <a:p>
            <a:fld id="{ED9C38B2-50B3-48B5-8F49-15946FEF12F4}" type="datetime1">
              <a:rPr lang="fr-FR" smtClean="0"/>
              <a:t>16/10/2023</a:t>
            </a:fld>
            <a:endParaRPr lang="fr-FR"/>
          </a:p>
        </p:txBody>
      </p:sp>
      <p:sp>
        <p:nvSpPr>
          <p:cNvPr id="7" name="Espace réservé du contenu 2">
            <a:extLst>
              <a:ext uri="{FF2B5EF4-FFF2-40B4-BE49-F238E27FC236}">
                <a16:creationId xmlns:a16="http://schemas.microsoft.com/office/drawing/2014/main" id="{07E52087-8848-422A-96C0-2F5406017095}"/>
              </a:ext>
            </a:extLst>
          </p:cNvPr>
          <p:cNvSpPr>
            <a:spLocks noGrp="1"/>
          </p:cNvSpPr>
          <p:nvPr>
            <p:ph idx="1"/>
          </p:nvPr>
        </p:nvSpPr>
        <p:spPr>
          <a:xfrm>
            <a:off x="6543602" y="32321"/>
            <a:ext cx="5126622" cy="4030446"/>
          </a:xfrm>
        </p:spPr>
        <p:txBody>
          <a:bodyPr/>
          <a:lstStyle/>
          <a:p>
            <a:endParaRPr lang="fr-FR" dirty="0"/>
          </a:p>
          <a:p>
            <a:endParaRPr lang="fr-FR" dirty="0"/>
          </a:p>
          <a:p>
            <a:endParaRPr lang="fr-FR" dirty="0"/>
          </a:p>
          <a:p>
            <a:r>
              <a:rPr lang="fr-FR" dirty="0"/>
              <a:t>             Fiche du référentiel SAé502</a:t>
            </a:r>
          </a:p>
        </p:txBody>
      </p:sp>
      <p:pic>
        <p:nvPicPr>
          <p:cNvPr id="3" name="Image 2">
            <a:extLst>
              <a:ext uri="{FF2B5EF4-FFF2-40B4-BE49-F238E27FC236}">
                <a16:creationId xmlns:a16="http://schemas.microsoft.com/office/drawing/2014/main" id="{E4A84767-3870-4938-9A38-CC829E6C2C84}"/>
              </a:ext>
            </a:extLst>
          </p:cNvPr>
          <p:cNvPicPr>
            <a:picLocks noChangeAspect="1"/>
          </p:cNvPicPr>
          <p:nvPr/>
        </p:nvPicPr>
        <p:blipFill>
          <a:blip r:embed="rId2"/>
          <a:stretch>
            <a:fillRect/>
          </a:stretch>
        </p:blipFill>
        <p:spPr>
          <a:xfrm>
            <a:off x="0" y="0"/>
            <a:ext cx="6409765" cy="6858000"/>
          </a:xfrm>
          <a:prstGeom prst="rect">
            <a:avLst/>
          </a:prstGeom>
        </p:spPr>
      </p:pic>
      <p:pic>
        <p:nvPicPr>
          <p:cNvPr id="8" name="Image 7">
            <a:extLst>
              <a:ext uri="{FF2B5EF4-FFF2-40B4-BE49-F238E27FC236}">
                <a16:creationId xmlns:a16="http://schemas.microsoft.com/office/drawing/2014/main" id="{5C219DA7-C451-491A-893F-DE89C7C3FB4C}"/>
              </a:ext>
            </a:extLst>
          </p:cNvPr>
          <p:cNvPicPr>
            <a:picLocks noChangeAspect="1"/>
          </p:cNvPicPr>
          <p:nvPr/>
        </p:nvPicPr>
        <p:blipFill>
          <a:blip r:embed="rId3"/>
          <a:stretch>
            <a:fillRect/>
          </a:stretch>
        </p:blipFill>
        <p:spPr>
          <a:xfrm>
            <a:off x="6422964" y="2429447"/>
            <a:ext cx="5769036" cy="3843338"/>
          </a:xfrm>
          <a:prstGeom prst="rect">
            <a:avLst/>
          </a:prstGeom>
        </p:spPr>
      </p:pic>
    </p:spTree>
    <p:extLst>
      <p:ext uri="{BB962C8B-B14F-4D97-AF65-F5344CB8AC3E}">
        <p14:creationId xmlns:p14="http://schemas.microsoft.com/office/powerpoint/2010/main" val="53516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6E53F-717E-480A-861F-315B5BE01C1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A28502C-1E17-4BA4-9791-C0238541AF41}"/>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9C72C821-BF9C-4BEE-9AF0-E12611593201}"/>
              </a:ext>
            </a:extLst>
          </p:cNvPr>
          <p:cNvSpPr>
            <a:spLocks noGrp="1"/>
          </p:cNvSpPr>
          <p:nvPr>
            <p:ph type="dt" sz="half" idx="10"/>
          </p:nvPr>
        </p:nvSpPr>
        <p:spPr/>
        <p:txBody>
          <a:bodyPr/>
          <a:lstStyle/>
          <a:p>
            <a:fld id="{ED9C38B2-50B3-48B5-8F49-15946FEF12F4}" type="datetime1">
              <a:rPr lang="fr-FR" smtClean="0"/>
              <a:t>16/10/2023</a:t>
            </a:fld>
            <a:endParaRPr lang="fr-FR"/>
          </a:p>
        </p:txBody>
      </p:sp>
      <p:pic>
        <p:nvPicPr>
          <p:cNvPr id="5" name="Image 4">
            <a:extLst>
              <a:ext uri="{FF2B5EF4-FFF2-40B4-BE49-F238E27FC236}">
                <a16:creationId xmlns:a16="http://schemas.microsoft.com/office/drawing/2014/main" id="{9848D8BA-CC3E-403A-9AA3-CEE31195BF60}"/>
              </a:ext>
            </a:extLst>
          </p:cNvPr>
          <p:cNvPicPr>
            <a:picLocks noChangeAspect="1"/>
          </p:cNvPicPr>
          <p:nvPr/>
        </p:nvPicPr>
        <p:blipFill>
          <a:blip r:embed="rId2"/>
          <a:stretch>
            <a:fillRect/>
          </a:stretch>
        </p:blipFill>
        <p:spPr>
          <a:xfrm>
            <a:off x="0" y="0"/>
            <a:ext cx="7421670" cy="6470704"/>
          </a:xfrm>
          <a:prstGeom prst="rect">
            <a:avLst/>
          </a:prstGeom>
        </p:spPr>
      </p:pic>
      <p:sp>
        <p:nvSpPr>
          <p:cNvPr id="6" name="Espace réservé du contenu 2">
            <a:extLst>
              <a:ext uri="{FF2B5EF4-FFF2-40B4-BE49-F238E27FC236}">
                <a16:creationId xmlns:a16="http://schemas.microsoft.com/office/drawing/2014/main" id="{62E95BBF-E924-4A3A-883E-74D79C0DCC21}"/>
              </a:ext>
            </a:extLst>
          </p:cNvPr>
          <p:cNvSpPr txBox="1">
            <a:spLocks/>
          </p:cNvSpPr>
          <p:nvPr/>
        </p:nvSpPr>
        <p:spPr>
          <a:xfrm>
            <a:off x="6543602" y="32321"/>
            <a:ext cx="5126622" cy="403044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fr-FR" dirty="0"/>
          </a:p>
          <a:p>
            <a:endParaRPr lang="fr-FR" dirty="0"/>
          </a:p>
          <a:p>
            <a:endParaRPr lang="fr-FR" dirty="0"/>
          </a:p>
          <a:p>
            <a:r>
              <a:rPr lang="fr-FR" dirty="0"/>
              <a:t>             Fiche du référentiel SAé502 (suite)</a:t>
            </a:r>
          </a:p>
        </p:txBody>
      </p:sp>
    </p:spTree>
    <p:extLst>
      <p:ext uri="{BB962C8B-B14F-4D97-AF65-F5344CB8AC3E}">
        <p14:creationId xmlns:p14="http://schemas.microsoft.com/office/powerpoint/2010/main" val="416199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54A0A-B610-4664-BE8A-4C40E74681D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3DF4593-9D3B-468F-8745-74563CFFEE7B}"/>
              </a:ext>
            </a:extLst>
          </p:cNvPr>
          <p:cNvSpPr>
            <a:spLocks noGrp="1"/>
          </p:cNvSpPr>
          <p:nvPr>
            <p:ph idx="1"/>
          </p:nvPr>
        </p:nvSpPr>
        <p:spPr>
          <a:xfrm>
            <a:off x="5692776" y="2991173"/>
            <a:ext cx="5051424" cy="3366555"/>
          </a:xfrm>
        </p:spPr>
        <p:txBody>
          <a:bodyPr/>
          <a:lstStyle/>
          <a:p>
            <a:endParaRPr lang="fr-FR" dirty="0"/>
          </a:p>
          <a:p>
            <a:endParaRPr lang="fr-FR" dirty="0"/>
          </a:p>
          <a:p>
            <a:endParaRPr lang="fr-FR" dirty="0"/>
          </a:p>
          <a:p>
            <a:r>
              <a:rPr lang="fr-FR" dirty="0"/>
              <a:t>             Fiche du référentiel R504</a:t>
            </a:r>
          </a:p>
        </p:txBody>
      </p:sp>
      <p:sp>
        <p:nvSpPr>
          <p:cNvPr id="4" name="Espace réservé de la date 3">
            <a:extLst>
              <a:ext uri="{FF2B5EF4-FFF2-40B4-BE49-F238E27FC236}">
                <a16:creationId xmlns:a16="http://schemas.microsoft.com/office/drawing/2014/main" id="{087D9E5F-FC6B-4FD2-A80C-276559993D8C}"/>
              </a:ext>
            </a:extLst>
          </p:cNvPr>
          <p:cNvSpPr>
            <a:spLocks noGrp="1"/>
          </p:cNvSpPr>
          <p:nvPr>
            <p:ph type="dt" sz="half" idx="10"/>
          </p:nvPr>
        </p:nvSpPr>
        <p:spPr/>
        <p:txBody>
          <a:bodyPr/>
          <a:lstStyle/>
          <a:p>
            <a:fld id="{ED9C38B2-50B3-48B5-8F49-15946FEF12F4}" type="datetime1">
              <a:rPr lang="fr-FR" smtClean="0"/>
              <a:t>16/10/2023</a:t>
            </a:fld>
            <a:endParaRPr lang="fr-FR"/>
          </a:p>
        </p:txBody>
      </p:sp>
      <p:pic>
        <p:nvPicPr>
          <p:cNvPr id="7" name="Image 6">
            <a:extLst>
              <a:ext uri="{FF2B5EF4-FFF2-40B4-BE49-F238E27FC236}">
                <a16:creationId xmlns:a16="http://schemas.microsoft.com/office/drawing/2014/main" id="{B74C8DBF-9268-4482-9666-A8D469D30347}"/>
              </a:ext>
            </a:extLst>
          </p:cNvPr>
          <p:cNvPicPr>
            <a:picLocks noChangeAspect="1"/>
          </p:cNvPicPr>
          <p:nvPr/>
        </p:nvPicPr>
        <p:blipFill>
          <a:blip r:embed="rId2"/>
          <a:stretch>
            <a:fillRect/>
          </a:stretch>
        </p:blipFill>
        <p:spPr>
          <a:xfrm>
            <a:off x="26229" y="0"/>
            <a:ext cx="6304085" cy="6858000"/>
          </a:xfrm>
          <a:prstGeom prst="rect">
            <a:avLst/>
          </a:prstGeom>
        </p:spPr>
      </p:pic>
    </p:spTree>
    <p:extLst>
      <p:ext uri="{BB962C8B-B14F-4D97-AF65-F5344CB8AC3E}">
        <p14:creationId xmlns:p14="http://schemas.microsoft.com/office/powerpoint/2010/main" val="200382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54A0A-B610-4664-BE8A-4C40E74681D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3DF4593-9D3B-468F-8745-74563CFFEE7B}"/>
              </a:ext>
            </a:extLst>
          </p:cNvPr>
          <p:cNvSpPr>
            <a:spLocks noGrp="1"/>
          </p:cNvSpPr>
          <p:nvPr>
            <p:ph idx="1"/>
          </p:nvPr>
        </p:nvSpPr>
        <p:spPr>
          <a:xfrm>
            <a:off x="5692776" y="2991173"/>
            <a:ext cx="5051424" cy="3366555"/>
          </a:xfrm>
        </p:spPr>
        <p:txBody>
          <a:bodyPr/>
          <a:lstStyle/>
          <a:p>
            <a:endParaRPr lang="fr-FR" dirty="0"/>
          </a:p>
          <a:p>
            <a:endParaRPr lang="fr-FR" dirty="0"/>
          </a:p>
          <a:p>
            <a:endParaRPr lang="fr-FR" dirty="0"/>
          </a:p>
          <a:p>
            <a:r>
              <a:rPr lang="fr-FR" dirty="0"/>
              <a:t>             Fiche du référentiel R504 (suite)</a:t>
            </a:r>
          </a:p>
        </p:txBody>
      </p:sp>
      <p:sp>
        <p:nvSpPr>
          <p:cNvPr id="4" name="Espace réservé de la date 3">
            <a:extLst>
              <a:ext uri="{FF2B5EF4-FFF2-40B4-BE49-F238E27FC236}">
                <a16:creationId xmlns:a16="http://schemas.microsoft.com/office/drawing/2014/main" id="{087D9E5F-FC6B-4FD2-A80C-276559993D8C}"/>
              </a:ext>
            </a:extLst>
          </p:cNvPr>
          <p:cNvSpPr>
            <a:spLocks noGrp="1"/>
          </p:cNvSpPr>
          <p:nvPr>
            <p:ph type="dt" sz="half" idx="10"/>
          </p:nvPr>
        </p:nvSpPr>
        <p:spPr/>
        <p:txBody>
          <a:bodyPr/>
          <a:lstStyle/>
          <a:p>
            <a:fld id="{ED9C38B2-50B3-48B5-8F49-15946FEF12F4}" type="datetime1">
              <a:rPr lang="fr-FR" smtClean="0"/>
              <a:t>16/10/2023</a:t>
            </a:fld>
            <a:endParaRPr lang="fr-FR"/>
          </a:p>
        </p:txBody>
      </p:sp>
      <p:pic>
        <p:nvPicPr>
          <p:cNvPr id="5" name="Image 4">
            <a:extLst>
              <a:ext uri="{FF2B5EF4-FFF2-40B4-BE49-F238E27FC236}">
                <a16:creationId xmlns:a16="http://schemas.microsoft.com/office/drawing/2014/main" id="{01576C2F-65D0-4CB5-A972-0204686AD24C}"/>
              </a:ext>
            </a:extLst>
          </p:cNvPr>
          <p:cNvPicPr>
            <a:picLocks noChangeAspect="1"/>
          </p:cNvPicPr>
          <p:nvPr/>
        </p:nvPicPr>
        <p:blipFill>
          <a:blip r:embed="rId2"/>
          <a:stretch>
            <a:fillRect/>
          </a:stretch>
        </p:blipFill>
        <p:spPr>
          <a:xfrm>
            <a:off x="0" y="112976"/>
            <a:ext cx="5797318" cy="6858000"/>
          </a:xfrm>
          <a:prstGeom prst="rect">
            <a:avLst/>
          </a:prstGeom>
        </p:spPr>
      </p:pic>
    </p:spTree>
    <p:extLst>
      <p:ext uri="{BB962C8B-B14F-4D97-AF65-F5344CB8AC3E}">
        <p14:creationId xmlns:p14="http://schemas.microsoft.com/office/powerpoint/2010/main" val="35164933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63318</TotalTime>
  <Words>305</Words>
  <Application>Microsoft Office PowerPoint</Application>
  <PresentationFormat>Grand écran</PresentationFormat>
  <Paragraphs>58</Paragraphs>
  <Slides>9</Slides>
  <Notes>2</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9</vt:i4>
      </vt:variant>
    </vt:vector>
  </HeadingPairs>
  <TitlesOfParts>
    <vt:vector size="18" baseType="lpstr">
      <vt:lpstr>Arial</vt:lpstr>
      <vt:lpstr>Calibri</vt:lpstr>
      <vt:lpstr>Calibri Light</vt:lpstr>
      <vt:lpstr>Tw Cen MT</vt:lpstr>
      <vt:lpstr>Tw Cen MT Condensed</vt:lpstr>
      <vt:lpstr>Wingdings 3</vt:lpstr>
      <vt:lpstr>Conception personnalisée</vt:lpstr>
      <vt:lpstr>Intégral</vt:lpstr>
      <vt:lpstr>1_Conception personnalisée</vt:lpstr>
      <vt:lpstr>Piloter un projet Informatique – SAé502</vt:lpstr>
      <vt:lpstr>Objectifs « informatiser une clinique de campagne » </vt:lpstr>
      <vt:lpstr>Rappel des éléments de cadrage à minima</vt:lpstr>
      <vt:lpstr>Organisation possible</vt:lpstr>
      <vt:lpstr>Contraintes / Recommandations</vt:lpstr>
      <vt:lpstr>Présentation PowerPoint</vt:lpstr>
      <vt:lpstr>Présentation PowerPoint</vt:lpstr>
      <vt:lpstr>Présentation PowerPoint</vt:lpstr>
      <vt:lpstr>Présentation PowerPoint</vt:lpstr>
    </vt:vector>
  </TitlesOfParts>
  <Company>UFC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la programmation – Consolidation M2207</dc:title>
  <dc:creator>pcanalda</dc:creator>
  <cp:lastModifiedBy>pcanalda</cp:lastModifiedBy>
  <cp:revision>225</cp:revision>
  <cp:lastPrinted>2020-01-07T17:11:11Z</cp:lastPrinted>
  <dcterms:created xsi:type="dcterms:W3CDTF">2018-01-12T17:58:26Z</dcterms:created>
  <dcterms:modified xsi:type="dcterms:W3CDTF">2023-10-16T10:28:25Z</dcterms:modified>
</cp:coreProperties>
</file>