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Nunito SemiBold"/>
      <p:regular r:id="rId36"/>
      <p:bold r:id="rId37"/>
      <p:italic r:id="rId38"/>
      <p:boldItalic r:id="rId39"/>
    </p:embeddedFont>
    <p:embeddedFont>
      <p:font typeface="Fira Code"/>
      <p:regular r:id="rId40"/>
      <p:bold r:id="rId41"/>
    </p:embeddedFont>
    <p:embeddedFont>
      <p:font typeface="Nunito Black"/>
      <p:bold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E1F97D-1290-4EC1-B1BF-8351B12BCDC1}">
  <a:tblStyle styleId="{94E1F97D-1290-4EC1-B1BF-8351B12BCDC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FiraCode-regular.fntdata"/><Relationship Id="rId20" Type="http://schemas.openxmlformats.org/officeDocument/2006/relationships/slide" Target="slides/slide14.xml"/><Relationship Id="rId42" Type="http://schemas.openxmlformats.org/officeDocument/2006/relationships/font" Target="fonts/NunitoBlack-bold.fntdata"/><Relationship Id="rId41" Type="http://schemas.openxmlformats.org/officeDocument/2006/relationships/font" Target="fonts/FiraCode-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NunitoBlack-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NunitoSemiBold-bold.fntdata"/><Relationship Id="rId14" Type="http://schemas.openxmlformats.org/officeDocument/2006/relationships/slide" Target="slides/slide8.xml"/><Relationship Id="rId36" Type="http://schemas.openxmlformats.org/officeDocument/2006/relationships/font" Target="fonts/NunitoSemiBold-regular.fntdata"/><Relationship Id="rId17" Type="http://schemas.openxmlformats.org/officeDocument/2006/relationships/slide" Target="slides/slide11.xml"/><Relationship Id="rId39" Type="http://schemas.openxmlformats.org/officeDocument/2006/relationships/font" Target="fonts/NunitoSemiBold-boldItalic.fntdata"/><Relationship Id="rId16" Type="http://schemas.openxmlformats.org/officeDocument/2006/relationships/slide" Target="slides/slide10.xml"/><Relationship Id="rId38" Type="http://schemas.openxmlformats.org/officeDocument/2006/relationships/font" Target="fonts/NunitoSemi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4be1b8e88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4be1b8e88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4be1b8e88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4be1b8e88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c9a18730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c9a18730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be4ac8e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be4ac8e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be1b8e883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4be1b8e883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be1b8e88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be1b8e88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cb70868ed_3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4cb70868ed_3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c9a187308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4c9a187308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4c9a1873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4c9a1873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4c9a18730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4c9a18730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baf2c7c2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baf2c7c2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4cb70868ed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4cb70868ed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4c9a1873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4c9a1873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4cb70868ed_3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4cb70868ed_3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4c9a18730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4c9a18730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4c9a18730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4c9a18730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4cb70868ed_3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4cb70868ed_3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4c9a187308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4c9a187308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34c9a18730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34c9a18730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4c9a18730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4c9a18730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4be1b8e8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4be1b8e8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baf2c7c2b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baf2c7c2b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be1b8e883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be1b8e883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baf2c7c2b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baf2c7c2b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baf2c7c2b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baf2c7c2b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4cb70868ed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4cb70868ed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4baf2c7c2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4baf2c7c2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be1b8e883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be1b8e883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0E6D6"/>
        </a:solid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Clr>
                <a:srgbClr val="5E3D0C"/>
              </a:buClr>
              <a:buSzPts val="5200"/>
              <a:buNone/>
              <a:defRPr sz="5200">
                <a:solidFill>
                  <a:srgbClr val="5E3D0C"/>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rgbClr val="5E3D0C"/>
              </a:buClr>
              <a:buSzPts val="2800"/>
              <a:buNone/>
              <a:defRPr sz="2800">
                <a:solidFill>
                  <a:srgbClr val="5E3D0C"/>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0E6D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5E3D0C"/>
              </a:buClr>
              <a:buSzPts val="2800"/>
              <a:buNone/>
              <a:defRPr sz="2800">
                <a:solidFill>
                  <a:srgbClr val="5E3D0C"/>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rgbClr val="5E3D0C"/>
              </a:buClr>
              <a:buSzPts val="1800"/>
              <a:buChar char="●"/>
              <a:defRPr sz="1800">
                <a:solidFill>
                  <a:srgbClr val="5E3D0C"/>
                </a:solidFill>
              </a:defRPr>
            </a:lvl1pPr>
            <a:lvl2pPr indent="-317500" lvl="1" marL="914400">
              <a:lnSpc>
                <a:spcPct val="115000"/>
              </a:lnSpc>
              <a:spcBef>
                <a:spcPts val="0"/>
              </a:spcBef>
              <a:spcAft>
                <a:spcPts val="0"/>
              </a:spcAft>
              <a:buClr>
                <a:srgbClr val="5E3D0C"/>
              </a:buClr>
              <a:buSzPts val="1400"/>
              <a:buChar char="○"/>
              <a:defRPr>
                <a:solidFill>
                  <a:srgbClr val="5E3D0C"/>
                </a:solidFill>
              </a:defRPr>
            </a:lvl2pPr>
            <a:lvl3pPr indent="-317500" lvl="2" marL="1371600">
              <a:lnSpc>
                <a:spcPct val="115000"/>
              </a:lnSpc>
              <a:spcBef>
                <a:spcPts val="0"/>
              </a:spcBef>
              <a:spcAft>
                <a:spcPts val="0"/>
              </a:spcAft>
              <a:buClr>
                <a:srgbClr val="5E3D0C"/>
              </a:buClr>
              <a:buSzPts val="1400"/>
              <a:buChar char="■"/>
              <a:defRPr>
                <a:solidFill>
                  <a:srgbClr val="5E3D0C"/>
                </a:solidFill>
              </a:defRPr>
            </a:lvl3pPr>
            <a:lvl4pPr indent="-317500" lvl="3" marL="1828800">
              <a:lnSpc>
                <a:spcPct val="115000"/>
              </a:lnSpc>
              <a:spcBef>
                <a:spcPts val="0"/>
              </a:spcBef>
              <a:spcAft>
                <a:spcPts val="0"/>
              </a:spcAft>
              <a:buClr>
                <a:srgbClr val="5E3D0C"/>
              </a:buClr>
              <a:buSzPts val="1400"/>
              <a:buChar char="●"/>
              <a:defRPr>
                <a:solidFill>
                  <a:srgbClr val="5E3D0C"/>
                </a:solidFill>
              </a:defRPr>
            </a:lvl4pPr>
            <a:lvl5pPr indent="-317500" lvl="4" marL="2286000">
              <a:lnSpc>
                <a:spcPct val="115000"/>
              </a:lnSpc>
              <a:spcBef>
                <a:spcPts val="0"/>
              </a:spcBef>
              <a:spcAft>
                <a:spcPts val="0"/>
              </a:spcAft>
              <a:buClr>
                <a:srgbClr val="5E3D0C"/>
              </a:buClr>
              <a:buSzPts val="1400"/>
              <a:buChar char="○"/>
              <a:defRPr>
                <a:solidFill>
                  <a:srgbClr val="5E3D0C"/>
                </a:solidFill>
              </a:defRPr>
            </a:lvl5pPr>
            <a:lvl6pPr indent="-317500" lvl="5" marL="2743200">
              <a:lnSpc>
                <a:spcPct val="115000"/>
              </a:lnSpc>
              <a:spcBef>
                <a:spcPts val="0"/>
              </a:spcBef>
              <a:spcAft>
                <a:spcPts val="0"/>
              </a:spcAft>
              <a:buClr>
                <a:srgbClr val="5E3D0C"/>
              </a:buClr>
              <a:buSzPts val="1400"/>
              <a:buChar char="■"/>
              <a:defRPr>
                <a:solidFill>
                  <a:srgbClr val="5E3D0C"/>
                </a:solidFill>
              </a:defRPr>
            </a:lvl6pPr>
            <a:lvl7pPr indent="-317500" lvl="6" marL="3200400">
              <a:lnSpc>
                <a:spcPct val="115000"/>
              </a:lnSpc>
              <a:spcBef>
                <a:spcPts val="0"/>
              </a:spcBef>
              <a:spcAft>
                <a:spcPts val="0"/>
              </a:spcAft>
              <a:buClr>
                <a:srgbClr val="5E3D0C"/>
              </a:buClr>
              <a:buSzPts val="1400"/>
              <a:buChar char="●"/>
              <a:defRPr>
                <a:solidFill>
                  <a:srgbClr val="5E3D0C"/>
                </a:solidFill>
              </a:defRPr>
            </a:lvl7pPr>
            <a:lvl8pPr indent="-317500" lvl="7" marL="3657600">
              <a:lnSpc>
                <a:spcPct val="115000"/>
              </a:lnSpc>
              <a:spcBef>
                <a:spcPts val="0"/>
              </a:spcBef>
              <a:spcAft>
                <a:spcPts val="0"/>
              </a:spcAft>
              <a:buClr>
                <a:srgbClr val="5E3D0C"/>
              </a:buClr>
              <a:buSzPts val="1400"/>
              <a:buChar char="○"/>
              <a:defRPr>
                <a:solidFill>
                  <a:srgbClr val="5E3D0C"/>
                </a:solidFill>
              </a:defRPr>
            </a:lvl8pPr>
            <a:lvl9pPr indent="-317500" lvl="8" marL="4114800">
              <a:lnSpc>
                <a:spcPct val="115000"/>
              </a:lnSpc>
              <a:spcBef>
                <a:spcPts val="0"/>
              </a:spcBef>
              <a:spcAft>
                <a:spcPts val="0"/>
              </a:spcAft>
              <a:buClr>
                <a:srgbClr val="5E3D0C"/>
              </a:buClr>
              <a:buSzPts val="1400"/>
              <a:buChar char="■"/>
              <a:defRPr>
                <a:solidFill>
                  <a:srgbClr val="5E3D0C"/>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transition spd="med">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hyperlink" Target="https://en.wikipedia.org/wiki/Cookie_Clicker"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steamcommunity.com/sharedfiles/filedetails/?id=2591407770" TargetMode="External"/><Relationship Id="rId4"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orteil.dashnet.org/cookieclicker/" TargetMode="Externa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www.w3schools.com/jsref/dom_obj_event.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hyperlink" Target="https://www.geeksforgeeks.org/how-to-make-a-cookie-clicker-using-html-and-javascrip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AB946F"/>
        </a:solidFill>
      </p:bgPr>
    </p:bg>
    <p:spTree>
      <p:nvGrpSpPr>
        <p:cNvPr id="53" name="Shape 53"/>
        <p:cNvGrpSpPr/>
        <p:nvPr/>
      </p:nvGrpSpPr>
      <p:grpSpPr>
        <a:xfrm>
          <a:off x="0" y="0"/>
          <a:ext cx="0" cy="0"/>
          <a:chOff x="0" y="0"/>
          <a:chExt cx="0" cy="0"/>
        </a:xfrm>
      </p:grpSpPr>
      <p:sp>
        <p:nvSpPr>
          <p:cNvPr id="54" name="Google Shape;54;p13"/>
          <p:cNvSpPr/>
          <p:nvPr/>
        </p:nvSpPr>
        <p:spPr>
          <a:xfrm>
            <a:off x="-31750" y="-142875"/>
            <a:ext cx="9239250" cy="5357825"/>
          </a:xfrm>
          <a:custGeom>
            <a:rect b="b" l="l" r="r" t="t"/>
            <a:pathLst>
              <a:path extrusionOk="0" h="214313" w="369570">
                <a:moveTo>
                  <a:pt x="14288" y="23813"/>
                </a:moveTo>
                <a:lnTo>
                  <a:pt x="7303" y="40958"/>
                </a:lnTo>
                <a:lnTo>
                  <a:pt x="0" y="82550"/>
                </a:lnTo>
                <a:lnTo>
                  <a:pt x="3810" y="159068"/>
                </a:lnTo>
                <a:lnTo>
                  <a:pt x="15875" y="177800"/>
                </a:lnTo>
                <a:lnTo>
                  <a:pt x="17145" y="194310"/>
                </a:lnTo>
                <a:lnTo>
                  <a:pt x="42228" y="201295"/>
                </a:lnTo>
                <a:lnTo>
                  <a:pt x="69850" y="195580"/>
                </a:lnTo>
                <a:lnTo>
                  <a:pt x="109538" y="212725"/>
                </a:lnTo>
                <a:lnTo>
                  <a:pt x="257175" y="214313"/>
                </a:lnTo>
                <a:lnTo>
                  <a:pt x="298768" y="192405"/>
                </a:lnTo>
                <a:lnTo>
                  <a:pt x="323215" y="191135"/>
                </a:lnTo>
                <a:lnTo>
                  <a:pt x="346710" y="169863"/>
                </a:lnTo>
                <a:lnTo>
                  <a:pt x="351473" y="140970"/>
                </a:lnTo>
                <a:lnTo>
                  <a:pt x="368618" y="116840"/>
                </a:lnTo>
                <a:lnTo>
                  <a:pt x="369570" y="71755"/>
                </a:lnTo>
                <a:lnTo>
                  <a:pt x="358458" y="45085"/>
                </a:lnTo>
                <a:lnTo>
                  <a:pt x="356235" y="30798"/>
                </a:lnTo>
                <a:lnTo>
                  <a:pt x="339725" y="17780"/>
                </a:lnTo>
                <a:lnTo>
                  <a:pt x="309880" y="16193"/>
                </a:lnTo>
                <a:lnTo>
                  <a:pt x="267653" y="0"/>
                </a:lnTo>
                <a:lnTo>
                  <a:pt x="70485" y="2540"/>
                </a:lnTo>
                <a:lnTo>
                  <a:pt x="49213" y="16828"/>
                </a:lnTo>
                <a:close/>
              </a:path>
            </a:pathLst>
          </a:custGeom>
          <a:solidFill>
            <a:srgbClr val="D7B37A"/>
          </a:solidFill>
          <a:ln>
            <a:noFill/>
          </a:ln>
        </p:spPr>
      </p:sp>
      <p:sp>
        <p:nvSpPr>
          <p:cNvPr id="55" name="Google Shape;55;p13"/>
          <p:cNvSpPr/>
          <p:nvPr/>
        </p:nvSpPr>
        <p:spPr>
          <a:xfrm>
            <a:off x="174625" y="23825"/>
            <a:ext cx="8691575" cy="4968875"/>
          </a:xfrm>
          <a:custGeom>
            <a:rect b="b" l="l" r="r" t="t"/>
            <a:pathLst>
              <a:path extrusionOk="0" h="198755" w="347663">
                <a:moveTo>
                  <a:pt x="7303" y="83185"/>
                </a:moveTo>
                <a:lnTo>
                  <a:pt x="25400" y="57467"/>
                </a:lnTo>
                <a:lnTo>
                  <a:pt x="29528" y="36830"/>
                </a:lnTo>
                <a:lnTo>
                  <a:pt x="60960" y="23495"/>
                </a:lnTo>
                <a:lnTo>
                  <a:pt x="77153" y="10160"/>
                </a:lnTo>
                <a:lnTo>
                  <a:pt x="116523" y="13335"/>
                </a:lnTo>
                <a:lnTo>
                  <a:pt x="155575" y="0"/>
                </a:lnTo>
                <a:lnTo>
                  <a:pt x="194310" y="635"/>
                </a:lnTo>
                <a:lnTo>
                  <a:pt x="220980" y="9525"/>
                </a:lnTo>
                <a:lnTo>
                  <a:pt x="249555" y="9842"/>
                </a:lnTo>
                <a:lnTo>
                  <a:pt x="269240" y="21272"/>
                </a:lnTo>
                <a:lnTo>
                  <a:pt x="298133" y="30797"/>
                </a:lnTo>
                <a:lnTo>
                  <a:pt x="316865" y="48577"/>
                </a:lnTo>
                <a:lnTo>
                  <a:pt x="335280" y="58420"/>
                </a:lnTo>
                <a:lnTo>
                  <a:pt x="347663" y="80645"/>
                </a:lnTo>
                <a:lnTo>
                  <a:pt x="347345" y="112712"/>
                </a:lnTo>
                <a:lnTo>
                  <a:pt x="331470" y="126682"/>
                </a:lnTo>
                <a:lnTo>
                  <a:pt x="326390" y="144780"/>
                </a:lnTo>
                <a:lnTo>
                  <a:pt x="302895" y="156210"/>
                </a:lnTo>
                <a:lnTo>
                  <a:pt x="292100" y="167957"/>
                </a:lnTo>
                <a:lnTo>
                  <a:pt x="262255" y="171450"/>
                </a:lnTo>
                <a:lnTo>
                  <a:pt x="234633" y="188912"/>
                </a:lnTo>
                <a:lnTo>
                  <a:pt x="205105" y="192087"/>
                </a:lnTo>
                <a:lnTo>
                  <a:pt x="190500" y="198755"/>
                </a:lnTo>
                <a:lnTo>
                  <a:pt x="152083" y="196215"/>
                </a:lnTo>
                <a:lnTo>
                  <a:pt x="134303" y="186372"/>
                </a:lnTo>
                <a:lnTo>
                  <a:pt x="106045" y="187960"/>
                </a:lnTo>
                <a:lnTo>
                  <a:pt x="83503" y="167957"/>
                </a:lnTo>
                <a:lnTo>
                  <a:pt x="50165" y="163195"/>
                </a:lnTo>
                <a:lnTo>
                  <a:pt x="31433" y="147637"/>
                </a:lnTo>
                <a:lnTo>
                  <a:pt x="10795" y="142557"/>
                </a:lnTo>
                <a:lnTo>
                  <a:pt x="0" y="107950"/>
                </a:lnTo>
                <a:close/>
              </a:path>
            </a:pathLst>
          </a:custGeom>
          <a:solidFill>
            <a:srgbClr val="E8C793"/>
          </a:solidFill>
          <a:ln>
            <a:noFill/>
          </a:ln>
        </p:spPr>
      </p:sp>
      <p:sp>
        <p:nvSpPr>
          <p:cNvPr id="56" name="Google Shape;56;p13"/>
          <p:cNvSpPr txBox="1"/>
          <p:nvPr>
            <p:ph type="ctrTitle"/>
          </p:nvPr>
        </p:nvSpPr>
        <p:spPr>
          <a:xfrm>
            <a:off x="311700" y="2052000"/>
            <a:ext cx="8520600" cy="1039500"/>
          </a:xfrm>
          <a:prstGeom prst="rect">
            <a:avLst/>
          </a:prstGeom>
          <a:ln>
            <a:noFill/>
          </a:ln>
        </p:spPr>
        <p:txBody>
          <a:bodyPr anchorCtr="0" anchor="b" bIns="91425" lIns="91425" spcFirstLastPara="1" rIns="91425" wrap="square" tIns="91425">
            <a:noAutofit/>
          </a:bodyPr>
          <a:lstStyle/>
          <a:p>
            <a:pPr indent="0" lvl="0" marL="0" rtl="0" algn="ctr">
              <a:spcBef>
                <a:spcPts val="0"/>
              </a:spcBef>
              <a:spcAft>
                <a:spcPts val="0"/>
              </a:spcAft>
              <a:buNone/>
            </a:pPr>
            <a:r>
              <a:rPr lang="en-GB" sz="9000">
                <a:solidFill>
                  <a:srgbClr val="5E3D0C"/>
                </a:solidFill>
                <a:latin typeface="Nunito Black"/>
                <a:ea typeface="Nunito Black"/>
                <a:cs typeface="Nunito Black"/>
                <a:sym typeface="Nunito Black"/>
              </a:rPr>
              <a:t>Cookie Clicker</a:t>
            </a:r>
            <a:endParaRPr sz="9000">
              <a:solidFill>
                <a:srgbClr val="5E3D0C"/>
              </a:solidFill>
              <a:latin typeface="Nunito Black"/>
              <a:ea typeface="Nunito Black"/>
              <a:cs typeface="Nunito Black"/>
              <a:sym typeface="Nunito Black"/>
            </a:endParaRPr>
          </a:p>
        </p:txBody>
      </p:sp>
      <p:sp>
        <p:nvSpPr>
          <p:cNvPr id="57" name="Google Shape;57;p13"/>
          <p:cNvSpPr txBox="1"/>
          <p:nvPr>
            <p:ph idx="1" type="subTitle"/>
          </p:nvPr>
        </p:nvSpPr>
        <p:spPr>
          <a:xfrm>
            <a:off x="1293425" y="2786625"/>
            <a:ext cx="6588900" cy="792600"/>
          </a:xfrm>
          <a:prstGeom prst="rect">
            <a:avLst/>
          </a:prstGeom>
        </p:spPr>
        <p:txBody>
          <a:bodyPr anchorCtr="0" anchor="t" bIns="91425" lIns="91425" spcFirstLastPara="1" rIns="91425" wrap="square" tIns="91425">
            <a:normAutofit fontScale="92500"/>
          </a:bodyPr>
          <a:lstStyle/>
          <a:p>
            <a:pPr indent="0" lvl="0" marL="0" rtl="0" algn="ctr">
              <a:spcBef>
                <a:spcPts val="0"/>
              </a:spcBef>
              <a:spcAft>
                <a:spcPts val="0"/>
              </a:spcAft>
              <a:buNone/>
            </a:pPr>
            <a:r>
              <a:rPr lang="en-GB">
                <a:latin typeface="Nunito SemiBold"/>
                <a:ea typeface="Nunito SemiBold"/>
                <a:cs typeface="Nunito SemiBold"/>
                <a:sym typeface="Nunito SemiBold"/>
              </a:rPr>
              <a:t>Event-driven programming in JavaScript</a:t>
            </a:r>
            <a:endParaRPr>
              <a:latin typeface="Nunito SemiBold"/>
              <a:ea typeface="Nunito SemiBold"/>
              <a:cs typeface="Nunito SemiBold"/>
              <a:sym typeface="Nunito SemiBold"/>
            </a:endParaRPr>
          </a:p>
        </p:txBody>
      </p:sp>
      <p:sp>
        <p:nvSpPr>
          <p:cNvPr id="58" name="Google Shape;58;p13"/>
          <p:cNvSpPr/>
          <p:nvPr/>
        </p:nvSpPr>
        <p:spPr>
          <a:xfrm>
            <a:off x="1150950" y="912825"/>
            <a:ext cx="555625" cy="603250"/>
          </a:xfrm>
          <a:custGeom>
            <a:rect b="b" l="l" r="r" t="t"/>
            <a:pathLst>
              <a:path extrusionOk="0" h="24130" w="22225">
                <a:moveTo>
                  <a:pt x="2222" y="8572"/>
                </a:moveTo>
                <a:lnTo>
                  <a:pt x="22225" y="0"/>
                </a:lnTo>
                <a:lnTo>
                  <a:pt x="0" y="24130"/>
                </a:lnTo>
                <a:close/>
              </a:path>
            </a:pathLst>
          </a:custGeom>
          <a:solidFill>
            <a:srgbClr val="D7B37A"/>
          </a:solidFill>
          <a:ln>
            <a:noFill/>
          </a:ln>
        </p:spPr>
      </p:sp>
      <p:sp>
        <p:nvSpPr>
          <p:cNvPr id="59" name="Google Shape;59;p13"/>
          <p:cNvSpPr/>
          <p:nvPr/>
        </p:nvSpPr>
        <p:spPr>
          <a:xfrm>
            <a:off x="3778250" y="190500"/>
            <a:ext cx="1484325" cy="166700"/>
          </a:xfrm>
          <a:custGeom>
            <a:rect b="b" l="l" r="r" t="t"/>
            <a:pathLst>
              <a:path extrusionOk="0" h="6668" w="59373">
                <a:moveTo>
                  <a:pt x="0" y="6668"/>
                </a:moveTo>
                <a:lnTo>
                  <a:pt x="12383" y="318"/>
                </a:lnTo>
                <a:lnTo>
                  <a:pt x="46038" y="0"/>
                </a:lnTo>
                <a:lnTo>
                  <a:pt x="59373" y="4128"/>
                </a:lnTo>
                <a:close/>
              </a:path>
            </a:pathLst>
          </a:custGeom>
          <a:solidFill>
            <a:srgbClr val="D7B37A"/>
          </a:solidFill>
          <a:ln>
            <a:noFill/>
          </a:ln>
        </p:spPr>
      </p:sp>
      <p:sp>
        <p:nvSpPr>
          <p:cNvPr id="60" name="Google Shape;60;p13"/>
          <p:cNvSpPr/>
          <p:nvPr/>
        </p:nvSpPr>
        <p:spPr>
          <a:xfrm>
            <a:off x="8128000" y="452450"/>
            <a:ext cx="547700" cy="198425"/>
          </a:xfrm>
          <a:custGeom>
            <a:rect b="b" l="l" r="r" t="t"/>
            <a:pathLst>
              <a:path extrusionOk="0" h="7937" w="21908">
                <a:moveTo>
                  <a:pt x="0" y="0"/>
                </a:moveTo>
                <a:lnTo>
                  <a:pt x="9843" y="0"/>
                </a:lnTo>
                <a:lnTo>
                  <a:pt x="21908" y="7937"/>
                </a:lnTo>
                <a:close/>
              </a:path>
            </a:pathLst>
          </a:custGeom>
          <a:solidFill>
            <a:srgbClr val="AB946F"/>
          </a:solidFill>
          <a:ln>
            <a:noFill/>
          </a:ln>
        </p:spPr>
      </p:sp>
      <p:sp>
        <p:nvSpPr>
          <p:cNvPr id="61" name="Google Shape;61;p13"/>
          <p:cNvSpPr/>
          <p:nvPr/>
        </p:nvSpPr>
        <p:spPr>
          <a:xfrm>
            <a:off x="388950" y="2825750"/>
            <a:ext cx="706425" cy="714375"/>
          </a:xfrm>
          <a:custGeom>
            <a:rect b="b" l="l" r="r" t="t"/>
            <a:pathLst>
              <a:path extrusionOk="0" h="28575" w="28257">
                <a:moveTo>
                  <a:pt x="8255" y="22860"/>
                </a:moveTo>
                <a:lnTo>
                  <a:pt x="0" y="0"/>
                </a:lnTo>
                <a:lnTo>
                  <a:pt x="28257" y="28575"/>
                </a:lnTo>
                <a:close/>
              </a:path>
            </a:pathLst>
          </a:custGeom>
          <a:solidFill>
            <a:srgbClr val="D7B37A"/>
          </a:solidFill>
          <a:ln>
            <a:noFill/>
          </a:ln>
        </p:spPr>
      </p:sp>
      <p:sp>
        <p:nvSpPr>
          <p:cNvPr id="62" name="Google Shape;62;p13"/>
          <p:cNvSpPr/>
          <p:nvPr/>
        </p:nvSpPr>
        <p:spPr>
          <a:xfrm>
            <a:off x="2508250" y="4151325"/>
            <a:ext cx="952500" cy="381000"/>
          </a:xfrm>
          <a:custGeom>
            <a:rect b="b" l="l" r="r" t="t"/>
            <a:pathLst>
              <a:path extrusionOk="0" h="15240" w="38100">
                <a:moveTo>
                  <a:pt x="16193" y="15240"/>
                </a:moveTo>
                <a:lnTo>
                  <a:pt x="0" y="0"/>
                </a:lnTo>
                <a:lnTo>
                  <a:pt x="38100" y="13017"/>
                </a:lnTo>
                <a:close/>
              </a:path>
            </a:pathLst>
          </a:custGeom>
          <a:solidFill>
            <a:srgbClr val="D7B37A"/>
          </a:solidFill>
          <a:ln>
            <a:noFill/>
          </a:ln>
        </p:spPr>
      </p:sp>
      <p:sp>
        <p:nvSpPr>
          <p:cNvPr id="63" name="Google Shape;63;p13"/>
          <p:cNvSpPr/>
          <p:nvPr/>
        </p:nvSpPr>
        <p:spPr>
          <a:xfrm>
            <a:off x="5445125" y="4222750"/>
            <a:ext cx="984250" cy="428625"/>
          </a:xfrm>
          <a:custGeom>
            <a:rect b="b" l="l" r="r" t="t"/>
            <a:pathLst>
              <a:path extrusionOk="0" h="17145" w="39370">
                <a:moveTo>
                  <a:pt x="0" y="17145"/>
                </a:moveTo>
                <a:lnTo>
                  <a:pt x="20003" y="13970"/>
                </a:lnTo>
                <a:lnTo>
                  <a:pt x="39370" y="0"/>
                </a:lnTo>
                <a:lnTo>
                  <a:pt x="18733" y="3175"/>
                </a:lnTo>
                <a:close/>
              </a:path>
            </a:pathLst>
          </a:custGeom>
          <a:solidFill>
            <a:srgbClr val="D7B37A"/>
          </a:solidFill>
          <a:ln>
            <a:noFill/>
          </a:ln>
        </p:spPr>
      </p:sp>
      <p:sp>
        <p:nvSpPr>
          <p:cNvPr id="64" name="Google Shape;64;p13"/>
          <p:cNvSpPr/>
          <p:nvPr/>
        </p:nvSpPr>
        <p:spPr>
          <a:xfrm>
            <a:off x="7588250" y="3238500"/>
            <a:ext cx="611200" cy="515950"/>
          </a:xfrm>
          <a:custGeom>
            <a:rect b="b" l="l" r="r" t="t"/>
            <a:pathLst>
              <a:path extrusionOk="0" h="20638" w="24448">
                <a:moveTo>
                  <a:pt x="0" y="20638"/>
                </a:moveTo>
                <a:lnTo>
                  <a:pt x="20638" y="12383"/>
                </a:lnTo>
                <a:lnTo>
                  <a:pt x="24448" y="0"/>
                </a:lnTo>
                <a:close/>
              </a:path>
            </a:pathLst>
          </a:custGeom>
          <a:solidFill>
            <a:srgbClr val="D7B37A"/>
          </a:solidFill>
          <a:ln>
            <a:noFill/>
          </a:ln>
        </p:spPr>
      </p:sp>
      <p:sp>
        <p:nvSpPr>
          <p:cNvPr id="65" name="Google Shape;65;p13"/>
          <p:cNvSpPr/>
          <p:nvPr/>
        </p:nvSpPr>
        <p:spPr>
          <a:xfrm>
            <a:off x="6810375" y="738200"/>
            <a:ext cx="1103325" cy="658800"/>
          </a:xfrm>
          <a:custGeom>
            <a:rect b="b" l="l" r="r" t="t"/>
            <a:pathLst>
              <a:path extrusionOk="0" h="26352" w="44133">
                <a:moveTo>
                  <a:pt x="26988" y="9525"/>
                </a:moveTo>
                <a:lnTo>
                  <a:pt x="44133" y="26352"/>
                </a:lnTo>
                <a:lnTo>
                  <a:pt x="13970" y="13652"/>
                </a:lnTo>
                <a:lnTo>
                  <a:pt x="0" y="0"/>
                </a:lnTo>
                <a:close/>
              </a:path>
            </a:pathLst>
          </a:custGeom>
          <a:solidFill>
            <a:srgbClr val="D7B37A"/>
          </a:solidFill>
          <a:ln>
            <a:noFill/>
          </a:ln>
        </p:spPr>
      </p:sp>
      <p:sp>
        <p:nvSpPr>
          <p:cNvPr id="66" name="Google Shape;66;p13"/>
          <p:cNvSpPr/>
          <p:nvPr/>
        </p:nvSpPr>
        <p:spPr>
          <a:xfrm>
            <a:off x="1793875" y="3571875"/>
            <a:ext cx="500075" cy="206375"/>
          </a:xfrm>
          <a:custGeom>
            <a:rect b="b" l="l" r="r" t="t"/>
            <a:pathLst>
              <a:path extrusionOk="0" h="8255" w="20003">
                <a:moveTo>
                  <a:pt x="0" y="0"/>
                </a:moveTo>
                <a:lnTo>
                  <a:pt x="13018" y="635"/>
                </a:lnTo>
                <a:lnTo>
                  <a:pt x="20003" y="8255"/>
                </a:lnTo>
                <a:lnTo>
                  <a:pt x="1270" y="5398"/>
                </a:lnTo>
                <a:close/>
              </a:path>
            </a:pathLst>
          </a:custGeom>
          <a:solidFill>
            <a:srgbClr val="5E3D0C"/>
          </a:solidFill>
          <a:ln cap="flat" cmpd="sng" w="9525">
            <a:solidFill>
              <a:schemeClr val="dk2"/>
            </a:solidFill>
            <a:prstDash val="solid"/>
            <a:round/>
            <a:headEnd len="med" w="med" type="none"/>
            <a:tailEnd len="med" w="med" type="none"/>
          </a:ln>
        </p:spPr>
      </p:sp>
      <p:sp>
        <p:nvSpPr>
          <p:cNvPr id="67" name="Google Shape;67;p13"/>
          <p:cNvSpPr/>
          <p:nvPr/>
        </p:nvSpPr>
        <p:spPr>
          <a:xfrm>
            <a:off x="4175125" y="4429125"/>
            <a:ext cx="674700" cy="277825"/>
          </a:xfrm>
          <a:custGeom>
            <a:rect b="b" l="l" r="r" t="t"/>
            <a:pathLst>
              <a:path extrusionOk="0" h="11113" w="26988">
                <a:moveTo>
                  <a:pt x="4445" y="9843"/>
                </a:moveTo>
                <a:lnTo>
                  <a:pt x="19050" y="11113"/>
                </a:lnTo>
                <a:lnTo>
                  <a:pt x="26988" y="0"/>
                </a:lnTo>
                <a:lnTo>
                  <a:pt x="0" y="2858"/>
                </a:lnTo>
                <a:close/>
              </a:path>
            </a:pathLst>
          </a:custGeom>
          <a:solidFill>
            <a:srgbClr val="5E3D0C"/>
          </a:solidFill>
          <a:ln cap="flat" cmpd="sng" w="9525">
            <a:solidFill>
              <a:schemeClr val="dk2"/>
            </a:solidFill>
            <a:prstDash val="solid"/>
            <a:round/>
            <a:headEnd len="med" w="med" type="none"/>
            <a:tailEnd len="med" w="med" type="none"/>
          </a:ln>
        </p:spPr>
      </p:sp>
      <p:sp>
        <p:nvSpPr>
          <p:cNvPr id="68" name="Google Shape;68;p13"/>
          <p:cNvSpPr/>
          <p:nvPr/>
        </p:nvSpPr>
        <p:spPr>
          <a:xfrm>
            <a:off x="6357950" y="3587750"/>
            <a:ext cx="841375" cy="285750"/>
          </a:xfrm>
          <a:custGeom>
            <a:rect b="b" l="l" r="r" t="t"/>
            <a:pathLst>
              <a:path extrusionOk="0" h="11430" w="33655">
                <a:moveTo>
                  <a:pt x="0" y="10795"/>
                </a:moveTo>
                <a:lnTo>
                  <a:pt x="24765" y="11430"/>
                </a:lnTo>
                <a:lnTo>
                  <a:pt x="33655" y="0"/>
                </a:lnTo>
                <a:lnTo>
                  <a:pt x="9207" y="1905"/>
                </a:lnTo>
                <a:close/>
              </a:path>
            </a:pathLst>
          </a:custGeom>
          <a:solidFill>
            <a:srgbClr val="5E3D0C"/>
          </a:solidFill>
          <a:ln cap="flat" cmpd="sng" w="9525">
            <a:solidFill>
              <a:schemeClr val="dk2"/>
            </a:solidFill>
            <a:prstDash val="solid"/>
            <a:round/>
            <a:headEnd len="med" w="med" type="none"/>
            <a:tailEnd len="med" w="med" type="none"/>
          </a:ln>
        </p:spPr>
      </p:sp>
      <p:sp>
        <p:nvSpPr>
          <p:cNvPr id="69" name="Google Shape;69;p13"/>
          <p:cNvSpPr/>
          <p:nvPr/>
        </p:nvSpPr>
        <p:spPr>
          <a:xfrm>
            <a:off x="2119325" y="809625"/>
            <a:ext cx="452425" cy="269875"/>
          </a:xfrm>
          <a:custGeom>
            <a:rect b="b" l="l" r="r" t="t"/>
            <a:pathLst>
              <a:path extrusionOk="0" h="10795" w="18097">
                <a:moveTo>
                  <a:pt x="0" y="10795"/>
                </a:moveTo>
                <a:lnTo>
                  <a:pt x="7937" y="0"/>
                </a:lnTo>
                <a:lnTo>
                  <a:pt x="18097" y="635"/>
                </a:lnTo>
                <a:close/>
              </a:path>
            </a:pathLst>
          </a:custGeom>
          <a:solidFill>
            <a:srgbClr val="5E3D0C"/>
          </a:solidFill>
          <a:ln cap="flat" cmpd="sng" w="9525">
            <a:solidFill>
              <a:schemeClr val="dk2"/>
            </a:solidFill>
            <a:prstDash val="solid"/>
            <a:round/>
            <a:headEnd len="med" w="med" type="none"/>
            <a:tailEnd len="med" w="med" type="none"/>
          </a:ln>
        </p:spPr>
      </p:sp>
      <p:sp>
        <p:nvSpPr>
          <p:cNvPr id="70" name="Google Shape;70;p13"/>
          <p:cNvSpPr/>
          <p:nvPr/>
        </p:nvSpPr>
        <p:spPr>
          <a:xfrm>
            <a:off x="7564450" y="1611325"/>
            <a:ext cx="611175" cy="182550"/>
          </a:xfrm>
          <a:custGeom>
            <a:rect b="b" l="l" r="r" t="t"/>
            <a:pathLst>
              <a:path extrusionOk="0" h="7302" w="24447">
                <a:moveTo>
                  <a:pt x="0" y="0"/>
                </a:moveTo>
                <a:lnTo>
                  <a:pt x="24447" y="7302"/>
                </a:lnTo>
                <a:lnTo>
                  <a:pt x="4127" y="6985"/>
                </a:lnTo>
                <a:close/>
              </a:path>
            </a:pathLst>
          </a:custGeom>
          <a:solidFill>
            <a:srgbClr val="5E3D0C"/>
          </a:solidFill>
          <a:ln cap="flat" cmpd="sng" w="9525">
            <a:solidFill>
              <a:schemeClr val="dk2"/>
            </a:solidFill>
            <a:prstDash val="solid"/>
            <a:round/>
            <a:headEnd len="med" w="med" type="none"/>
            <a:tailEnd len="med" w="med" type="none"/>
          </a:ln>
        </p:spPr>
      </p:sp>
      <p:sp>
        <p:nvSpPr>
          <p:cNvPr id="71" name="Google Shape;71;p13"/>
          <p:cNvSpPr/>
          <p:nvPr/>
        </p:nvSpPr>
        <p:spPr>
          <a:xfrm>
            <a:off x="5143500" y="555625"/>
            <a:ext cx="896950" cy="198450"/>
          </a:xfrm>
          <a:custGeom>
            <a:rect b="b" l="l" r="r" t="t"/>
            <a:pathLst>
              <a:path extrusionOk="0" h="7938" w="35878">
                <a:moveTo>
                  <a:pt x="0" y="1588"/>
                </a:moveTo>
                <a:lnTo>
                  <a:pt x="28258" y="0"/>
                </a:lnTo>
                <a:lnTo>
                  <a:pt x="35878" y="7938"/>
                </a:lnTo>
                <a:lnTo>
                  <a:pt x="9525" y="7938"/>
                </a:lnTo>
                <a:close/>
              </a:path>
            </a:pathLst>
          </a:custGeom>
          <a:solidFill>
            <a:srgbClr val="5E3D0C"/>
          </a:solidFill>
          <a:ln cap="flat" cmpd="sng" w="9525">
            <a:solidFill>
              <a:schemeClr val="dk2"/>
            </a:solidFill>
            <a:prstDash val="solid"/>
            <a:round/>
            <a:headEnd len="med" w="med" type="none"/>
            <a:tailEnd len="med" w="med" type="none"/>
          </a:ln>
        </p:spPr>
      </p:sp>
      <p:sp>
        <p:nvSpPr>
          <p:cNvPr id="72" name="Google Shape;72;p13"/>
          <p:cNvSpPr/>
          <p:nvPr/>
        </p:nvSpPr>
        <p:spPr>
          <a:xfrm>
            <a:off x="4048125" y="1166825"/>
            <a:ext cx="381000" cy="428625"/>
          </a:xfrm>
          <a:custGeom>
            <a:rect b="b" l="l" r="r" t="t"/>
            <a:pathLst>
              <a:path extrusionOk="0" h="17145" w="15240">
                <a:moveTo>
                  <a:pt x="0" y="9525"/>
                </a:moveTo>
                <a:lnTo>
                  <a:pt x="14605" y="0"/>
                </a:lnTo>
                <a:lnTo>
                  <a:pt x="15240" y="17145"/>
                </a:lnTo>
                <a:close/>
              </a:path>
            </a:pathLst>
          </a:custGeom>
          <a:solidFill>
            <a:srgbClr val="5E3D0C"/>
          </a:solidFill>
          <a:ln cap="flat" cmpd="sng" w="9525">
            <a:solidFill>
              <a:schemeClr val="dk2"/>
            </a:solidFill>
            <a:prstDash val="solid"/>
            <a:round/>
            <a:headEnd len="med" w="med" type="none"/>
            <a:tailEnd len="med" w="med" type="none"/>
          </a:ln>
        </p:spPr>
      </p:sp>
      <p:sp>
        <p:nvSpPr>
          <p:cNvPr id="73" name="Google Shape;73;p13"/>
          <p:cNvSpPr/>
          <p:nvPr/>
        </p:nvSpPr>
        <p:spPr>
          <a:xfrm>
            <a:off x="373075" y="1039825"/>
            <a:ext cx="206375" cy="563550"/>
          </a:xfrm>
          <a:custGeom>
            <a:rect b="b" l="l" r="r" t="t"/>
            <a:pathLst>
              <a:path extrusionOk="0" h="22542" w="8255">
                <a:moveTo>
                  <a:pt x="8255" y="12382"/>
                </a:moveTo>
                <a:lnTo>
                  <a:pt x="0" y="22542"/>
                </a:lnTo>
                <a:lnTo>
                  <a:pt x="8255" y="0"/>
                </a:lnTo>
                <a:close/>
              </a:path>
            </a:pathLst>
          </a:custGeom>
          <a:solidFill>
            <a:srgbClr val="5E3D0C"/>
          </a:solidFill>
          <a:ln cap="flat" cmpd="sng" w="9525">
            <a:solidFill>
              <a:schemeClr val="dk2"/>
            </a:solidFill>
            <a:prstDash val="solid"/>
            <a:round/>
            <a:headEnd len="med" w="med" type="none"/>
            <a:tailEnd len="med" w="med" type="none"/>
          </a:ln>
        </p:spPr>
      </p:sp>
      <p:sp>
        <p:nvSpPr>
          <p:cNvPr id="74" name="Google Shape;74;p13"/>
          <p:cNvSpPr/>
          <p:nvPr/>
        </p:nvSpPr>
        <p:spPr>
          <a:xfrm>
            <a:off x="7842250" y="3976700"/>
            <a:ext cx="428625" cy="325425"/>
          </a:xfrm>
          <a:custGeom>
            <a:rect b="b" l="l" r="r" t="t"/>
            <a:pathLst>
              <a:path extrusionOk="0" h="13017" w="17145">
                <a:moveTo>
                  <a:pt x="0" y="13017"/>
                </a:moveTo>
                <a:lnTo>
                  <a:pt x="3175" y="6032"/>
                </a:lnTo>
                <a:lnTo>
                  <a:pt x="17145" y="0"/>
                </a:lnTo>
                <a:close/>
              </a:path>
            </a:pathLst>
          </a:custGeom>
          <a:solidFill>
            <a:srgbClr val="5E3D0C"/>
          </a:solidFill>
          <a:ln cap="flat" cmpd="sng" w="9525">
            <a:solidFill>
              <a:schemeClr val="dk2"/>
            </a:solidFill>
            <a:prstDash val="solid"/>
            <a:round/>
            <a:headEnd len="med" w="med" type="none"/>
            <a:tailEnd len="med" w="med" type="none"/>
          </a:ln>
        </p:spPr>
      </p:sp>
      <p:sp>
        <p:nvSpPr>
          <p:cNvPr id="75" name="Google Shape;75;p13"/>
          <p:cNvSpPr/>
          <p:nvPr/>
        </p:nvSpPr>
        <p:spPr>
          <a:xfrm>
            <a:off x="8024825" y="841375"/>
            <a:ext cx="635000" cy="388950"/>
          </a:xfrm>
          <a:custGeom>
            <a:rect b="b" l="l" r="r" t="t"/>
            <a:pathLst>
              <a:path extrusionOk="0" h="15558" w="25400">
                <a:moveTo>
                  <a:pt x="11112" y="9525"/>
                </a:moveTo>
                <a:lnTo>
                  <a:pt x="25400" y="15558"/>
                </a:lnTo>
                <a:lnTo>
                  <a:pt x="20637" y="2223"/>
                </a:lnTo>
                <a:lnTo>
                  <a:pt x="0" y="0"/>
                </a:lnTo>
                <a:close/>
              </a:path>
            </a:pathLst>
          </a:custGeom>
          <a:solidFill>
            <a:srgbClr val="5E3D0C"/>
          </a:solidFill>
          <a:ln cap="flat" cmpd="sng" w="9525">
            <a:solidFill>
              <a:schemeClr val="dk2"/>
            </a:solidFill>
            <a:prstDash val="solid"/>
            <a:round/>
            <a:headEnd len="med" w="med" type="none"/>
            <a:tailEnd len="med" w="med" type="none"/>
          </a:ln>
        </p:spPr>
      </p:sp>
      <p:sp>
        <p:nvSpPr>
          <p:cNvPr id="76" name="Google Shape;76;p13"/>
          <p:cNvSpPr/>
          <p:nvPr/>
        </p:nvSpPr>
        <p:spPr>
          <a:xfrm>
            <a:off x="849325" y="4127500"/>
            <a:ext cx="436550" cy="381000"/>
          </a:xfrm>
          <a:custGeom>
            <a:rect b="b" l="l" r="r" t="t"/>
            <a:pathLst>
              <a:path extrusionOk="0" h="15240" w="17462">
                <a:moveTo>
                  <a:pt x="635" y="0"/>
                </a:moveTo>
                <a:lnTo>
                  <a:pt x="17462" y="10478"/>
                </a:lnTo>
                <a:lnTo>
                  <a:pt x="9842" y="15240"/>
                </a:lnTo>
                <a:lnTo>
                  <a:pt x="0" y="10795"/>
                </a:lnTo>
                <a:close/>
              </a:path>
            </a:pathLst>
          </a:custGeom>
          <a:solidFill>
            <a:srgbClr val="5E3D0C"/>
          </a:solidFill>
          <a:ln cap="flat" cmpd="sng" w="9525">
            <a:solidFill>
              <a:schemeClr val="dk2"/>
            </a:solidFill>
            <a:prstDash val="solid"/>
            <a:round/>
            <a:headEnd len="med" w="med" type="none"/>
            <a:tailEnd len="med" w="med" type="none"/>
          </a:ln>
        </p:spPr>
      </p:sp>
      <p:sp>
        <p:nvSpPr>
          <p:cNvPr id="77" name="Google Shape;77;p13"/>
          <p:cNvSpPr/>
          <p:nvPr/>
        </p:nvSpPr>
        <p:spPr>
          <a:xfrm>
            <a:off x="452450" y="547700"/>
            <a:ext cx="420675" cy="246050"/>
          </a:xfrm>
          <a:custGeom>
            <a:rect b="b" l="l" r="r" t="t"/>
            <a:pathLst>
              <a:path extrusionOk="0" h="9842" w="16827">
                <a:moveTo>
                  <a:pt x="2857" y="2857"/>
                </a:moveTo>
                <a:lnTo>
                  <a:pt x="16827" y="0"/>
                </a:lnTo>
                <a:lnTo>
                  <a:pt x="0" y="9842"/>
                </a:lnTo>
                <a:close/>
              </a:path>
            </a:pathLst>
          </a:custGeom>
          <a:solidFill>
            <a:srgbClr val="AB946F"/>
          </a:solidFill>
          <a:ln>
            <a:noFill/>
          </a:ln>
        </p:spPr>
      </p:sp>
      <p:sp>
        <p:nvSpPr>
          <p:cNvPr id="78" name="Google Shape;78;p13"/>
          <p:cNvSpPr/>
          <p:nvPr/>
        </p:nvSpPr>
        <p:spPr>
          <a:xfrm>
            <a:off x="3167075" y="4873625"/>
            <a:ext cx="619125" cy="293700"/>
          </a:xfrm>
          <a:custGeom>
            <a:rect b="b" l="l" r="r" t="t"/>
            <a:pathLst>
              <a:path extrusionOk="0" h="11748" w="24765">
                <a:moveTo>
                  <a:pt x="12382" y="0"/>
                </a:moveTo>
                <a:lnTo>
                  <a:pt x="24765" y="11748"/>
                </a:lnTo>
                <a:lnTo>
                  <a:pt x="4445" y="11748"/>
                </a:lnTo>
                <a:lnTo>
                  <a:pt x="0" y="6350"/>
                </a:lnTo>
                <a:close/>
              </a:path>
            </a:pathLst>
          </a:custGeom>
          <a:solidFill>
            <a:srgbClr val="AB946F"/>
          </a:solidFill>
          <a:ln>
            <a:noFill/>
          </a:ln>
        </p:spPr>
      </p:sp>
      <p:sp>
        <p:nvSpPr>
          <p:cNvPr id="79" name="Google Shape;79;p13"/>
          <p:cNvSpPr/>
          <p:nvPr/>
        </p:nvSpPr>
        <p:spPr>
          <a:xfrm>
            <a:off x="6588125" y="4500575"/>
            <a:ext cx="460375" cy="333375"/>
          </a:xfrm>
          <a:custGeom>
            <a:rect b="b" l="l" r="r" t="t"/>
            <a:pathLst>
              <a:path extrusionOk="0" h="13335" w="18415">
                <a:moveTo>
                  <a:pt x="9525" y="0"/>
                </a:moveTo>
                <a:lnTo>
                  <a:pt x="18415" y="0"/>
                </a:lnTo>
                <a:lnTo>
                  <a:pt x="0" y="13335"/>
                </a:lnTo>
                <a:close/>
              </a:path>
            </a:pathLst>
          </a:custGeom>
          <a:solidFill>
            <a:srgbClr val="AB946F"/>
          </a:solidFill>
          <a:ln>
            <a:noFill/>
          </a:ln>
        </p:spPr>
      </p:sp>
      <p:sp>
        <p:nvSpPr>
          <p:cNvPr id="80" name="Google Shape;80;p13"/>
          <p:cNvSpPr/>
          <p:nvPr/>
        </p:nvSpPr>
        <p:spPr>
          <a:xfrm>
            <a:off x="6818325" y="158750"/>
            <a:ext cx="722300" cy="373075"/>
          </a:xfrm>
          <a:custGeom>
            <a:rect b="b" l="l" r="r" t="t"/>
            <a:pathLst>
              <a:path extrusionOk="0" h="14923" w="28892">
                <a:moveTo>
                  <a:pt x="6985" y="7620"/>
                </a:moveTo>
                <a:lnTo>
                  <a:pt x="28892" y="14923"/>
                </a:lnTo>
                <a:lnTo>
                  <a:pt x="0" y="0"/>
                </a:lnTo>
                <a:close/>
              </a:path>
            </a:pathLst>
          </a:custGeom>
          <a:solidFill>
            <a:srgbClr val="AB946F"/>
          </a:solidFill>
          <a:ln>
            <a:noFill/>
          </a:ln>
        </p:spPr>
      </p:sp>
      <p:sp>
        <p:nvSpPr>
          <p:cNvPr id="81" name="Google Shape;81;p13"/>
          <p:cNvSpPr/>
          <p:nvPr/>
        </p:nvSpPr>
        <p:spPr>
          <a:xfrm>
            <a:off x="2492375" y="-71425"/>
            <a:ext cx="968375" cy="254000"/>
          </a:xfrm>
          <a:custGeom>
            <a:rect b="b" l="l" r="r" t="t"/>
            <a:pathLst>
              <a:path extrusionOk="0" h="10160" w="38735">
                <a:moveTo>
                  <a:pt x="22543" y="10160"/>
                </a:moveTo>
                <a:lnTo>
                  <a:pt x="38735" y="317"/>
                </a:lnTo>
                <a:lnTo>
                  <a:pt x="0" y="0"/>
                </a:lnTo>
                <a:lnTo>
                  <a:pt x="635" y="5080"/>
                </a:lnTo>
                <a:close/>
              </a:path>
            </a:pathLst>
          </a:custGeom>
          <a:solidFill>
            <a:srgbClr val="AB946F"/>
          </a:solidFill>
          <a:ln>
            <a:noFill/>
          </a:ln>
        </p:spPr>
      </p:sp>
      <p:sp>
        <p:nvSpPr>
          <p:cNvPr id="82" name="Google Shape;82;p13"/>
          <p:cNvSpPr/>
          <p:nvPr/>
        </p:nvSpPr>
        <p:spPr>
          <a:xfrm>
            <a:off x="4162550" y="1267950"/>
            <a:ext cx="191725" cy="160800"/>
          </a:xfrm>
          <a:custGeom>
            <a:rect b="b" l="l" r="r" t="t"/>
            <a:pathLst>
              <a:path extrusionOk="0" h="6432" w="7669">
                <a:moveTo>
                  <a:pt x="0" y="4948"/>
                </a:moveTo>
                <a:lnTo>
                  <a:pt x="7669" y="0"/>
                </a:lnTo>
                <a:lnTo>
                  <a:pt x="7175" y="3711"/>
                </a:lnTo>
                <a:lnTo>
                  <a:pt x="3216" y="6432"/>
                </a:lnTo>
                <a:close/>
              </a:path>
            </a:pathLst>
          </a:custGeom>
          <a:solidFill>
            <a:srgbClr val="80581B"/>
          </a:solidFill>
          <a:ln>
            <a:noFill/>
          </a:ln>
        </p:spPr>
      </p:sp>
      <p:sp>
        <p:nvSpPr>
          <p:cNvPr id="83" name="Google Shape;83;p13"/>
          <p:cNvSpPr/>
          <p:nvPr/>
        </p:nvSpPr>
        <p:spPr>
          <a:xfrm>
            <a:off x="5300600" y="618500"/>
            <a:ext cx="364925" cy="61850"/>
          </a:xfrm>
          <a:custGeom>
            <a:rect b="b" l="l" r="r" t="t"/>
            <a:pathLst>
              <a:path extrusionOk="0" h="2474" w="14597">
                <a:moveTo>
                  <a:pt x="0" y="495"/>
                </a:moveTo>
                <a:lnTo>
                  <a:pt x="14597" y="0"/>
                </a:lnTo>
                <a:lnTo>
                  <a:pt x="4453" y="2474"/>
                </a:lnTo>
                <a:close/>
              </a:path>
            </a:pathLst>
          </a:custGeom>
          <a:solidFill>
            <a:srgbClr val="80581B"/>
          </a:solidFill>
          <a:ln>
            <a:noFill/>
          </a:ln>
        </p:spPr>
      </p:sp>
      <p:sp>
        <p:nvSpPr>
          <p:cNvPr id="84" name="Google Shape;84;p13"/>
          <p:cNvSpPr/>
          <p:nvPr/>
        </p:nvSpPr>
        <p:spPr>
          <a:xfrm>
            <a:off x="2254600" y="846675"/>
            <a:ext cx="160275" cy="102800"/>
          </a:xfrm>
          <a:custGeom>
            <a:rect b="b" l="l" r="r" t="t"/>
            <a:pathLst>
              <a:path extrusionOk="0" h="4112" w="6411">
                <a:moveTo>
                  <a:pt x="3387" y="0"/>
                </a:moveTo>
                <a:lnTo>
                  <a:pt x="0" y="4112"/>
                </a:lnTo>
                <a:lnTo>
                  <a:pt x="6411" y="604"/>
                </a:lnTo>
                <a:close/>
              </a:path>
            </a:pathLst>
          </a:custGeom>
          <a:solidFill>
            <a:srgbClr val="80581B"/>
          </a:solidFill>
          <a:ln>
            <a:noFill/>
          </a:ln>
        </p:spPr>
      </p:sp>
      <p:sp>
        <p:nvSpPr>
          <p:cNvPr id="85" name="Google Shape;85;p13"/>
          <p:cNvSpPr/>
          <p:nvPr/>
        </p:nvSpPr>
        <p:spPr>
          <a:xfrm>
            <a:off x="7638675" y="1654475"/>
            <a:ext cx="141950" cy="93400"/>
          </a:xfrm>
          <a:custGeom>
            <a:rect b="b" l="l" r="r" t="t"/>
            <a:pathLst>
              <a:path extrusionOk="0" h="3736" w="5678">
                <a:moveTo>
                  <a:pt x="0" y="0"/>
                </a:moveTo>
                <a:lnTo>
                  <a:pt x="2241" y="3736"/>
                </a:lnTo>
                <a:lnTo>
                  <a:pt x="5678" y="2391"/>
                </a:lnTo>
                <a:close/>
              </a:path>
            </a:pathLst>
          </a:custGeom>
          <a:solidFill>
            <a:srgbClr val="80581B"/>
          </a:solidFill>
          <a:ln>
            <a:noFill/>
          </a:ln>
        </p:spPr>
      </p:sp>
      <p:sp>
        <p:nvSpPr>
          <p:cNvPr id="86" name="Google Shape;86;p13"/>
          <p:cNvSpPr/>
          <p:nvPr/>
        </p:nvSpPr>
        <p:spPr>
          <a:xfrm>
            <a:off x="8150400" y="896225"/>
            <a:ext cx="358600" cy="171825"/>
          </a:xfrm>
          <a:custGeom>
            <a:rect b="b" l="l" r="r" t="t"/>
            <a:pathLst>
              <a:path extrusionOk="0" h="6873" w="14344">
                <a:moveTo>
                  <a:pt x="0" y="0"/>
                </a:moveTo>
                <a:lnTo>
                  <a:pt x="14344" y="1793"/>
                </a:lnTo>
                <a:lnTo>
                  <a:pt x="10160" y="6873"/>
                </a:lnTo>
                <a:lnTo>
                  <a:pt x="7322" y="6275"/>
                </a:lnTo>
                <a:close/>
              </a:path>
            </a:pathLst>
          </a:custGeom>
          <a:solidFill>
            <a:srgbClr val="80581B"/>
          </a:solidFill>
          <a:ln>
            <a:noFill/>
          </a:ln>
        </p:spPr>
      </p:sp>
      <p:sp>
        <p:nvSpPr>
          <p:cNvPr id="87" name="Google Shape;87;p13"/>
          <p:cNvSpPr/>
          <p:nvPr/>
        </p:nvSpPr>
        <p:spPr>
          <a:xfrm>
            <a:off x="6458325" y="3649375"/>
            <a:ext cx="522950" cy="171825"/>
          </a:xfrm>
          <a:custGeom>
            <a:rect b="b" l="l" r="r" t="t"/>
            <a:pathLst>
              <a:path extrusionOk="0" h="6873" w="20918">
                <a:moveTo>
                  <a:pt x="0" y="6873"/>
                </a:moveTo>
                <a:lnTo>
                  <a:pt x="6126" y="1046"/>
                </a:lnTo>
                <a:lnTo>
                  <a:pt x="20918" y="0"/>
                </a:lnTo>
                <a:close/>
              </a:path>
            </a:pathLst>
          </a:custGeom>
          <a:solidFill>
            <a:srgbClr val="80581B"/>
          </a:solidFill>
          <a:ln>
            <a:noFill/>
          </a:ln>
        </p:spPr>
      </p:sp>
      <p:sp>
        <p:nvSpPr>
          <p:cNvPr id="88" name="Google Shape;88;p13"/>
          <p:cNvSpPr/>
          <p:nvPr/>
        </p:nvSpPr>
        <p:spPr>
          <a:xfrm>
            <a:off x="4254500" y="4482350"/>
            <a:ext cx="366050" cy="145675"/>
          </a:xfrm>
          <a:custGeom>
            <a:rect b="b" l="l" r="r" t="t"/>
            <a:pathLst>
              <a:path extrusionOk="0" h="5827" w="14642">
                <a:moveTo>
                  <a:pt x="0" y="2241"/>
                </a:moveTo>
                <a:lnTo>
                  <a:pt x="14642" y="0"/>
                </a:lnTo>
                <a:lnTo>
                  <a:pt x="3287" y="5827"/>
                </a:lnTo>
                <a:close/>
              </a:path>
            </a:pathLst>
          </a:custGeom>
          <a:solidFill>
            <a:srgbClr val="80581B"/>
          </a:solidFill>
          <a:ln>
            <a:noFill/>
          </a:ln>
        </p:spPr>
      </p:sp>
      <p:sp>
        <p:nvSpPr>
          <p:cNvPr id="89" name="Google Shape;89;p13"/>
          <p:cNvSpPr/>
          <p:nvPr/>
        </p:nvSpPr>
        <p:spPr>
          <a:xfrm>
            <a:off x="1845225" y="3600825"/>
            <a:ext cx="242800" cy="63500"/>
          </a:xfrm>
          <a:custGeom>
            <a:rect b="b" l="l" r="r" t="t"/>
            <a:pathLst>
              <a:path extrusionOk="0" h="2540" w="9712">
                <a:moveTo>
                  <a:pt x="0" y="0"/>
                </a:moveTo>
                <a:lnTo>
                  <a:pt x="9712" y="598"/>
                </a:lnTo>
                <a:lnTo>
                  <a:pt x="1046" y="2540"/>
                </a:lnTo>
                <a:close/>
              </a:path>
            </a:pathLst>
          </a:custGeom>
          <a:solidFill>
            <a:srgbClr val="80581B"/>
          </a:solidFill>
          <a:ln>
            <a:noFill/>
          </a:ln>
        </p:spPr>
      </p:sp>
      <p:sp>
        <p:nvSpPr>
          <p:cNvPr id="90" name="Google Shape;90;p13"/>
          <p:cNvSpPr/>
          <p:nvPr/>
        </p:nvSpPr>
        <p:spPr>
          <a:xfrm>
            <a:off x="892725" y="4187275"/>
            <a:ext cx="239075" cy="194225"/>
          </a:xfrm>
          <a:custGeom>
            <a:rect b="b" l="l" r="r" t="t"/>
            <a:pathLst>
              <a:path extrusionOk="0" h="7769" w="9563">
                <a:moveTo>
                  <a:pt x="0" y="7321"/>
                </a:moveTo>
                <a:lnTo>
                  <a:pt x="150" y="0"/>
                </a:lnTo>
                <a:lnTo>
                  <a:pt x="9563" y="5827"/>
                </a:lnTo>
                <a:lnTo>
                  <a:pt x="2989" y="7769"/>
                </a:lnTo>
                <a:close/>
              </a:path>
            </a:pathLst>
          </a:custGeom>
          <a:solidFill>
            <a:srgbClr val="80581B"/>
          </a:solidFill>
          <a:ln>
            <a:noFill/>
          </a:ln>
        </p:spPr>
      </p:sp>
      <p:sp>
        <p:nvSpPr>
          <p:cNvPr id="91" name="Google Shape;91;p13"/>
          <p:cNvSpPr/>
          <p:nvPr/>
        </p:nvSpPr>
        <p:spPr>
          <a:xfrm>
            <a:off x="475550" y="1254550"/>
            <a:ext cx="73475" cy="173275"/>
          </a:xfrm>
          <a:custGeom>
            <a:rect b="b" l="l" r="r" t="t"/>
            <a:pathLst>
              <a:path extrusionOk="0" h="6931" w="2939">
                <a:moveTo>
                  <a:pt x="2849" y="0"/>
                </a:moveTo>
                <a:lnTo>
                  <a:pt x="2939" y="2628"/>
                </a:lnTo>
                <a:lnTo>
                  <a:pt x="0" y="6931"/>
                </a:lnTo>
                <a:close/>
              </a:path>
            </a:pathLst>
          </a:custGeom>
          <a:solidFill>
            <a:srgbClr val="80581B"/>
          </a:solidFill>
          <a:ln>
            <a:noFill/>
          </a:ln>
        </p:spPr>
      </p:sp>
      <p:sp>
        <p:nvSpPr>
          <p:cNvPr id="92" name="Google Shape;92;p13"/>
          <p:cNvSpPr/>
          <p:nvPr/>
        </p:nvSpPr>
        <p:spPr>
          <a:xfrm>
            <a:off x="7928925" y="4090225"/>
            <a:ext cx="143300" cy="115200"/>
          </a:xfrm>
          <a:custGeom>
            <a:rect b="b" l="l" r="r" t="t"/>
            <a:pathLst>
              <a:path extrusionOk="0" h="4608" w="5732">
                <a:moveTo>
                  <a:pt x="450" y="2135"/>
                </a:moveTo>
                <a:lnTo>
                  <a:pt x="5732" y="0"/>
                </a:lnTo>
                <a:lnTo>
                  <a:pt x="0" y="4608"/>
                </a:lnTo>
                <a:close/>
              </a:path>
            </a:pathLst>
          </a:custGeom>
          <a:solidFill>
            <a:srgbClr val="80581B"/>
          </a:solidFill>
          <a:ln>
            <a:noFill/>
          </a:ln>
        </p:spPr>
      </p:sp>
      <p:sp>
        <p:nvSpPr>
          <p:cNvPr id="93" name="Google Shape;93;p13"/>
          <p:cNvSpPr txBox="1"/>
          <p:nvPr>
            <p:ph idx="1" type="subTitle"/>
          </p:nvPr>
        </p:nvSpPr>
        <p:spPr>
          <a:xfrm>
            <a:off x="2740300" y="4463150"/>
            <a:ext cx="6393900" cy="792600"/>
          </a:xfrm>
          <a:prstGeom prst="rect">
            <a:avLst/>
          </a:prstGeom>
        </p:spPr>
        <p:txBody>
          <a:bodyPr anchorCtr="0" anchor="t" bIns="91425" lIns="91425" spcFirstLastPara="1" rIns="91425" wrap="square" tIns="91425">
            <a:normAutofit/>
          </a:bodyPr>
          <a:lstStyle/>
          <a:p>
            <a:pPr indent="0" lvl="0" marL="0" rtl="0" algn="r">
              <a:lnSpc>
                <a:spcPct val="90000"/>
              </a:lnSpc>
              <a:spcBef>
                <a:spcPts val="0"/>
              </a:spcBef>
              <a:spcAft>
                <a:spcPts val="0"/>
              </a:spcAft>
              <a:buSzPts val="852"/>
              <a:buNone/>
            </a:pPr>
            <a:r>
              <a:rPr lang="en-GB" sz="1670">
                <a:latin typeface="Nunito SemiBold"/>
                <a:ea typeface="Nunito SemiBold"/>
                <a:cs typeface="Nunito SemiBold"/>
                <a:sym typeface="Nunito SemiBold"/>
              </a:rPr>
              <a:t>Chris Dalziel and Adam Chapman-Dodd, </a:t>
            </a:r>
            <a:endParaRPr sz="1670">
              <a:latin typeface="Nunito SemiBold"/>
              <a:ea typeface="Nunito SemiBold"/>
              <a:cs typeface="Nunito SemiBold"/>
              <a:sym typeface="Nunito SemiBold"/>
            </a:endParaRPr>
          </a:p>
          <a:p>
            <a:pPr indent="0" lvl="0" marL="0" rtl="0" algn="r">
              <a:lnSpc>
                <a:spcPct val="90000"/>
              </a:lnSpc>
              <a:spcBef>
                <a:spcPts val="0"/>
              </a:spcBef>
              <a:spcAft>
                <a:spcPts val="0"/>
              </a:spcAft>
              <a:buSzPts val="852"/>
              <a:buNone/>
            </a:pPr>
            <a:r>
              <a:rPr lang="en-GB" sz="1670">
                <a:latin typeface="Nunito SemiBold"/>
                <a:ea typeface="Nunito SemiBold"/>
                <a:cs typeface="Nunito SemiBold"/>
                <a:sym typeface="Nunito SemiBold"/>
              </a:rPr>
              <a:t>with design help from Moth Dalziel</a:t>
            </a:r>
            <a:endParaRPr sz="1670">
              <a:latin typeface="Nunito SemiBold"/>
              <a:ea typeface="Nunito SemiBold"/>
              <a:cs typeface="Nunito SemiBold"/>
              <a:sym typeface="Nunit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 Listeners - Do</a:t>
            </a:r>
            <a:endParaRPr/>
          </a:p>
          <a:p>
            <a:pPr indent="0" lvl="0" marL="0" rtl="0" algn="l">
              <a:spcBef>
                <a:spcPts val="0"/>
              </a:spcBef>
              <a:spcAft>
                <a:spcPts val="0"/>
              </a:spcAft>
              <a:buNone/>
            </a:pPr>
            <a:r>
              <a:t/>
            </a:r>
            <a:endParaRPr/>
          </a:p>
        </p:txBody>
      </p:sp>
      <p:sp>
        <p:nvSpPr>
          <p:cNvPr id="157" name="Google Shape;157;p22"/>
          <p:cNvSpPr txBox="1"/>
          <p:nvPr>
            <p:ph idx="1" type="body"/>
          </p:nvPr>
        </p:nvSpPr>
        <p:spPr>
          <a:xfrm>
            <a:off x="311700" y="2277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Your first task is to use an event listener to implement the most important feature in the game </a:t>
            </a:r>
            <a:r>
              <a:rPr lang="en-GB"/>
              <a:t>— a clickable cookie!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 Listeners - Discuss</a:t>
            </a:r>
            <a:endParaRPr/>
          </a:p>
          <a:p>
            <a:pPr indent="0" lvl="0" marL="0" rtl="0" algn="l">
              <a:spcBef>
                <a:spcPts val="0"/>
              </a:spcBef>
              <a:spcAft>
                <a:spcPts val="0"/>
              </a:spcAft>
              <a:buNone/>
            </a:pPr>
            <a:r>
              <a:t/>
            </a:r>
            <a:endParaRPr/>
          </a:p>
        </p:txBody>
      </p:sp>
      <p:sp>
        <p:nvSpPr>
          <p:cNvPr id="163" name="Google Shape;163;p23"/>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Char char="●"/>
            </a:pPr>
            <a:r>
              <a:rPr lang="en-GB"/>
              <a:t>Why do we separate logic (JS), styling (CSS) and structure (HTML) rather than keep it all in the same file?</a:t>
            </a:r>
            <a:br>
              <a:rPr lang="en-GB"/>
            </a:br>
            <a:endParaRPr/>
          </a:p>
          <a:p>
            <a:pPr indent="-342900" lvl="0" marL="457200" rtl="0" algn="l">
              <a:lnSpc>
                <a:spcPct val="95000"/>
              </a:lnSpc>
              <a:spcBef>
                <a:spcPts val="0"/>
              </a:spcBef>
              <a:spcAft>
                <a:spcPts val="0"/>
              </a:spcAft>
              <a:buSzPts val="1800"/>
              <a:buChar char="●"/>
            </a:pPr>
            <a:r>
              <a:rPr lang="en-GB"/>
              <a:t>How might you use different types of events (like </a:t>
            </a:r>
            <a:r>
              <a:rPr lang="en-GB">
                <a:latin typeface="Fira Code"/>
                <a:ea typeface="Fira Code"/>
                <a:cs typeface="Fira Code"/>
                <a:sym typeface="Fira Code"/>
              </a:rPr>
              <a:t>mouseenter</a:t>
            </a:r>
            <a:r>
              <a:rPr lang="en-GB"/>
              <a:t>, </a:t>
            </a:r>
            <a:r>
              <a:rPr lang="en-GB">
                <a:latin typeface="Fira Code"/>
                <a:ea typeface="Fira Code"/>
                <a:cs typeface="Fira Code"/>
                <a:sym typeface="Fira Code"/>
              </a:rPr>
              <a:t>dblclick</a:t>
            </a:r>
            <a:r>
              <a:rPr lang="en-GB"/>
              <a:t> or </a:t>
            </a:r>
            <a:r>
              <a:rPr lang="en-GB">
                <a:latin typeface="Fira Code"/>
                <a:ea typeface="Fira Code"/>
                <a:cs typeface="Fira Code"/>
                <a:sym typeface="Fira Code"/>
              </a:rPr>
              <a:t>keydown</a:t>
            </a:r>
            <a:r>
              <a:rPr lang="en-GB"/>
              <a:t>) to change how players interact with this game?</a:t>
            </a:r>
            <a:br>
              <a:rPr lang="en-GB"/>
            </a:br>
            <a:endParaRPr/>
          </a:p>
          <a:p>
            <a:pPr indent="-342900" lvl="0" marL="457200" rtl="0" algn="l">
              <a:lnSpc>
                <a:spcPct val="95000"/>
              </a:lnSpc>
              <a:spcBef>
                <a:spcPts val="0"/>
              </a:spcBef>
              <a:spcAft>
                <a:spcPts val="0"/>
              </a:spcAft>
              <a:buSzPts val="1800"/>
              <a:buChar char="●"/>
            </a:pPr>
            <a:r>
              <a:rPr lang="en-GB"/>
              <a:t>Why is </a:t>
            </a:r>
            <a:r>
              <a:rPr lang="en-GB">
                <a:latin typeface="Fira Code"/>
                <a:ea typeface="Fira Code"/>
                <a:cs typeface="Fira Code"/>
                <a:sym typeface="Fira Code"/>
              </a:rPr>
              <a:t>refreshCookieCount()</a:t>
            </a:r>
            <a:r>
              <a:rPr lang="en-GB"/>
              <a:t> called after increasing the score? What would happen if we forgot to call it?</a:t>
            </a:r>
            <a:br>
              <a:rPr lang="en-GB"/>
            </a:br>
            <a:endParaRPr/>
          </a:p>
          <a:p>
            <a:pPr indent="-342900" lvl="0" marL="457200" rtl="0" algn="l">
              <a:lnSpc>
                <a:spcPct val="95000"/>
              </a:lnSpc>
              <a:spcBef>
                <a:spcPts val="0"/>
              </a:spcBef>
              <a:spcAft>
                <a:spcPts val="0"/>
              </a:spcAft>
              <a:buSzPts val="1800"/>
              <a:buChar char="●"/>
            </a:pPr>
            <a:r>
              <a:rPr lang="en-GB"/>
              <a:t>How could you make this click interaction more engaging or apparent for a user?</a:t>
            </a:r>
            <a:endParaRPr/>
          </a:p>
          <a:p>
            <a:pPr indent="0" lvl="0" marL="0" rtl="0" algn="l">
              <a:lnSpc>
                <a:spcPct val="95000"/>
              </a:lnSpc>
              <a:spcBef>
                <a:spcPts val="1200"/>
              </a:spcBef>
              <a:spcAft>
                <a:spcPts val="0"/>
              </a:spcAft>
              <a:buSzPts val="852"/>
              <a:buNone/>
            </a:pPr>
            <a:r>
              <a:t/>
            </a:r>
            <a:endParaRPr/>
          </a:p>
          <a:p>
            <a:pPr indent="0" lvl="0" marL="0" rtl="0" algn="l">
              <a:lnSpc>
                <a:spcPct val="95000"/>
              </a:lnSpc>
              <a:spcBef>
                <a:spcPts val="1200"/>
              </a:spcBef>
              <a:spcAft>
                <a:spcPts val="0"/>
              </a:spcAft>
              <a:buSzPts val="852"/>
              <a:buNone/>
            </a:pPr>
            <a:r>
              <a:t/>
            </a:r>
            <a:endParaRPr/>
          </a:p>
          <a:p>
            <a:pPr indent="0" lvl="0" marL="0" rtl="0" algn="l">
              <a:lnSpc>
                <a:spcPct val="95000"/>
              </a:lnSpc>
              <a:spcBef>
                <a:spcPts val="1200"/>
              </a:spcBef>
              <a:spcAft>
                <a:spcPts val="1200"/>
              </a:spcAft>
              <a:buSzPts val="852"/>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lang="en-GB"/>
              <a:t>You can use different types of </a:t>
            </a:r>
            <a:r>
              <a:rPr b="1" i="1" lang="en-GB"/>
              <a:t>events</a:t>
            </a:r>
            <a:r>
              <a:rPr lang="en-GB"/>
              <a:t>, like </a:t>
            </a:r>
            <a:r>
              <a:rPr lang="en-GB">
                <a:latin typeface="Fira Code"/>
                <a:ea typeface="Fira Code"/>
                <a:cs typeface="Fira Code"/>
                <a:sym typeface="Fira Code"/>
              </a:rPr>
              <a:t>keydown</a:t>
            </a:r>
            <a:r>
              <a:rPr lang="en-GB"/>
              <a:t>, to make a game more interactive and accessible (e.g. making the spacebar act like cookie click allows the webpage to be usable even by those who might struggle with mouse.</a:t>
            </a:r>
            <a:endParaRPr/>
          </a:p>
          <a:p>
            <a:pPr indent="0" lvl="0" marL="457200" rtl="0" algn="l">
              <a:lnSpc>
                <a:spcPct val="95000"/>
              </a:lnSpc>
              <a:spcBef>
                <a:spcPts val="1200"/>
              </a:spcBef>
              <a:spcAft>
                <a:spcPts val="0"/>
              </a:spcAft>
              <a:buNone/>
            </a:pPr>
            <a:r>
              <a:rPr b="1" i="1" lang="en-GB"/>
              <a:t>Event listeners</a:t>
            </a:r>
            <a:r>
              <a:rPr lang="en-GB"/>
              <a:t> allow us to separate the behaviour of the game from the design and keep </a:t>
            </a:r>
            <a:r>
              <a:rPr b="1" i="1" lang="en-GB"/>
              <a:t>functions</a:t>
            </a:r>
            <a:r>
              <a:rPr lang="en-GB"/>
              <a:t> running </a:t>
            </a:r>
            <a:r>
              <a:rPr b="1" lang="en-GB"/>
              <a:t>if and only if a specific </a:t>
            </a:r>
            <a:r>
              <a:rPr b="1" i="1" lang="en-GB"/>
              <a:t>event </a:t>
            </a:r>
            <a:r>
              <a:rPr b="1" lang="en-GB"/>
              <a:t>occurs</a:t>
            </a:r>
            <a:r>
              <a:rPr lang="en-GB"/>
              <a:t> - like clicking the cookie.</a:t>
            </a:r>
            <a:endParaRPr/>
          </a:p>
          <a:p>
            <a:pPr indent="0" lvl="0" marL="457200" rtl="0" algn="l">
              <a:lnSpc>
                <a:spcPct val="95000"/>
              </a:lnSpc>
              <a:spcBef>
                <a:spcPts val="1200"/>
              </a:spcBef>
              <a:spcAft>
                <a:spcPts val="1200"/>
              </a:spcAft>
              <a:buNone/>
            </a:pPr>
            <a:r>
              <a:rPr lang="en-GB"/>
              <a:t>This first task should have shown you the basics of developing interactive webpages: </a:t>
            </a:r>
            <a:r>
              <a:rPr b="1" i="1" lang="en-GB"/>
              <a:t>event listeners</a:t>
            </a:r>
            <a:r>
              <a:rPr lang="en-GB"/>
              <a:t> are attached to elements and the necessary functions are called when the </a:t>
            </a:r>
            <a:r>
              <a:rPr b="1" i="1" lang="en-GB"/>
              <a:t>event </a:t>
            </a:r>
            <a:r>
              <a:rPr lang="en-GB"/>
              <a:t>occurs.</a:t>
            </a:r>
            <a:endParaRPr sz="1600">
              <a:solidFill>
                <a:schemeClr val="dk1"/>
              </a:solidFill>
            </a:endParaRPr>
          </a:p>
        </p:txBody>
      </p:sp>
      <p:sp>
        <p:nvSpPr>
          <p:cNvPr id="169" name="Google Shape;16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 Listeners - Summary</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 - Learn</a:t>
            </a:r>
            <a:endParaRPr/>
          </a:p>
        </p:txBody>
      </p:sp>
      <p:sp>
        <p:nvSpPr>
          <p:cNvPr id="175" name="Google Shape;175;p25"/>
          <p:cNvSpPr txBox="1"/>
          <p:nvPr>
            <p:ph idx="1" type="body"/>
          </p:nvPr>
        </p:nvSpPr>
        <p:spPr>
          <a:xfrm>
            <a:off x="311700" y="1990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One “event” we might want to react to is the passage of a set amount of time.</a:t>
            </a:r>
            <a:endParaRPr/>
          </a:p>
          <a:p>
            <a:pPr indent="0" lvl="0" marL="0" rtl="0" algn="l">
              <a:spcBef>
                <a:spcPts val="1200"/>
              </a:spcBef>
              <a:spcAft>
                <a:spcPts val="1200"/>
              </a:spcAft>
              <a:buNone/>
            </a:pPr>
            <a:r>
              <a:rPr lang="en-GB"/>
              <a:t>The </a:t>
            </a:r>
            <a:r>
              <a:rPr lang="en-GB">
                <a:latin typeface="Fira Code"/>
                <a:ea typeface="Fira Code"/>
                <a:cs typeface="Fira Code"/>
                <a:sym typeface="Fira Code"/>
              </a:rPr>
              <a:t>setInterval</a:t>
            </a:r>
            <a:r>
              <a:rPr lang="en-GB"/>
              <a:t> function lets us run a function </a:t>
            </a:r>
            <a:r>
              <a:rPr lang="en-GB"/>
              <a:t>every time the provided interval has passed, allowing for functions which run repeatedly with a delay.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 - Learn</a:t>
            </a:r>
            <a:endParaRPr/>
          </a:p>
        </p:txBody>
      </p:sp>
      <p:sp>
        <p:nvSpPr>
          <p:cNvPr id="181" name="Google Shape;181;p26"/>
          <p:cNvSpPr txBox="1"/>
          <p:nvPr>
            <p:ph idx="1" type="body"/>
          </p:nvPr>
        </p:nvSpPr>
        <p:spPr>
          <a:xfrm>
            <a:off x="311700" y="1228675"/>
            <a:ext cx="4436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This </a:t>
            </a:r>
            <a:r>
              <a:rPr lang="en-GB">
                <a:latin typeface="Fira Code"/>
                <a:ea typeface="Fira Code"/>
                <a:cs typeface="Fira Code"/>
                <a:sym typeface="Fira Code"/>
              </a:rPr>
              <a:t>clock()</a:t>
            </a:r>
            <a:r>
              <a:rPr lang="en-GB"/>
              <a:t> function increments the number of seconds that have passed and then adjusts the minutes and hours.</a:t>
            </a:r>
            <a:endParaRPr/>
          </a:p>
          <a:p>
            <a:pPr indent="0" lvl="0" marL="0" rtl="0" algn="l">
              <a:spcBef>
                <a:spcPts val="1200"/>
              </a:spcBef>
              <a:spcAft>
                <a:spcPts val="0"/>
              </a:spcAft>
              <a:buNone/>
            </a:pPr>
            <a:r>
              <a:rPr lang="en-GB"/>
              <a:t>For this to work correctly, we must call the </a:t>
            </a:r>
            <a:r>
              <a:rPr lang="en-GB">
                <a:latin typeface="Fira Code"/>
                <a:ea typeface="Fira Code"/>
                <a:cs typeface="Fira Code"/>
                <a:sym typeface="Fira Code"/>
              </a:rPr>
              <a:t>clock()</a:t>
            </a:r>
            <a:r>
              <a:rPr lang="en-GB"/>
              <a:t> function exactly every second, which we do by passing the function </a:t>
            </a:r>
            <a:r>
              <a:rPr lang="en-GB"/>
              <a:t>and 1000 milliseconds</a:t>
            </a:r>
            <a:r>
              <a:rPr lang="en-GB"/>
              <a:t> to </a:t>
            </a:r>
            <a:r>
              <a:rPr lang="en-GB">
                <a:latin typeface="Fira Code"/>
                <a:ea typeface="Fira Code"/>
                <a:cs typeface="Fira Code"/>
                <a:sym typeface="Fira Code"/>
              </a:rPr>
              <a:t>setInterval</a:t>
            </a:r>
            <a:r>
              <a:rPr lang="en-GB"/>
              <a:t>.</a:t>
            </a:r>
            <a:endParaRPr/>
          </a:p>
          <a:p>
            <a:pPr indent="0" lvl="0" marL="0" rtl="0" algn="l">
              <a:spcBef>
                <a:spcPts val="1200"/>
              </a:spcBef>
              <a:spcAft>
                <a:spcPts val="1200"/>
              </a:spcAft>
              <a:buNone/>
            </a:pPr>
            <a:r>
              <a:rPr lang="en-GB"/>
              <a:t>Similarly to passing functions earlier we </a:t>
            </a:r>
            <a:r>
              <a:rPr i="1" lang="en-GB"/>
              <a:t>don’t</a:t>
            </a:r>
            <a:r>
              <a:rPr lang="en-GB"/>
              <a:t> put brackets on the function name in the </a:t>
            </a:r>
            <a:r>
              <a:rPr lang="en-GB">
                <a:latin typeface="Fira Code"/>
                <a:ea typeface="Fira Code"/>
                <a:cs typeface="Fira Code"/>
                <a:sym typeface="Fira Code"/>
              </a:rPr>
              <a:t>setInterval</a:t>
            </a:r>
            <a:r>
              <a:rPr lang="en-GB"/>
              <a:t> call.</a:t>
            </a:r>
            <a:endParaRPr/>
          </a:p>
        </p:txBody>
      </p:sp>
      <p:pic>
        <p:nvPicPr>
          <p:cNvPr id="182" name="Google Shape;182;p26"/>
          <p:cNvPicPr preferRelativeResize="0"/>
          <p:nvPr/>
        </p:nvPicPr>
        <p:blipFill>
          <a:blip r:embed="rId3">
            <a:alphaModFix/>
          </a:blip>
          <a:stretch>
            <a:fillRect/>
          </a:stretch>
        </p:blipFill>
        <p:spPr>
          <a:xfrm>
            <a:off x="5229300" y="1377288"/>
            <a:ext cx="3474150" cy="3119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 - Do</a:t>
            </a:r>
            <a:endParaRPr/>
          </a:p>
          <a:p>
            <a:pPr indent="0" lvl="0" marL="0" rtl="0" algn="l">
              <a:spcBef>
                <a:spcPts val="0"/>
              </a:spcBef>
              <a:spcAft>
                <a:spcPts val="0"/>
              </a:spcAft>
              <a:buNone/>
            </a:pPr>
            <a:r>
              <a:t/>
            </a:r>
            <a:endParaRPr/>
          </a:p>
        </p:txBody>
      </p:sp>
      <p:sp>
        <p:nvSpPr>
          <p:cNvPr id="188" name="Google Shape;188;p27"/>
          <p:cNvSpPr txBox="1"/>
          <p:nvPr>
            <p:ph idx="1" type="body"/>
          </p:nvPr>
        </p:nvSpPr>
        <p:spPr>
          <a:xfrm>
            <a:off x="311700" y="2125075"/>
            <a:ext cx="8520600" cy="1185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Now you should look at fixing the cookies per second counter, using the </a:t>
            </a:r>
            <a:r>
              <a:rPr lang="en-GB">
                <a:latin typeface="Fira Code"/>
                <a:ea typeface="Fira Code"/>
                <a:cs typeface="Fira Code"/>
                <a:sym typeface="Fira Code"/>
              </a:rPr>
              <a:t>setInterval</a:t>
            </a:r>
            <a:r>
              <a:rPr lang="en-GB"/>
              <a:t> function to update it every second.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 - Discuss</a:t>
            </a:r>
            <a:endParaRPr/>
          </a:p>
          <a:p>
            <a:pPr indent="0" lvl="0" marL="0" rtl="0" algn="l">
              <a:spcBef>
                <a:spcPts val="0"/>
              </a:spcBef>
              <a:spcAft>
                <a:spcPts val="0"/>
              </a:spcAft>
              <a:buNone/>
            </a:pPr>
            <a:r>
              <a:t/>
            </a:r>
            <a:endParaRPr/>
          </a:p>
        </p:txBody>
      </p:sp>
      <p:sp>
        <p:nvSpPr>
          <p:cNvPr id="194" name="Google Shape;194;p28"/>
          <p:cNvSpPr txBox="1"/>
          <p:nvPr>
            <p:ph idx="1" type="body"/>
          </p:nvPr>
        </p:nvSpPr>
        <p:spPr>
          <a:xfrm>
            <a:off x="311700" y="17440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Why use </a:t>
            </a:r>
            <a:r>
              <a:rPr lang="en-GB">
                <a:latin typeface="Fira Code"/>
                <a:ea typeface="Fira Code"/>
                <a:cs typeface="Fira Code"/>
                <a:sym typeface="Fira Code"/>
              </a:rPr>
              <a:t>setInterval()</a:t>
            </a:r>
            <a:r>
              <a:rPr lang="en-GB"/>
              <a:t> instead of updating CPS on each click? What problems could occur if CPS was updated on every frame?</a:t>
            </a:r>
            <a:br>
              <a:rPr lang="en-GB"/>
            </a:br>
            <a:endParaRPr/>
          </a:p>
          <a:p>
            <a:pPr indent="-342900" lvl="0" marL="457200" rtl="0" algn="l">
              <a:spcBef>
                <a:spcPts val="0"/>
              </a:spcBef>
              <a:spcAft>
                <a:spcPts val="0"/>
              </a:spcAft>
              <a:buSzPts val="1800"/>
              <a:buChar char="●"/>
            </a:pPr>
            <a:r>
              <a:rPr lang="en-GB"/>
              <a:t>Why do we need to reset the counter each second? What happens if you don’t do this?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i="1" lang="en-GB"/>
              <a:t>Periodic functions</a:t>
            </a:r>
            <a:r>
              <a:rPr lang="en-GB"/>
              <a:t>, like </a:t>
            </a:r>
            <a:r>
              <a:rPr lang="en-GB">
                <a:latin typeface="Fira Code"/>
                <a:ea typeface="Fira Code"/>
                <a:cs typeface="Fira Code"/>
                <a:sym typeface="Fira Code"/>
              </a:rPr>
              <a:t>setInterval()</a:t>
            </a:r>
            <a:r>
              <a:rPr lang="en-GB"/>
              <a:t>, allow us to run tasks at regular </a:t>
            </a:r>
            <a:r>
              <a:rPr lang="en-GB"/>
              <a:t>intervals (such as updating the CookiesPerSecond value and updating the display every second). This is especially useful when we want to </a:t>
            </a:r>
            <a:r>
              <a:rPr b="1" lang="en-GB"/>
              <a:t>perform actions purely based on time instead of any user interactions</a:t>
            </a:r>
            <a:r>
              <a:rPr lang="en-GB"/>
              <a:t>, which allows the game to update its elements without waiting for a click to be detected with event listeners.</a:t>
            </a:r>
            <a:endParaRPr/>
          </a:p>
          <a:p>
            <a:pPr indent="0" lvl="0" marL="457200" rtl="0" algn="l">
              <a:lnSpc>
                <a:spcPct val="95000"/>
              </a:lnSpc>
              <a:spcBef>
                <a:spcPts val="1200"/>
              </a:spcBef>
              <a:spcAft>
                <a:spcPts val="1200"/>
              </a:spcAft>
              <a:buNone/>
            </a:pPr>
            <a:r>
              <a:rPr lang="en-GB"/>
              <a:t>This task should have helped you understand that </a:t>
            </a:r>
            <a:r>
              <a:rPr b="1" lang="en-GB"/>
              <a:t>some elements need to be updated periodically</a:t>
            </a:r>
            <a:r>
              <a:rPr lang="en-GB"/>
              <a:t>: if we were waiting for the cookie to be clicked to update, the CPS meter may not change when it should, and if we updated it every frame, the display may not be smooth or even legible.</a:t>
            </a:r>
            <a:endParaRPr sz="1600">
              <a:solidFill>
                <a:schemeClr val="dk1"/>
              </a:solidFill>
            </a:endParaRPr>
          </a:p>
        </p:txBody>
      </p:sp>
      <p:sp>
        <p:nvSpPr>
          <p:cNvPr id="200" name="Google Shape;20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Periodic Functions</a:t>
            </a:r>
            <a:r>
              <a:rPr lang="en-GB"/>
              <a:t> - Summary</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Console debugging and Functions - Learn</a:t>
            </a:r>
            <a:endParaRPr/>
          </a:p>
        </p:txBody>
      </p:sp>
      <p:sp>
        <p:nvSpPr>
          <p:cNvPr id="206" name="Google Shape;206;p30"/>
          <p:cNvSpPr txBox="1"/>
          <p:nvPr>
            <p:ph idx="1" type="body"/>
          </p:nvPr>
        </p:nvSpPr>
        <p:spPr>
          <a:xfrm>
            <a:off x="311700" y="1231325"/>
            <a:ext cx="4052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console tab of the debugger (accessible via Ctrl+Shift+K) can be very useful for finding bugs, as it shows any errors or warnings produced by your code.</a:t>
            </a:r>
            <a:endParaRPr/>
          </a:p>
          <a:p>
            <a:pPr indent="0" lvl="0" marL="0" rtl="0" algn="l">
              <a:spcBef>
                <a:spcPts val="1200"/>
              </a:spcBef>
              <a:spcAft>
                <a:spcPts val="1200"/>
              </a:spcAft>
              <a:buNone/>
            </a:pPr>
            <a:r>
              <a:rPr lang="en-GB"/>
              <a:t>Additionally you can print your own messages to the console using </a:t>
            </a:r>
            <a:r>
              <a:rPr lang="en-GB">
                <a:latin typeface="Fira Code"/>
                <a:ea typeface="Fira Code"/>
                <a:cs typeface="Fira Code"/>
                <a:sym typeface="Fira Code"/>
              </a:rPr>
              <a:t>console.log()</a:t>
            </a:r>
            <a:r>
              <a:rPr lang="en-GB"/>
              <a:t>.</a:t>
            </a:r>
            <a:endParaRPr/>
          </a:p>
        </p:txBody>
      </p:sp>
      <p:pic>
        <p:nvPicPr>
          <p:cNvPr id="207" name="Google Shape;207;p30"/>
          <p:cNvPicPr preferRelativeResize="0"/>
          <p:nvPr/>
        </p:nvPicPr>
        <p:blipFill rotWithShape="1">
          <a:blip r:embed="rId3">
            <a:alphaModFix/>
          </a:blip>
          <a:srcRect b="0" l="0" r="546" t="0"/>
          <a:stretch/>
        </p:blipFill>
        <p:spPr>
          <a:xfrm>
            <a:off x="4880725" y="1450150"/>
            <a:ext cx="3609876" cy="2692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Aside </a:t>
            </a:r>
            <a:r>
              <a:rPr lang="en-GB"/>
              <a:t>— JavaScript Object Notation (JSON)</a:t>
            </a:r>
            <a:endParaRPr/>
          </a:p>
        </p:txBody>
      </p:sp>
      <p:sp>
        <p:nvSpPr>
          <p:cNvPr id="213" name="Google Shape;213;p31"/>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JavaScript’s </a:t>
            </a:r>
            <a:r>
              <a:rPr lang="en-GB">
                <a:latin typeface="Fira Code"/>
                <a:ea typeface="Fira Code"/>
                <a:cs typeface="Fira Code"/>
                <a:sym typeface="Fira Code"/>
              </a:rPr>
              <a:t>Object</a:t>
            </a:r>
            <a:r>
              <a:rPr lang="en-GB"/>
              <a:t> type is very versatile, as it allows us to collect many values into one object. </a:t>
            </a:r>
            <a:endParaRPr/>
          </a:p>
          <a:p>
            <a:pPr indent="0" lvl="0" marL="0" rtl="0" algn="l">
              <a:spcBef>
                <a:spcPts val="1200"/>
              </a:spcBef>
              <a:spcAft>
                <a:spcPts val="1200"/>
              </a:spcAft>
              <a:buNone/>
            </a:pPr>
            <a:r>
              <a:rPr b="1" lang="en-GB"/>
              <a:t>J</a:t>
            </a:r>
            <a:r>
              <a:rPr b="1" lang="en-GB"/>
              <a:t>avaScript Object Notation</a:t>
            </a:r>
            <a:r>
              <a:rPr lang="en-GB"/>
              <a:t> (more commonly abbreviated to JSON)</a:t>
            </a:r>
            <a:r>
              <a:rPr lang="en-GB"/>
              <a:t> lets us define the properties and values of an object using key-value syntax</a:t>
            </a:r>
            <a:r>
              <a:rPr lang="en-GB"/>
              <a:t>.</a:t>
            </a:r>
            <a:r>
              <a:rPr lang="en-GB"/>
              <a:t> The keys must be strings (quotes may be omitted), but the value may be any type </a:t>
            </a:r>
            <a:r>
              <a:rPr lang="en-GB"/>
              <a:t>— even functions and other objects.</a:t>
            </a:r>
            <a:endParaRPr/>
          </a:p>
        </p:txBody>
      </p:sp>
      <p:pic>
        <p:nvPicPr>
          <p:cNvPr id="214" name="Google Shape;214;p31"/>
          <p:cNvPicPr preferRelativeResize="0"/>
          <p:nvPr/>
        </p:nvPicPr>
        <p:blipFill>
          <a:blip r:embed="rId3">
            <a:alphaModFix/>
          </a:blip>
          <a:stretch>
            <a:fillRect/>
          </a:stretch>
        </p:blipFill>
        <p:spPr>
          <a:xfrm>
            <a:off x="4762487" y="3253200"/>
            <a:ext cx="3016038" cy="1666750"/>
          </a:xfrm>
          <a:prstGeom prst="rect">
            <a:avLst/>
          </a:prstGeom>
          <a:noFill/>
          <a:ln>
            <a:noFill/>
          </a:ln>
        </p:spPr>
      </p:pic>
      <p:pic>
        <p:nvPicPr>
          <p:cNvPr id="215" name="Google Shape;215;p31"/>
          <p:cNvPicPr preferRelativeResize="0"/>
          <p:nvPr/>
        </p:nvPicPr>
        <p:blipFill rotWithShape="1">
          <a:blip r:embed="rId4">
            <a:alphaModFix/>
          </a:blip>
          <a:srcRect b="9894" l="0" r="0" t="11888"/>
          <a:stretch/>
        </p:blipFill>
        <p:spPr>
          <a:xfrm>
            <a:off x="1365475" y="3603752"/>
            <a:ext cx="3016038" cy="130375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Cookie Clicker?</a:t>
            </a:r>
            <a:endParaRPr/>
          </a:p>
        </p:txBody>
      </p:sp>
      <p:sp>
        <p:nvSpPr>
          <p:cNvPr id="99" name="Google Shape;99;p14"/>
          <p:cNvSpPr txBox="1"/>
          <p:nvPr>
            <p:ph idx="1" type="body"/>
          </p:nvPr>
        </p:nvSpPr>
        <p:spPr>
          <a:xfrm>
            <a:off x="311700" y="1811025"/>
            <a:ext cx="3881400" cy="2764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a:t>Cookie Clicker</a:t>
            </a:r>
            <a:r>
              <a:rPr lang="en-GB"/>
              <a:t> is a web-based incremental video game written in JavaScript by French developer Julien “Orteil” Thiennot.</a:t>
            </a:r>
            <a:endParaRPr/>
          </a:p>
        </p:txBody>
      </p:sp>
      <p:pic>
        <p:nvPicPr>
          <p:cNvPr id="100" name="Google Shape;100;p14"/>
          <p:cNvPicPr preferRelativeResize="0"/>
          <p:nvPr/>
        </p:nvPicPr>
        <p:blipFill>
          <a:blip r:embed="rId3">
            <a:alphaModFix/>
          </a:blip>
          <a:stretch>
            <a:fillRect/>
          </a:stretch>
        </p:blipFill>
        <p:spPr>
          <a:xfrm>
            <a:off x="4384125" y="1633538"/>
            <a:ext cx="4448175" cy="2028825"/>
          </a:xfrm>
          <a:prstGeom prst="rect">
            <a:avLst/>
          </a:prstGeom>
          <a:noFill/>
          <a:ln>
            <a:noFill/>
          </a:ln>
        </p:spPr>
      </p:pic>
      <p:sp>
        <p:nvSpPr>
          <p:cNvPr id="101" name="Google Shape;101;p14"/>
          <p:cNvSpPr txBox="1"/>
          <p:nvPr>
            <p:ph idx="1" type="body"/>
          </p:nvPr>
        </p:nvSpPr>
        <p:spPr>
          <a:xfrm>
            <a:off x="2612100" y="4784000"/>
            <a:ext cx="6531900" cy="492600"/>
          </a:xfrm>
          <a:prstGeom prst="rect">
            <a:avLst/>
          </a:prstGeom>
        </p:spPr>
        <p:txBody>
          <a:bodyPr anchorCtr="0" anchor="t" bIns="91425" lIns="91425" spcFirstLastPara="1" rIns="91425" wrap="square" tIns="91425">
            <a:normAutofit/>
          </a:bodyPr>
          <a:lstStyle/>
          <a:p>
            <a:pPr indent="0" lvl="0" marL="0" rtl="0" algn="r">
              <a:spcBef>
                <a:spcPts val="0"/>
              </a:spcBef>
              <a:spcAft>
                <a:spcPts val="1200"/>
              </a:spcAft>
              <a:buNone/>
            </a:pPr>
            <a:r>
              <a:rPr lang="en-GB" sz="1300"/>
              <a:t>Screenshot from </a:t>
            </a:r>
            <a:r>
              <a:rPr lang="en-GB" sz="1300" u="sng">
                <a:solidFill>
                  <a:srgbClr val="AB946F"/>
                </a:solidFill>
                <a:hlinkClick r:id="rId4">
                  <a:extLst>
                    <a:ext uri="{A12FA001-AC4F-418D-AE19-62706E023703}">
                      <ahyp:hlinkClr val="tx"/>
                    </a:ext>
                  </a:extLst>
                </a:hlinkClick>
              </a:rPr>
              <a:t>https://en.wikipedia.org/wiki/Cookie_Clicker</a:t>
            </a:r>
            <a:endParaRPr sz="1300">
              <a:solidFill>
                <a:srgbClr val="AB946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Aside </a:t>
            </a:r>
            <a:r>
              <a:rPr lang="en-GB"/>
              <a:t>— </a:t>
            </a:r>
            <a:r>
              <a:rPr lang="en-GB"/>
              <a:t>JavaScript Object Notation (JSON)</a:t>
            </a:r>
            <a:endParaRPr/>
          </a:p>
        </p:txBody>
      </p:sp>
      <p:sp>
        <p:nvSpPr>
          <p:cNvPr id="221" name="Google Shape;22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use JSON in the </a:t>
            </a:r>
            <a:r>
              <a:rPr lang="en-GB">
                <a:latin typeface="Fira Code"/>
                <a:ea typeface="Fira Code"/>
                <a:cs typeface="Fira Code"/>
                <a:sym typeface="Fira Code"/>
              </a:rPr>
              <a:t>createUpgrade</a:t>
            </a:r>
            <a:r>
              <a:rPr lang="en-GB"/>
              <a:t> function to make it clearer what each argument is meant to be when calling the function.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22" name="Google Shape;222;p32"/>
          <p:cNvPicPr preferRelativeResize="0"/>
          <p:nvPr/>
        </p:nvPicPr>
        <p:blipFill>
          <a:blip r:embed="rId3">
            <a:alphaModFix/>
          </a:blip>
          <a:stretch>
            <a:fillRect/>
          </a:stretch>
        </p:blipFill>
        <p:spPr>
          <a:xfrm>
            <a:off x="2165113" y="2176425"/>
            <a:ext cx="4813775" cy="25686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Console debugging and Functions - Do</a:t>
            </a:r>
            <a:endParaRPr/>
          </a:p>
          <a:p>
            <a:pPr indent="0" lvl="0" marL="0" rtl="0" algn="l">
              <a:spcBef>
                <a:spcPts val="0"/>
              </a:spcBef>
              <a:spcAft>
                <a:spcPts val="0"/>
              </a:spcAft>
              <a:buNone/>
            </a:pPr>
            <a:r>
              <a:t/>
            </a:r>
            <a:endParaRPr/>
          </a:p>
        </p:txBody>
      </p:sp>
      <p:sp>
        <p:nvSpPr>
          <p:cNvPr id="228" name="Google Shape;228;p33"/>
          <p:cNvSpPr txBox="1"/>
          <p:nvPr>
            <p:ph idx="1" type="body"/>
          </p:nvPr>
        </p:nvSpPr>
        <p:spPr>
          <a:xfrm>
            <a:off x="311700" y="1992875"/>
            <a:ext cx="8520600" cy="1799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GB"/>
              <a:t>Now you should look at fixing the first upgrade to scale the correct values and, using console debugging, find and correct the error in the second upgrade making sure that the correct values are changed and the necessary elements updated every second. </a:t>
            </a:r>
            <a:endParaRPr/>
          </a:p>
          <a:p>
            <a:pPr indent="0" lvl="0" marL="0" rtl="0" algn="l">
              <a:spcBef>
                <a:spcPts val="1200"/>
              </a:spcBef>
              <a:spcAft>
                <a:spcPts val="1200"/>
              </a:spcAft>
              <a:buNone/>
            </a:pPr>
            <a:r>
              <a:rPr lang="en-GB"/>
              <a:t>Then use functions to create your own auto-clicker upgrade, making sure to add it as a HTML element.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Console debugging and Functions - Discuss</a:t>
            </a:r>
            <a:endParaRPr/>
          </a:p>
          <a:p>
            <a:pPr indent="0" lvl="0" marL="0" rtl="0" algn="l">
              <a:spcBef>
                <a:spcPts val="0"/>
              </a:spcBef>
              <a:spcAft>
                <a:spcPts val="0"/>
              </a:spcAft>
              <a:buNone/>
            </a:pPr>
            <a:r>
              <a:t/>
            </a:r>
            <a:endParaRPr/>
          </a:p>
        </p:txBody>
      </p:sp>
      <p:sp>
        <p:nvSpPr>
          <p:cNvPr id="234" name="Google Shape;23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Why is it a good idea to have one function like </a:t>
            </a:r>
            <a:r>
              <a:rPr lang="en-GB">
                <a:latin typeface="Fira Code"/>
                <a:ea typeface="Fira Code"/>
                <a:cs typeface="Fira Code"/>
                <a:sym typeface="Fira Code"/>
              </a:rPr>
              <a:t>createUpgrade()</a:t>
            </a:r>
            <a:r>
              <a:rPr lang="en-GB"/>
              <a:t> handle upgrade setup?</a:t>
            </a:r>
            <a:br>
              <a:rPr lang="en-GB"/>
            </a:br>
            <a:endParaRPr/>
          </a:p>
          <a:p>
            <a:pPr indent="-342900" lvl="0" marL="457200" rtl="0" algn="l">
              <a:spcBef>
                <a:spcPts val="0"/>
              </a:spcBef>
              <a:spcAft>
                <a:spcPts val="0"/>
              </a:spcAft>
              <a:buSzPts val="1800"/>
              <a:buChar char="●"/>
            </a:pPr>
            <a:r>
              <a:rPr lang="en-GB"/>
              <a:t>What is the issue with upgrade prices not scaling with level?</a:t>
            </a:r>
            <a:br>
              <a:rPr lang="en-GB"/>
            </a:br>
            <a:endParaRPr/>
          </a:p>
          <a:p>
            <a:pPr indent="-342900" lvl="0" marL="457200" rtl="0" algn="l">
              <a:spcBef>
                <a:spcPts val="0"/>
              </a:spcBef>
              <a:spcAft>
                <a:spcPts val="0"/>
              </a:spcAft>
              <a:buSzPts val="1800"/>
              <a:buChar char="●"/>
            </a:pPr>
            <a:r>
              <a:rPr lang="en-GB"/>
              <a:t>How do HTML element IDs help JavaScript interact with the correct parts of a web page? What would happen if IDs are reused?</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Console debugging and Functions - Summary</a:t>
            </a:r>
            <a:endParaRPr/>
          </a:p>
          <a:p>
            <a:pPr indent="0" lvl="0" marL="0" rtl="0" algn="l">
              <a:spcBef>
                <a:spcPts val="0"/>
              </a:spcBef>
              <a:spcAft>
                <a:spcPts val="0"/>
              </a:spcAft>
              <a:buNone/>
            </a:pPr>
            <a:r>
              <a:t/>
            </a:r>
            <a:endParaRPr/>
          </a:p>
        </p:txBody>
      </p:sp>
      <p:sp>
        <p:nvSpPr>
          <p:cNvPr id="240" name="Google Shape;240;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Using </a:t>
            </a:r>
            <a:r>
              <a:rPr b="1" i="1" lang="en-GB"/>
              <a:t>functions </a:t>
            </a:r>
            <a:r>
              <a:rPr b="1" lang="en-GB"/>
              <a:t>helps to manage code and keep it organised</a:t>
            </a:r>
            <a:r>
              <a:rPr lang="en-GB"/>
              <a:t>: in this case, the </a:t>
            </a:r>
            <a:r>
              <a:rPr lang="en-GB">
                <a:latin typeface="Fira Code"/>
                <a:ea typeface="Fira Code"/>
                <a:cs typeface="Fira Code"/>
                <a:sym typeface="Fira Code"/>
              </a:rPr>
              <a:t>createUpgrade()</a:t>
            </a:r>
            <a:r>
              <a:rPr lang="en-GB"/>
              <a:t> function makes it much more efficient to create, update and manage upgrades in the shop. Reusing code in this way </a:t>
            </a:r>
            <a:r>
              <a:rPr b="1" lang="en-GB"/>
              <a:t>makes it much easier to scale</a:t>
            </a:r>
            <a:r>
              <a:rPr lang="en-GB"/>
              <a:t> as the </a:t>
            </a:r>
            <a:r>
              <a:rPr lang="en-GB"/>
              <a:t>game</a:t>
            </a:r>
            <a:r>
              <a:rPr lang="en-GB"/>
              <a:t> gets bigger and more complex: this is a large part of a game of this nature.</a:t>
            </a:r>
            <a:endParaRPr/>
          </a:p>
          <a:p>
            <a:pPr indent="0" lvl="0" marL="0" rtl="0" algn="l">
              <a:spcBef>
                <a:spcPts val="1200"/>
              </a:spcBef>
              <a:spcAft>
                <a:spcPts val="1200"/>
              </a:spcAft>
              <a:buNone/>
            </a:pPr>
            <a:r>
              <a:rPr lang="en-GB"/>
              <a:t>Using the </a:t>
            </a:r>
            <a:r>
              <a:rPr b="1" i="1" lang="en-GB"/>
              <a:t>console </a:t>
            </a:r>
            <a:r>
              <a:rPr lang="en-GB"/>
              <a:t>to check things are working as intended is an incredibly important skill. Being able to use </a:t>
            </a:r>
            <a:r>
              <a:rPr b="1" i="1" lang="en-GB"/>
              <a:t>error messages</a:t>
            </a:r>
            <a:r>
              <a:rPr lang="en-GB"/>
              <a:t> to find where the mistakes are in code means you can create a robust site without worry of things not working as intended.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Timed Functions - Learn</a:t>
            </a:r>
            <a:endParaRPr/>
          </a:p>
        </p:txBody>
      </p:sp>
      <p:sp>
        <p:nvSpPr>
          <p:cNvPr id="246" name="Google Shape;246;p36"/>
          <p:cNvSpPr txBox="1"/>
          <p:nvPr>
            <p:ph idx="1" type="body"/>
          </p:nvPr>
        </p:nvSpPr>
        <p:spPr>
          <a:xfrm>
            <a:off x="311700" y="14572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Sometimes we’d like to time a function to happen some interval in the future, but not necessarily periodically.</a:t>
            </a:r>
            <a:endParaRPr/>
          </a:p>
          <a:p>
            <a:pPr indent="0" lvl="0" marL="0" rtl="0" algn="l">
              <a:spcBef>
                <a:spcPts val="1200"/>
              </a:spcBef>
              <a:spcAft>
                <a:spcPts val="0"/>
              </a:spcAft>
              <a:buNone/>
            </a:pPr>
            <a:r>
              <a:rPr lang="en-GB"/>
              <a:t>This example shows a secret message a minute after the page loads. We only want to show the message once, so we use a timed function instead with </a:t>
            </a:r>
            <a:r>
              <a:rPr lang="en-GB">
                <a:latin typeface="Fira Code"/>
                <a:ea typeface="Fira Code"/>
                <a:cs typeface="Fira Code"/>
                <a:sym typeface="Fira Code"/>
              </a:rPr>
              <a:t>setTimeout</a:t>
            </a:r>
            <a:r>
              <a:rPr lang="en-GB"/>
              <a:t>.</a:t>
            </a:r>
            <a:endParaRPr/>
          </a:p>
          <a:p>
            <a:pPr indent="0" lvl="0" marL="0" rtl="0" algn="l">
              <a:spcBef>
                <a:spcPts val="1200"/>
              </a:spcBef>
              <a:spcAft>
                <a:spcPts val="1200"/>
              </a:spcAft>
              <a:buNone/>
            </a:pPr>
            <a:r>
              <a:t/>
            </a:r>
            <a:endParaRPr/>
          </a:p>
        </p:txBody>
      </p:sp>
      <p:pic>
        <p:nvPicPr>
          <p:cNvPr id="247" name="Google Shape;247;p36"/>
          <p:cNvPicPr preferRelativeResize="0"/>
          <p:nvPr/>
        </p:nvPicPr>
        <p:blipFill rotWithShape="1">
          <a:blip r:embed="rId3">
            <a:alphaModFix/>
          </a:blip>
          <a:srcRect b="0" l="0" r="51667" t="0"/>
          <a:stretch/>
        </p:blipFill>
        <p:spPr>
          <a:xfrm>
            <a:off x="4824550" y="1894563"/>
            <a:ext cx="4071849" cy="1354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Timed Functions - Do</a:t>
            </a:r>
            <a:endParaRPr/>
          </a:p>
        </p:txBody>
      </p:sp>
      <p:sp>
        <p:nvSpPr>
          <p:cNvPr id="253" name="Google Shape;253;p37"/>
          <p:cNvSpPr txBox="1"/>
          <p:nvPr>
            <p:ph idx="1" type="body"/>
          </p:nvPr>
        </p:nvSpPr>
        <p:spPr>
          <a:xfrm>
            <a:off x="311700" y="1992875"/>
            <a:ext cx="8520600" cy="21543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Fill in the missing code in the </a:t>
            </a:r>
            <a:r>
              <a:rPr lang="en-GB">
                <a:latin typeface="Fira Code"/>
                <a:ea typeface="Fira Code"/>
                <a:cs typeface="Fira Code"/>
                <a:sym typeface="Fira Code"/>
              </a:rPr>
              <a:t>spawnGoldenCookie()</a:t>
            </a:r>
            <a:r>
              <a:rPr lang="en-GB"/>
              <a:t> function </a:t>
            </a:r>
            <a:r>
              <a:rPr lang="en-GB"/>
              <a:t>definition to assign random values to the golden cookies being spawned. </a:t>
            </a:r>
            <a:endParaRPr/>
          </a:p>
          <a:p>
            <a:pPr indent="0" lvl="0" marL="0" rtl="0" algn="l">
              <a:spcBef>
                <a:spcPts val="1200"/>
              </a:spcBef>
              <a:spcAft>
                <a:spcPts val="0"/>
              </a:spcAft>
              <a:buNone/>
            </a:pPr>
            <a:r>
              <a:rPr lang="en-GB"/>
              <a:t>Read through the function and start the cycle of spawning these bonus cookies.</a:t>
            </a:r>
            <a:endParaRPr/>
          </a:p>
          <a:p>
            <a:pPr indent="0" lvl="0" marL="0" rtl="0" algn="l">
              <a:spcBef>
                <a:spcPts val="1200"/>
              </a:spcBef>
              <a:spcAft>
                <a:spcPts val="0"/>
              </a:spcAft>
              <a:buNone/>
            </a:pPr>
            <a:r>
              <a:rPr lang="en-GB"/>
              <a:t>The golden cookies doesn’t have any chips. Use CSS and HTML to add some!</a:t>
            </a:r>
            <a:endParaRPr/>
          </a:p>
          <a:p>
            <a:pPr indent="0" lvl="0" marL="0" rtl="0" algn="l">
              <a:spcBef>
                <a:spcPts val="120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Timed Functions - Discuss</a:t>
            </a:r>
            <a:endParaRPr/>
          </a:p>
        </p:txBody>
      </p:sp>
      <p:sp>
        <p:nvSpPr>
          <p:cNvPr id="259" name="Google Shape;25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Why do we use </a:t>
            </a:r>
            <a:r>
              <a:rPr lang="en-GB">
                <a:latin typeface="Fira Code"/>
                <a:ea typeface="Fira Code"/>
                <a:cs typeface="Fira Code"/>
                <a:sym typeface="Fira Code"/>
              </a:rPr>
              <a:t>Math.random()</a:t>
            </a:r>
            <a:r>
              <a:rPr lang="en-GB"/>
              <a:t> for the values of bonus cookies? How could you skew that to be weighted towards lower numbers?</a:t>
            </a:r>
            <a:br>
              <a:rPr lang="en-GB"/>
            </a:br>
            <a:endParaRPr/>
          </a:p>
          <a:p>
            <a:pPr indent="-342900" lvl="0" marL="457200" rtl="0" algn="l">
              <a:spcBef>
                <a:spcPts val="0"/>
              </a:spcBef>
              <a:spcAft>
                <a:spcPts val="0"/>
              </a:spcAft>
              <a:buSzPts val="1800"/>
              <a:buChar char="●"/>
            </a:pPr>
            <a:r>
              <a:rPr lang="en-GB"/>
              <a:t>Why do we use </a:t>
            </a:r>
            <a:r>
              <a:rPr lang="en-GB">
                <a:latin typeface="Fira Code"/>
                <a:ea typeface="Fira Code"/>
                <a:cs typeface="Fira Code"/>
                <a:sym typeface="Fira Code"/>
              </a:rPr>
              <a:t>setTimeout()</a:t>
            </a:r>
            <a:r>
              <a:rPr lang="en-GB"/>
              <a:t> instead of </a:t>
            </a:r>
            <a:r>
              <a:rPr lang="en-GB">
                <a:latin typeface="Fira Code"/>
                <a:ea typeface="Fira Code"/>
                <a:cs typeface="Fira Code"/>
                <a:sym typeface="Fira Code"/>
              </a:rPr>
              <a:t>setInterval()</a:t>
            </a:r>
            <a:r>
              <a:rPr lang="en-GB"/>
              <a:t> for controlling how long a golden cookie stays on screen?</a:t>
            </a:r>
            <a:br>
              <a:rPr lang="en-GB"/>
            </a:br>
            <a:endParaRPr/>
          </a:p>
          <a:p>
            <a:pPr indent="-342900" lvl="0" marL="457200" rtl="0" algn="l">
              <a:spcBef>
                <a:spcPts val="0"/>
              </a:spcBef>
              <a:spcAft>
                <a:spcPts val="0"/>
              </a:spcAft>
              <a:buSzPts val="1800"/>
              <a:buChar char="●"/>
            </a:pPr>
            <a:r>
              <a:rPr lang="en-GB"/>
              <a:t>How could we make golden cookies rarer or more powerful? How would you start with implementing that?</a:t>
            </a:r>
            <a:endParaRPr/>
          </a:p>
          <a:p>
            <a:pPr indent="0" lvl="0" marL="0" rtl="0" algn="l">
              <a:spcBef>
                <a:spcPts val="1200"/>
              </a:spcBef>
              <a:spcAft>
                <a:spcPts val="12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Timed Functions - Summary</a:t>
            </a:r>
            <a:endParaRPr/>
          </a:p>
        </p:txBody>
      </p:sp>
      <p:sp>
        <p:nvSpPr>
          <p:cNvPr id="265" name="Google Shape;265;p39"/>
          <p:cNvSpPr txBox="1"/>
          <p:nvPr>
            <p:ph idx="1" type="body"/>
          </p:nvPr>
        </p:nvSpPr>
        <p:spPr>
          <a:xfrm>
            <a:off x="311700" y="1457275"/>
            <a:ext cx="8520600" cy="3416400"/>
          </a:xfrm>
          <a:prstGeom prst="rect">
            <a:avLst/>
          </a:prstGeom>
        </p:spPr>
        <p:txBody>
          <a:bodyPr anchorCtr="0" anchor="t" bIns="91425" lIns="91425" spcFirstLastPara="1" rIns="91425" wrap="square" tIns="91425">
            <a:noAutofit/>
          </a:bodyPr>
          <a:lstStyle/>
          <a:p>
            <a:pPr indent="0" lvl="0" marL="457200" rtl="0" algn="l">
              <a:lnSpc>
                <a:spcPct val="95000"/>
              </a:lnSpc>
              <a:spcBef>
                <a:spcPts val="0"/>
              </a:spcBef>
              <a:spcAft>
                <a:spcPts val="0"/>
              </a:spcAft>
              <a:buNone/>
            </a:pPr>
            <a:r>
              <a:rPr b="1" i="1" lang="en-GB"/>
              <a:t>Timed </a:t>
            </a:r>
            <a:r>
              <a:rPr b="1" i="1" lang="en-GB"/>
              <a:t>functions</a:t>
            </a:r>
            <a:r>
              <a:rPr lang="en-GB"/>
              <a:t>, like </a:t>
            </a:r>
            <a:r>
              <a:rPr lang="en-GB">
                <a:latin typeface="Fira Code"/>
                <a:ea typeface="Fira Code"/>
                <a:cs typeface="Fira Code"/>
                <a:sym typeface="Fira Code"/>
              </a:rPr>
              <a:t>setTimeout()</a:t>
            </a:r>
            <a:r>
              <a:rPr lang="en-GB"/>
              <a:t>, allow us to run tasks once after a delay (such as despawning the golden cookie after a certain duration has passed). This is useful when we want to </a:t>
            </a:r>
            <a:r>
              <a:rPr b="1" lang="en-GB"/>
              <a:t>perform an action based on time instead of any user interactions</a:t>
            </a:r>
            <a:r>
              <a:rPr lang="en-GB"/>
              <a:t> but only want to do it once rather than periodically.</a:t>
            </a:r>
            <a:endParaRPr/>
          </a:p>
          <a:p>
            <a:pPr indent="0" lvl="0" marL="457200" rtl="0" algn="l">
              <a:lnSpc>
                <a:spcPct val="95000"/>
              </a:lnSpc>
              <a:spcBef>
                <a:spcPts val="1200"/>
              </a:spcBef>
              <a:spcAft>
                <a:spcPts val="1200"/>
              </a:spcAft>
              <a:buNone/>
            </a:pPr>
            <a:r>
              <a:rPr lang="en-GB"/>
              <a:t>This task should have helped you understand that </a:t>
            </a:r>
            <a:r>
              <a:rPr b="1" lang="en-GB"/>
              <a:t>some elements need to be updated only once after a certain amount of time</a:t>
            </a:r>
            <a:r>
              <a:rPr lang="en-GB"/>
              <a:t>: in this instance, if we </a:t>
            </a:r>
            <a:r>
              <a:rPr lang="en-GB"/>
              <a:t>tried</a:t>
            </a:r>
            <a:r>
              <a:rPr lang="en-GB"/>
              <a:t> to instead use a periodic function, </a:t>
            </a:r>
            <a:r>
              <a:rPr lang="en-GB">
                <a:latin typeface="Fira Code"/>
                <a:ea typeface="Fira Code"/>
                <a:cs typeface="Fira Code"/>
                <a:sym typeface="Fira Code"/>
              </a:rPr>
              <a:t>setInterval()</a:t>
            </a:r>
            <a:r>
              <a:rPr lang="en-GB"/>
              <a:t>, the code</a:t>
            </a:r>
            <a:r>
              <a:rPr lang="en-GB"/>
              <a:t> would keep trying to remove the golden cookie over and over again rather than only once, which doesn’t make sense.</a:t>
            </a:r>
            <a:endParaRPr sz="16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Where would you take it next?</a:t>
            </a:r>
            <a:endParaRPr/>
          </a:p>
        </p:txBody>
      </p:sp>
      <p:sp>
        <p:nvSpPr>
          <p:cNvPr id="271" name="Google Shape;271;p40"/>
          <p:cNvSpPr txBox="1"/>
          <p:nvPr>
            <p:ph idx="1" type="body"/>
          </p:nvPr>
        </p:nvSpPr>
        <p:spPr>
          <a:xfrm>
            <a:off x="311700" y="1762075"/>
            <a:ext cx="5257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Cookie Clicker has years of content </a:t>
            </a:r>
            <a:r>
              <a:rPr lang="en-GB"/>
              <a:t>— just look at this portion of a beginners Steam community guide!</a:t>
            </a:r>
            <a:endParaRPr/>
          </a:p>
          <a:p>
            <a:pPr indent="0" lvl="0" marL="0" rtl="0" algn="l">
              <a:spcBef>
                <a:spcPts val="1200"/>
              </a:spcBef>
              <a:spcAft>
                <a:spcPts val="1200"/>
              </a:spcAft>
              <a:buNone/>
            </a:pPr>
            <a:r>
              <a:rPr lang="en-GB"/>
              <a:t>Some of these mechanics are super out there, the potential for new ones is limitless: what would you add?</a:t>
            </a:r>
            <a:endParaRPr/>
          </a:p>
        </p:txBody>
      </p:sp>
      <p:sp>
        <p:nvSpPr>
          <p:cNvPr id="272" name="Google Shape;272;p40"/>
          <p:cNvSpPr txBox="1"/>
          <p:nvPr/>
        </p:nvSpPr>
        <p:spPr>
          <a:xfrm>
            <a:off x="12000" y="4825775"/>
            <a:ext cx="5299500" cy="31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100" u="sng">
                <a:solidFill>
                  <a:srgbClr val="AB946F"/>
                </a:solidFill>
                <a:hlinkClick r:id="rId3">
                  <a:extLst>
                    <a:ext uri="{A12FA001-AC4F-418D-AE19-62706E023703}">
                      <ahyp:hlinkClr val="tx"/>
                    </a:ext>
                  </a:extLst>
                </a:hlinkClick>
              </a:rPr>
              <a:t>https://steamcommunity.com/sharedfiles/filedetails/?id=2591407770</a:t>
            </a:r>
            <a:endParaRPr sz="1100">
              <a:solidFill>
                <a:srgbClr val="AB946F"/>
              </a:solidFill>
            </a:endParaRPr>
          </a:p>
        </p:txBody>
      </p:sp>
      <p:pic>
        <p:nvPicPr>
          <p:cNvPr id="273" name="Google Shape;273;p40"/>
          <p:cNvPicPr preferRelativeResize="0"/>
          <p:nvPr/>
        </p:nvPicPr>
        <p:blipFill>
          <a:blip r:embed="rId4">
            <a:alphaModFix/>
          </a:blip>
          <a:stretch>
            <a:fillRect/>
          </a:stretch>
        </p:blipFill>
        <p:spPr>
          <a:xfrm>
            <a:off x="6670650" y="-174838"/>
            <a:ext cx="1628900" cy="549317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100"/>
                                        <p:tgtEl>
                                          <p:spTgt spid="2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Summary</a:t>
            </a:r>
            <a:endParaRPr/>
          </a:p>
        </p:txBody>
      </p:sp>
      <p:sp>
        <p:nvSpPr>
          <p:cNvPr id="279" name="Google Shape;279;p41"/>
          <p:cNvSpPr txBox="1"/>
          <p:nvPr>
            <p:ph idx="1" type="body"/>
          </p:nvPr>
        </p:nvSpPr>
        <p:spPr>
          <a:xfrm>
            <a:off x="311700" y="16096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a:t>Events</a:t>
            </a:r>
            <a:r>
              <a:rPr lang="en-GB"/>
              <a:t> are user interactions with the page.</a:t>
            </a:r>
            <a:br>
              <a:rPr lang="en-GB"/>
            </a:br>
            <a:endParaRPr/>
          </a:p>
          <a:p>
            <a:pPr indent="-342900" lvl="0" marL="457200" rtl="0" algn="l">
              <a:spcBef>
                <a:spcPts val="0"/>
              </a:spcBef>
              <a:spcAft>
                <a:spcPts val="0"/>
              </a:spcAft>
              <a:buSzPts val="1800"/>
              <a:buChar char="●"/>
            </a:pPr>
            <a:r>
              <a:rPr lang="en-GB"/>
              <a:t>We can react to events dynamically using </a:t>
            </a:r>
            <a:r>
              <a:rPr b="1" lang="en-GB"/>
              <a:t>event listeners.</a:t>
            </a:r>
            <a:br>
              <a:rPr b="1" lang="en-GB"/>
            </a:br>
            <a:endParaRPr b="1"/>
          </a:p>
          <a:p>
            <a:pPr indent="-342900" lvl="0" marL="457200" rtl="0" algn="l">
              <a:spcBef>
                <a:spcPts val="0"/>
              </a:spcBef>
              <a:spcAft>
                <a:spcPts val="0"/>
              </a:spcAft>
              <a:buSzPts val="1800"/>
              <a:buChar char="●"/>
            </a:pPr>
            <a:r>
              <a:rPr lang="en-GB"/>
              <a:t>If we want to </a:t>
            </a:r>
            <a:r>
              <a:rPr b="1" lang="en-GB"/>
              <a:t>delay</a:t>
            </a:r>
            <a:r>
              <a:rPr lang="en-GB"/>
              <a:t> the call of a function we can use </a:t>
            </a:r>
            <a:r>
              <a:rPr lang="en-GB">
                <a:latin typeface="Fira Code"/>
                <a:ea typeface="Fira Code"/>
                <a:cs typeface="Fira Code"/>
                <a:sym typeface="Fira Code"/>
              </a:rPr>
              <a:t>setInterval</a:t>
            </a:r>
            <a:r>
              <a:rPr lang="en-GB"/>
              <a:t> and </a:t>
            </a:r>
            <a:r>
              <a:rPr lang="en-GB">
                <a:latin typeface="Fira Code"/>
                <a:ea typeface="Fira Code"/>
                <a:cs typeface="Fira Code"/>
                <a:sym typeface="Fira Code"/>
              </a:rPr>
              <a:t>setTimeout</a:t>
            </a:r>
            <a:r>
              <a:rPr lang="en-GB"/>
              <a:t>, where an interval function will repeat periodically and a timeout function will run once (unless called within itself!).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Cookie Clicker?</a:t>
            </a:r>
            <a:endParaRPr/>
          </a:p>
        </p:txBody>
      </p:sp>
      <p:sp>
        <p:nvSpPr>
          <p:cNvPr id="107" name="Google Shape;107;p15"/>
          <p:cNvSpPr txBox="1"/>
          <p:nvPr>
            <p:ph idx="1" type="body"/>
          </p:nvPr>
        </p:nvSpPr>
        <p:spPr>
          <a:xfrm>
            <a:off x="311700" y="1610850"/>
            <a:ext cx="7465200" cy="19218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Clr>
                <a:schemeClr val="dk1"/>
              </a:buClr>
              <a:buSzPts val="1100"/>
              <a:buFont typeface="Arial"/>
              <a:buNone/>
            </a:pPr>
            <a:r>
              <a:rPr lang="en-GB"/>
              <a:t>The game has a simple progression loop revolving around the collection and spending of cookies, which serve both as points and as a kind of currency.</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b="1"/>
          </a:p>
        </p:txBody>
      </p:sp>
      <p:sp>
        <p:nvSpPr>
          <p:cNvPr id="108" name="Google Shape;108;p15"/>
          <p:cNvSpPr txBox="1"/>
          <p:nvPr/>
        </p:nvSpPr>
        <p:spPr>
          <a:xfrm>
            <a:off x="1425600" y="3428575"/>
            <a:ext cx="7406700" cy="7803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lang="en-GB" sz="1800">
                <a:solidFill>
                  <a:srgbClr val="5E3D0C"/>
                </a:solidFill>
              </a:rPr>
              <a:t>Cookies can be spent to purchase upgrades and auto-clickers, which in turn allows for the collection of more cookies.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Try Cookie Clicker!</a:t>
            </a:r>
            <a:endParaRPr/>
          </a:p>
        </p:txBody>
      </p:sp>
      <p:sp>
        <p:nvSpPr>
          <p:cNvPr id="114" name="Google Shape;11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Try it at </a:t>
            </a:r>
            <a:r>
              <a:rPr lang="en-GB" u="sng">
                <a:solidFill>
                  <a:srgbClr val="AB946F"/>
                </a:solidFill>
                <a:hlinkClick r:id="rId3">
                  <a:extLst>
                    <a:ext uri="{A12FA001-AC4F-418D-AE19-62706E023703}">
                      <ahyp:hlinkClr val="tx"/>
                    </a:ext>
                  </a:extLst>
                </a:hlinkClick>
              </a:rPr>
              <a:t>https://orteil.dashnet.org/cookieclicker/</a:t>
            </a:r>
            <a:r>
              <a:rPr lang="en-GB"/>
              <a:t> for five-ish minutes.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What are the most important parts of the game? How might you implement these?</a:t>
            </a:r>
            <a:endParaRPr/>
          </a:p>
        </p:txBody>
      </p:sp>
      <p:pic>
        <p:nvPicPr>
          <p:cNvPr id="115" name="Google Shape;115;p16"/>
          <p:cNvPicPr preferRelativeResize="0"/>
          <p:nvPr/>
        </p:nvPicPr>
        <p:blipFill>
          <a:blip r:embed="rId4">
            <a:alphaModFix/>
          </a:blip>
          <a:stretch>
            <a:fillRect/>
          </a:stretch>
        </p:blipFill>
        <p:spPr>
          <a:xfrm>
            <a:off x="3668100" y="1866500"/>
            <a:ext cx="1867700" cy="1867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Event-based Programming</a:t>
            </a:r>
            <a:endParaRPr/>
          </a:p>
        </p:txBody>
      </p:sp>
      <p:sp>
        <p:nvSpPr>
          <p:cNvPr id="121" name="Google Shape;121;p17"/>
          <p:cNvSpPr txBox="1"/>
          <p:nvPr>
            <p:ph idx="1" type="body"/>
          </p:nvPr>
        </p:nvSpPr>
        <p:spPr>
          <a:xfrm>
            <a:off x="311700" y="10762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 </a:t>
            </a:r>
            <a:r>
              <a:rPr b="1" lang="en-GB"/>
              <a:t>event</a:t>
            </a:r>
            <a:r>
              <a:rPr lang="en-GB"/>
              <a:t> is an </a:t>
            </a:r>
            <a:r>
              <a:rPr lang="en-GB"/>
              <a:t>interaction between the user and the webpage.</a:t>
            </a:r>
            <a:endParaRPr/>
          </a:p>
          <a:p>
            <a:pPr indent="0" lvl="0" marL="0" rtl="0" algn="l">
              <a:spcBef>
                <a:spcPts val="1200"/>
              </a:spcBef>
              <a:spcAft>
                <a:spcPts val="0"/>
              </a:spcAft>
              <a:buNone/>
            </a:pPr>
            <a:r>
              <a:rPr lang="en-GB"/>
              <a:t>Event-based programming is a kind of reactive “Whe</a:t>
            </a:r>
            <a:r>
              <a:rPr lang="en-GB"/>
              <a:t>n x do y” approach, which allows web-pages to react to the actions of the user dynamically.</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graphicFrame>
        <p:nvGraphicFramePr>
          <p:cNvPr id="122" name="Google Shape;122;p17"/>
          <p:cNvGraphicFramePr/>
          <p:nvPr/>
        </p:nvGraphicFramePr>
        <p:xfrm>
          <a:off x="952500" y="2538200"/>
          <a:ext cx="3000000" cy="3000000"/>
        </p:xfrm>
        <a:graphic>
          <a:graphicData uri="http://schemas.openxmlformats.org/drawingml/2006/table">
            <a:tbl>
              <a:tblPr>
                <a:noFill/>
                <a:tableStyleId>{94E1F97D-1290-4EC1-B1BF-8351B12BCDC1}</a:tableStyleId>
              </a:tblPr>
              <a:tblGrid>
                <a:gridCol w="3014025"/>
                <a:gridCol w="4224975"/>
              </a:tblGrid>
              <a:tr h="381000">
                <a:tc>
                  <a:txBody>
                    <a:bodyPr/>
                    <a:lstStyle/>
                    <a:p>
                      <a:pPr indent="0" lvl="0" marL="0" rtl="0" algn="l">
                        <a:spcBef>
                          <a:spcPts val="0"/>
                        </a:spcBef>
                        <a:spcAft>
                          <a:spcPts val="0"/>
                        </a:spcAft>
                        <a:buNone/>
                      </a:pPr>
                      <a:r>
                        <a:rPr b="1" lang="en-GB">
                          <a:solidFill>
                            <a:srgbClr val="5E3D0C"/>
                          </a:solidFill>
                        </a:rPr>
                        <a:t>Event</a:t>
                      </a:r>
                      <a:endParaRPr b="1">
                        <a:solidFill>
                          <a:srgbClr val="5E3D0C"/>
                        </a:solidFill>
                      </a:endParaRPr>
                    </a:p>
                  </a:txBody>
                  <a:tcPr marT="91425" marB="91425" marR="91425" marL="91425">
                    <a:lnL cap="flat" cmpd="sng" w="19050">
                      <a:solidFill>
                        <a:srgbClr val="80581B"/>
                      </a:solidFill>
                      <a:prstDash val="solid"/>
                      <a:round/>
                      <a:headEnd len="sm" w="sm" type="none"/>
                      <a:tailEnd len="sm" w="sm" type="none"/>
                    </a:lnL>
                    <a:lnR cap="flat" cmpd="sng" w="19050">
                      <a:solidFill>
                        <a:srgbClr val="80581B"/>
                      </a:solidFill>
                      <a:prstDash val="solid"/>
                      <a:round/>
                      <a:headEnd len="sm" w="sm" type="none"/>
                      <a:tailEnd len="sm" w="sm" type="none"/>
                    </a:lnR>
                    <a:lnT cap="flat" cmpd="sng" w="19050">
                      <a:solidFill>
                        <a:srgbClr val="80581B"/>
                      </a:solidFill>
                      <a:prstDash val="solid"/>
                      <a:round/>
                      <a:headEnd len="sm" w="sm" type="none"/>
                      <a:tailEnd len="sm" w="sm" type="none"/>
                    </a:lnT>
                    <a:lnB cap="flat" cmpd="sng" w="19050">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b="1" lang="en-GB">
                          <a:solidFill>
                            <a:srgbClr val="5E3D0C"/>
                          </a:solidFill>
                        </a:rPr>
                        <a:t>Description</a:t>
                      </a:r>
                      <a:endParaRPr b="1">
                        <a:solidFill>
                          <a:srgbClr val="5E3D0C"/>
                        </a:solidFill>
                      </a:endParaRPr>
                    </a:p>
                  </a:txBody>
                  <a:tcPr marT="91425" marB="91425" marR="91425" marL="91425">
                    <a:lnL cap="flat" cmpd="sng" w="19050">
                      <a:solidFill>
                        <a:srgbClr val="80581B"/>
                      </a:solidFill>
                      <a:prstDash val="solid"/>
                      <a:round/>
                      <a:headEnd len="sm" w="sm" type="none"/>
                      <a:tailEnd len="sm" w="sm" type="none"/>
                    </a:lnL>
                    <a:lnR cap="flat" cmpd="sng" w="19050">
                      <a:solidFill>
                        <a:srgbClr val="80581B"/>
                      </a:solidFill>
                      <a:prstDash val="solid"/>
                      <a:round/>
                      <a:headEnd len="sm" w="sm" type="none"/>
                      <a:tailEnd len="sm" w="sm" type="none"/>
                    </a:lnR>
                    <a:lnT cap="flat" cmpd="sng" w="19050">
                      <a:solidFill>
                        <a:srgbClr val="80581B"/>
                      </a:solidFill>
                      <a:prstDash val="solid"/>
                      <a:round/>
                      <a:headEnd len="sm" w="sm" type="none"/>
                      <a:tailEnd len="sm" w="sm" type="none"/>
                    </a:lnT>
                    <a:lnB cap="flat" cmpd="sng" w="19050">
                      <a:solidFill>
                        <a:srgbClr val="80581B"/>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5E3D0C"/>
                          </a:solidFill>
                        </a:rPr>
                        <a:t>click</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19050">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5E3D0C"/>
                          </a:solidFill>
                        </a:rPr>
                        <a:t>User clicks an element</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19050">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5E3D0C"/>
                          </a:solidFill>
                        </a:rPr>
                        <a:t>mouseover</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5E3D0C"/>
                          </a:solidFill>
                        </a:rPr>
                        <a:t>User moves the mouse over an element</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5E3D0C"/>
                          </a:solidFill>
                        </a:rPr>
                        <a:t>onmouseout</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5E3D0C"/>
                          </a:solidFill>
                        </a:rPr>
                        <a:t>User moves the mouse off an element</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5E3D0C"/>
                          </a:solidFill>
                        </a:rPr>
                        <a:t>keydown</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5E3D0C"/>
                          </a:solidFill>
                        </a:rPr>
                        <a:t>User presses a key</a:t>
                      </a:r>
                      <a:endParaRPr>
                        <a:solidFill>
                          <a:srgbClr val="5E3D0C"/>
                        </a:solidFill>
                      </a:endParaRPr>
                    </a:p>
                  </a:txBody>
                  <a:tcPr marT="91425" marB="91425" marR="91425" marL="91425">
                    <a:lnL cap="flat" cmpd="sng" w="9525">
                      <a:solidFill>
                        <a:srgbClr val="80581B"/>
                      </a:solidFill>
                      <a:prstDash val="solid"/>
                      <a:round/>
                      <a:headEnd len="sm" w="sm" type="none"/>
                      <a:tailEnd len="sm" w="sm" type="none"/>
                    </a:lnL>
                    <a:lnR cap="flat" cmpd="sng" w="9525">
                      <a:solidFill>
                        <a:srgbClr val="80581B"/>
                      </a:solidFill>
                      <a:prstDash val="solid"/>
                      <a:round/>
                      <a:headEnd len="sm" w="sm" type="none"/>
                      <a:tailEnd len="sm" w="sm" type="none"/>
                    </a:lnR>
                    <a:lnT cap="flat" cmpd="sng" w="9525">
                      <a:solidFill>
                        <a:srgbClr val="80581B"/>
                      </a:solidFill>
                      <a:prstDash val="solid"/>
                      <a:round/>
                      <a:headEnd len="sm" w="sm" type="none"/>
                      <a:tailEnd len="sm" w="sm" type="none"/>
                    </a:lnT>
                    <a:lnB cap="flat" cmpd="sng" w="9525">
                      <a:solidFill>
                        <a:srgbClr val="80581B"/>
                      </a:solidFill>
                      <a:prstDash val="solid"/>
                      <a:round/>
                      <a:headEnd len="sm" w="sm" type="none"/>
                      <a:tailEnd len="sm" w="sm" type="none"/>
                    </a:lnB>
                  </a:tcPr>
                </a:tc>
              </a:tr>
            </a:tbl>
          </a:graphicData>
        </a:graphic>
      </p:graphicFrame>
      <p:sp>
        <p:nvSpPr>
          <p:cNvPr id="123" name="Google Shape;123;p17"/>
          <p:cNvSpPr txBox="1"/>
          <p:nvPr/>
        </p:nvSpPr>
        <p:spPr>
          <a:xfrm>
            <a:off x="2813300" y="4743575"/>
            <a:ext cx="6288600" cy="527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GB" sz="1100">
                <a:solidFill>
                  <a:srgbClr val="5E3D0C"/>
                </a:solidFill>
              </a:rPr>
              <a:t>There are loads of events, not just these: </a:t>
            </a:r>
            <a:r>
              <a:rPr lang="en-GB" sz="1100" u="sng">
                <a:solidFill>
                  <a:srgbClr val="AB946F"/>
                </a:solidFill>
                <a:hlinkClick r:id="rId3">
                  <a:extLst>
                    <a:ext uri="{A12FA001-AC4F-418D-AE19-62706E023703}">
                      <ahyp:hlinkClr val="tx"/>
                    </a:ext>
                  </a:extLst>
                </a:hlinkClick>
              </a:rPr>
              <a:t>https://www.w3schools.com/jsref/dom_obj_event.asp</a:t>
            </a:r>
            <a:endParaRPr sz="1100">
              <a:solidFill>
                <a:srgbClr val="AB946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Event-based Programming</a:t>
            </a:r>
            <a:endParaRPr/>
          </a:p>
          <a:p>
            <a:pPr indent="0" lvl="0" marL="0" rtl="0" algn="l">
              <a:spcBef>
                <a:spcPts val="0"/>
              </a:spcBef>
              <a:spcAft>
                <a:spcPts val="0"/>
              </a:spcAft>
              <a:buNone/>
            </a:pPr>
            <a:r>
              <a:t/>
            </a:r>
            <a:endParaRPr/>
          </a:p>
        </p:txBody>
      </p:sp>
      <p:sp>
        <p:nvSpPr>
          <p:cNvPr id="129" name="Google Shape;129;p18"/>
          <p:cNvSpPr txBox="1"/>
          <p:nvPr>
            <p:ph idx="1" type="body"/>
          </p:nvPr>
        </p:nvSpPr>
        <p:spPr>
          <a:xfrm>
            <a:off x="311700" y="1228675"/>
            <a:ext cx="45921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GB"/>
              <a:t>Event-based approaches are also used in designing </a:t>
            </a:r>
            <a:r>
              <a:rPr lang="en-GB"/>
              <a:t>video games</a:t>
            </a:r>
            <a:r>
              <a:rPr lang="en-GB"/>
              <a:t>, where user interactions are of central importance.</a:t>
            </a:r>
            <a:endParaRPr/>
          </a:p>
          <a:p>
            <a:pPr indent="0" lvl="0" marL="0" rtl="0" algn="l">
              <a:spcBef>
                <a:spcPts val="1200"/>
              </a:spcBef>
              <a:spcAft>
                <a:spcPts val="0"/>
              </a:spcAft>
              <a:buNone/>
            </a:pPr>
            <a:r>
              <a:rPr lang="en-GB"/>
              <a:t>We can use event programming and the “click” event to build our own Cookie Clicker!</a:t>
            </a:r>
            <a:endParaRPr/>
          </a:p>
          <a:p>
            <a:pPr indent="0" lvl="0" marL="0" rtl="0" algn="l">
              <a:spcBef>
                <a:spcPts val="1200"/>
              </a:spcBef>
              <a:spcAft>
                <a:spcPts val="0"/>
              </a:spcAft>
              <a:buClr>
                <a:schemeClr val="dk1"/>
              </a:buClr>
              <a:buSzPct val="61111"/>
              <a:buFont typeface="Arial"/>
              <a:buNone/>
            </a:pPr>
            <a:r>
              <a:rPr lang="en-GB"/>
              <a:t>The provided project file contains an incomplete implementation of a Cookie Clicker game. Some of the code is missing, and there are bugs which need to be addressed.</a:t>
            </a:r>
            <a:endParaRPr/>
          </a:p>
          <a:p>
            <a:pPr indent="0" lvl="0" marL="0" rtl="0" algn="l">
              <a:spcBef>
                <a:spcPts val="1200"/>
              </a:spcBef>
              <a:spcAft>
                <a:spcPts val="1200"/>
              </a:spcAft>
              <a:buNone/>
            </a:pPr>
            <a:r>
              <a:t/>
            </a:r>
            <a:endParaRPr/>
          </a:p>
        </p:txBody>
      </p:sp>
      <p:pic>
        <p:nvPicPr>
          <p:cNvPr id="130" name="Google Shape;130;p18"/>
          <p:cNvPicPr preferRelativeResize="0"/>
          <p:nvPr/>
        </p:nvPicPr>
        <p:blipFill>
          <a:blip r:embed="rId3">
            <a:alphaModFix/>
          </a:blip>
          <a:stretch>
            <a:fillRect/>
          </a:stretch>
        </p:blipFill>
        <p:spPr>
          <a:xfrm>
            <a:off x="5035800" y="585874"/>
            <a:ext cx="3778875" cy="3666950"/>
          </a:xfrm>
          <a:prstGeom prst="rect">
            <a:avLst/>
          </a:prstGeom>
          <a:noFill/>
          <a:ln>
            <a:noFill/>
          </a:ln>
        </p:spPr>
      </p:pic>
      <p:sp>
        <p:nvSpPr>
          <p:cNvPr id="131" name="Google Shape;131;p18"/>
          <p:cNvSpPr txBox="1"/>
          <p:nvPr/>
        </p:nvSpPr>
        <p:spPr>
          <a:xfrm>
            <a:off x="2057925" y="4818475"/>
            <a:ext cx="7064400" cy="307800"/>
          </a:xfrm>
          <a:prstGeom prst="rect">
            <a:avLst/>
          </a:prstGeom>
          <a:noFill/>
          <a:ln>
            <a:noFill/>
          </a:ln>
        </p:spPr>
        <p:txBody>
          <a:bodyPr anchorCtr="0" anchor="t" bIns="91425" lIns="91425" spcFirstLastPara="1" rIns="91425" wrap="square" tIns="91425">
            <a:spAutoFit/>
          </a:bodyPr>
          <a:lstStyle/>
          <a:p>
            <a:pPr indent="0" lvl="0" marL="0" rtl="0" algn="r">
              <a:lnSpc>
                <a:spcPct val="115000"/>
              </a:lnSpc>
              <a:spcBef>
                <a:spcPts val="0"/>
              </a:spcBef>
              <a:spcAft>
                <a:spcPts val="1200"/>
              </a:spcAft>
              <a:buNone/>
            </a:pPr>
            <a:r>
              <a:rPr lang="en-GB" sz="800">
                <a:solidFill>
                  <a:srgbClr val="5E3D0C"/>
                </a:solidFill>
              </a:rPr>
              <a:t>Materials adapted from</a:t>
            </a:r>
            <a:r>
              <a:rPr lang="en-GB" sz="800">
                <a:solidFill>
                  <a:srgbClr val="80581B"/>
                </a:solidFill>
              </a:rPr>
              <a:t> </a:t>
            </a:r>
            <a:r>
              <a:rPr lang="en-GB" sz="800" u="sng">
                <a:solidFill>
                  <a:srgbClr val="AB946F"/>
                </a:solidFill>
                <a:hlinkClick r:id="rId4">
                  <a:extLst>
                    <a:ext uri="{A12FA001-AC4F-418D-AE19-62706E023703}">
                      <ahyp:hlinkClr val="tx"/>
                    </a:ext>
                  </a:extLst>
                </a:hlinkClick>
              </a:rPr>
              <a:t>https://www.geeksforgeeks.org/how-to-make-a-cookie-clicker-using-html-and-javascript/</a:t>
            </a:r>
            <a:endParaRPr sz="400">
              <a:solidFill>
                <a:srgbClr val="AB946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Fira Code"/>
                <a:ea typeface="Fira Code"/>
                <a:cs typeface="Fira Code"/>
                <a:sym typeface="Fira Code"/>
              </a:rPr>
              <a:t>id</a:t>
            </a:r>
            <a:r>
              <a:rPr lang="en-GB"/>
              <a:t> and </a:t>
            </a:r>
            <a:r>
              <a:rPr lang="en-GB">
                <a:latin typeface="Fira Code"/>
                <a:ea typeface="Fira Code"/>
                <a:cs typeface="Fira Code"/>
                <a:sym typeface="Fira Code"/>
              </a:rPr>
              <a:t>class</a:t>
            </a:r>
            <a:r>
              <a:rPr lang="en-GB"/>
              <a:t> in HTML</a:t>
            </a:r>
            <a:endParaRPr/>
          </a:p>
        </p:txBody>
      </p:sp>
      <p:sp>
        <p:nvSpPr>
          <p:cNvPr id="137" name="Google Shape;137;p19"/>
          <p:cNvSpPr txBox="1"/>
          <p:nvPr>
            <p:ph idx="1" type="body"/>
          </p:nvPr>
        </p:nvSpPr>
        <p:spPr>
          <a:xfrm>
            <a:off x="311700" y="185025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latin typeface="Fira Code"/>
                <a:ea typeface="Fira Code"/>
                <a:cs typeface="Fira Code"/>
                <a:sym typeface="Fira Code"/>
              </a:rPr>
              <a:t>id</a:t>
            </a:r>
            <a:r>
              <a:rPr lang="en-GB"/>
              <a:t> and </a:t>
            </a:r>
            <a:r>
              <a:rPr lang="en-GB">
                <a:latin typeface="Fira Code"/>
                <a:ea typeface="Fira Code"/>
                <a:cs typeface="Fira Code"/>
                <a:sym typeface="Fira Code"/>
              </a:rPr>
              <a:t>class</a:t>
            </a:r>
            <a:r>
              <a:rPr lang="en-GB"/>
              <a:t> are HTML attributes which can be set for any given element tag, and allow us to set properties for those elements. A </a:t>
            </a:r>
            <a:r>
              <a:rPr lang="en-GB">
                <a:latin typeface="Fira Code"/>
                <a:ea typeface="Fira Code"/>
                <a:cs typeface="Fira Code"/>
                <a:sym typeface="Fira Code"/>
              </a:rPr>
              <a:t>class</a:t>
            </a:r>
            <a:r>
              <a:rPr lang="en-GB"/>
              <a:t> can be given to many elements, where an </a:t>
            </a:r>
            <a:r>
              <a:rPr lang="en-GB">
                <a:latin typeface="Fira Code"/>
                <a:ea typeface="Fira Code"/>
                <a:cs typeface="Fira Code"/>
                <a:sym typeface="Fira Code"/>
              </a:rPr>
              <a:t>id</a:t>
            </a:r>
            <a:r>
              <a:rPr lang="en-GB"/>
              <a:t> is unique (and therefore identifying).</a:t>
            </a:r>
            <a:endParaRPr>
              <a:latin typeface="Fira Code"/>
              <a:ea typeface="Fira Code"/>
              <a:cs typeface="Fira Code"/>
              <a:sym typeface="Fira Code"/>
            </a:endParaRPr>
          </a:p>
          <a:p>
            <a:pPr indent="0" lvl="0" marL="0" rtl="0" algn="l">
              <a:spcBef>
                <a:spcPts val="1200"/>
              </a:spcBef>
              <a:spcAft>
                <a:spcPts val="1200"/>
              </a:spcAft>
              <a:buClr>
                <a:schemeClr val="dk1"/>
              </a:buClr>
              <a:buSzPts val="1100"/>
              <a:buFont typeface="Arial"/>
              <a:buNone/>
            </a:pPr>
            <a:r>
              <a:rPr lang="en-GB"/>
              <a:t>At National 5 we use these purely to set the styles of elements with CSS, but they can also be used with JavaScript to create “event handlers” for an element.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Event Listeners - Learn</a:t>
            </a:r>
            <a:endParaRPr/>
          </a:p>
          <a:p>
            <a:pPr indent="0" lvl="0" marL="0" rtl="0" algn="l">
              <a:spcBef>
                <a:spcPts val="0"/>
              </a:spcBef>
              <a:spcAft>
                <a:spcPts val="0"/>
              </a:spcAft>
              <a:buNone/>
            </a:pPr>
            <a:r>
              <a:t/>
            </a:r>
            <a:endParaRPr/>
          </a:p>
        </p:txBody>
      </p:sp>
      <p:sp>
        <p:nvSpPr>
          <p:cNvPr id="143" name="Google Shape;143;p20"/>
          <p:cNvSpPr txBox="1"/>
          <p:nvPr>
            <p:ph idx="1" type="body"/>
          </p:nvPr>
        </p:nvSpPr>
        <p:spPr>
          <a:xfrm>
            <a:off x="311700" y="1457275"/>
            <a:ext cx="3783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An </a:t>
            </a:r>
            <a:r>
              <a:rPr b="1" lang="en-GB"/>
              <a:t>event listener</a:t>
            </a:r>
            <a:r>
              <a:rPr lang="en-GB"/>
              <a:t> is a piece of code which waits for an event to happen, and runs function whenever it does.</a:t>
            </a:r>
            <a:endParaRPr/>
          </a:p>
          <a:p>
            <a:pPr indent="0" lvl="0" marL="0" rtl="0" algn="l">
              <a:spcBef>
                <a:spcPts val="1200"/>
              </a:spcBef>
              <a:spcAft>
                <a:spcPts val="1200"/>
              </a:spcAft>
              <a:buNone/>
            </a:pPr>
            <a:r>
              <a:rPr lang="en-GB"/>
              <a:t>In this example, the code which updates the user’s score runs whenever the cookie is clicked.</a:t>
            </a:r>
            <a:endParaRPr/>
          </a:p>
        </p:txBody>
      </p:sp>
      <p:pic>
        <p:nvPicPr>
          <p:cNvPr id="144" name="Google Shape;144;p20"/>
          <p:cNvPicPr preferRelativeResize="0"/>
          <p:nvPr/>
        </p:nvPicPr>
        <p:blipFill>
          <a:blip r:embed="rId3">
            <a:alphaModFix/>
          </a:blip>
          <a:stretch>
            <a:fillRect/>
          </a:stretch>
        </p:blipFill>
        <p:spPr>
          <a:xfrm>
            <a:off x="4247100" y="1246325"/>
            <a:ext cx="4367375" cy="3034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Aside</a:t>
            </a:r>
            <a:r>
              <a:rPr lang="en-GB"/>
              <a:t> </a:t>
            </a:r>
            <a:r>
              <a:rPr lang="en-GB"/>
              <a:t>— Functions as Arguments</a:t>
            </a:r>
            <a:endParaRPr/>
          </a:p>
        </p:txBody>
      </p:sp>
      <p:sp>
        <p:nvSpPr>
          <p:cNvPr id="150" name="Google Shape;150;p21"/>
          <p:cNvSpPr txBox="1"/>
          <p:nvPr>
            <p:ph idx="1" type="body"/>
          </p:nvPr>
        </p:nvSpPr>
        <p:spPr>
          <a:xfrm>
            <a:off x="311700" y="1228675"/>
            <a:ext cx="36507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JavaScript allows for functions themselves to be passed as an argument to other functions.</a:t>
            </a:r>
            <a:endParaRPr/>
          </a:p>
          <a:p>
            <a:pPr indent="0" lvl="0" marL="0" rtl="0" algn="l">
              <a:spcBef>
                <a:spcPts val="1200"/>
              </a:spcBef>
              <a:spcAft>
                <a:spcPts val="0"/>
              </a:spcAft>
              <a:buNone/>
            </a:pPr>
            <a:r>
              <a:rPr lang="en-GB"/>
              <a:t>This allows the function to be called from within these other functions, rather than just passing the result of these functions.</a:t>
            </a:r>
            <a:endParaRPr/>
          </a:p>
          <a:p>
            <a:pPr indent="0" lvl="0" marL="0" rtl="0" algn="l">
              <a:spcBef>
                <a:spcPts val="1200"/>
              </a:spcBef>
              <a:spcAft>
                <a:spcPts val="1200"/>
              </a:spcAft>
              <a:buNone/>
            </a:pPr>
            <a:r>
              <a:rPr lang="en-GB"/>
              <a:t>This is useful for event listeners because we don’t necessarily want to call the function immediately when the page loads.</a:t>
            </a:r>
            <a:endParaRPr/>
          </a:p>
        </p:txBody>
      </p:sp>
      <p:pic>
        <p:nvPicPr>
          <p:cNvPr id="151" name="Google Shape;151;p21"/>
          <p:cNvPicPr preferRelativeResize="0"/>
          <p:nvPr/>
        </p:nvPicPr>
        <p:blipFill>
          <a:blip r:embed="rId3">
            <a:alphaModFix/>
          </a:blip>
          <a:stretch>
            <a:fillRect/>
          </a:stretch>
        </p:blipFill>
        <p:spPr>
          <a:xfrm>
            <a:off x="4244300" y="2204113"/>
            <a:ext cx="4523451" cy="116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