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4" r:id="rId5"/>
    <p:sldId id="267" r:id="rId6"/>
    <p:sldId id="268" r:id="rId7"/>
    <p:sldId id="264" r:id="rId8"/>
    <p:sldId id="269" r:id="rId9"/>
    <p:sldId id="270" r:id="rId10"/>
    <p:sldId id="271" r:id="rId11"/>
    <p:sldId id="281" r:id="rId12"/>
    <p:sldId id="273" r:id="rId13"/>
    <p:sldId id="275" r:id="rId14"/>
    <p:sldId id="276" r:id="rId15"/>
    <p:sldId id="277" r:id="rId16"/>
    <p:sldId id="278" r:id="rId17"/>
    <p:sldId id="279" r:id="rId18"/>
    <p:sldId id="285" r:id="rId19"/>
    <p:sldId id="280" r:id="rId20"/>
    <p:sldId id="283" r:id="rId21"/>
    <p:sldId id="284" r:id="rId22"/>
    <p:sldId id="260" r:id="rId23"/>
    <p:sldId id="286" r:id="rId24"/>
    <p:sldId id="287"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1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2703-796F-4029-AC93-F66E8D231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6867EC-E567-466E-A905-7FBC3DFCF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679304-8F31-4D65-A0B9-D7E2D11A4F67}"/>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5" name="Footer Placeholder 4">
            <a:extLst>
              <a:ext uri="{FF2B5EF4-FFF2-40B4-BE49-F238E27FC236}">
                <a16:creationId xmlns:a16="http://schemas.microsoft.com/office/drawing/2014/main" id="{DC8FFF7F-1EF5-498B-9FB3-C9DCE11BD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B55E5-3163-4843-A14F-3380657ABA98}"/>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283301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8F7D-7B7D-400E-9B0B-5CA1A2FC61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3DFF75-2ED1-4A07-8E7E-208E8DE16F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46AE8-EA8C-4A92-95C9-DD68827224A1}"/>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5" name="Footer Placeholder 4">
            <a:extLst>
              <a:ext uri="{FF2B5EF4-FFF2-40B4-BE49-F238E27FC236}">
                <a16:creationId xmlns:a16="http://schemas.microsoft.com/office/drawing/2014/main" id="{0E96EE75-4963-475E-9233-D30821C11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7BECD-4963-4A48-A255-7C4620E96968}"/>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237676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95721-6AF8-4205-976F-4DE338CC76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3FE5DE-BACC-436F-843A-85D0AED8B2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807D8-65F6-4783-ADB3-13AE57341157}"/>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5" name="Footer Placeholder 4">
            <a:extLst>
              <a:ext uri="{FF2B5EF4-FFF2-40B4-BE49-F238E27FC236}">
                <a16:creationId xmlns:a16="http://schemas.microsoft.com/office/drawing/2014/main" id="{80BF9B9F-1DBF-4F1E-BF83-AED42E953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E3D62-4A73-4E91-BF01-BB0F5195B9E2}"/>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35200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F052-C674-4A6A-AA19-313D23C85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9C6F2-B8BA-4455-BBA1-7D7C11A611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4F713-D809-48F9-AC23-7F70F3F205E8}"/>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5" name="Footer Placeholder 4">
            <a:extLst>
              <a:ext uri="{FF2B5EF4-FFF2-40B4-BE49-F238E27FC236}">
                <a16:creationId xmlns:a16="http://schemas.microsoft.com/office/drawing/2014/main" id="{DA20151E-35E4-4425-A546-CD7C62F35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9BE0E-DDD6-4CF7-AC1A-DC29A6FF0248}"/>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301121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4774-FA13-44DD-823E-E1D8E46BF1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45C69-786F-48EE-B093-CA1CCCF374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CF1ADC-F370-4447-B7E9-B638AF02A2E1}"/>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5" name="Footer Placeholder 4">
            <a:extLst>
              <a:ext uri="{FF2B5EF4-FFF2-40B4-BE49-F238E27FC236}">
                <a16:creationId xmlns:a16="http://schemas.microsoft.com/office/drawing/2014/main" id="{F126E33C-F13D-4EA2-B020-16B7DBD6D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BD1FB-8B85-4519-8FD4-937C99986CBB}"/>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252480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A1C8-3762-428E-BC99-390141C0C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80E11F-034E-4787-BE43-838C4E6FD6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BBBB1C-2730-42AA-BA81-2A3A834457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DCC21-D7BF-4070-A666-B5C47C6B756B}"/>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6" name="Footer Placeholder 5">
            <a:extLst>
              <a:ext uri="{FF2B5EF4-FFF2-40B4-BE49-F238E27FC236}">
                <a16:creationId xmlns:a16="http://schemas.microsoft.com/office/drawing/2014/main" id="{80912AFB-CA8E-432D-82EB-107356C25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00BE3-2A59-4EB6-B26C-C4EFEC121435}"/>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305729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3B00-39A8-4ABE-85FE-4D7386EBD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C07C3A-C46E-42F6-9C8A-FE150C137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A27896-986D-4F4F-AB35-1E7CF53755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0B02BB-159A-40E2-A959-54964369D4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B5087F-FC5A-48CD-A2E8-59E202247F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068C16-6730-47A4-989F-E10A574A5B89}"/>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8" name="Footer Placeholder 7">
            <a:extLst>
              <a:ext uri="{FF2B5EF4-FFF2-40B4-BE49-F238E27FC236}">
                <a16:creationId xmlns:a16="http://schemas.microsoft.com/office/drawing/2014/main" id="{93241399-930B-4772-ACD4-E927DABDA6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54D44C-89C5-4C90-BF03-A80B8EF189A3}"/>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231399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7660-36CE-4082-8BBE-CF4617194B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E21876-8352-41FD-9F1D-E86664C000B2}"/>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4" name="Footer Placeholder 3">
            <a:extLst>
              <a:ext uri="{FF2B5EF4-FFF2-40B4-BE49-F238E27FC236}">
                <a16:creationId xmlns:a16="http://schemas.microsoft.com/office/drawing/2014/main" id="{0021CAB0-0633-4EAD-82A6-B21F1CE40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7BBDC0-0574-4EBE-9F78-C9014CCE36BD}"/>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82218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E5E77-4486-4BA2-AFF4-A8095AE47EBD}"/>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3" name="Footer Placeholder 2">
            <a:extLst>
              <a:ext uri="{FF2B5EF4-FFF2-40B4-BE49-F238E27FC236}">
                <a16:creationId xmlns:a16="http://schemas.microsoft.com/office/drawing/2014/main" id="{CD5A5657-B7B4-4AEF-A29C-9BBF27DA36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71BC2C-CCED-43F5-8822-F2B1F5752CF9}"/>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18759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3307-8667-4E10-9753-4AD2AEBAA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5D16A1-E7D4-491B-BE27-39FF58880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D614A9-CDD0-4805-877E-D3FCD5067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221540-8A72-41D3-88E6-503854862697}"/>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6" name="Footer Placeholder 5">
            <a:extLst>
              <a:ext uri="{FF2B5EF4-FFF2-40B4-BE49-F238E27FC236}">
                <a16:creationId xmlns:a16="http://schemas.microsoft.com/office/drawing/2014/main" id="{CE808736-2315-42F4-9765-7310977E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302B5-AA78-4B5E-A7D7-BAFAE002EF87}"/>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305008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3187-D2DB-414C-9783-71429793E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E2BC3C-AFE7-4E96-98C2-1AE7AFEB9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70E24D-F092-4A8D-8A5B-A24C11C31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8271D5-1907-49B1-B8D5-482186B143F4}"/>
              </a:ext>
            </a:extLst>
          </p:cNvPr>
          <p:cNvSpPr>
            <a:spLocks noGrp="1"/>
          </p:cNvSpPr>
          <p:nvPr>
            <p:ph type="dt" sz="half" idx="10"/>
          </p:nvPr>
        </p:nvSpPr>
        <p:spPr/>
        <p:txBody>
          <a:bodyPr/>
          <a:lstStyle/>
          <a:p>
            <a:fld id="{2F39407B-D318-4F68-90C9-B6C056DA206D}" type="datetimeFigureOut">
              <a:rPr lang="en-US" smtClean="0"/>
              <a:t>6/15/2025</a:t>
            </a:fld>
            <a:endParaRPr lang="en-US"/>
          </a:p>
        </p:txBody>
      </p:sp>
      <p:sp>
        <p:nvSpPr>
          <p:cNvPr id="6" name="Footer Placeholder 5">
            <a:extLst>
              <a:ext uri="{FF2B5EF4-FFF2-40B4-BE49-F238E27FC236}">
                <a16:creationId xmlns:a16="http://schemas.microsoft.com/office/drawing/2014/main" id="{FBFC9FC1-E3C4-4C04-BA22-032172BEF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45F63-A08E-44A0-B693-8D9FBEB2570E}"/>
              </a:ext>
            </a:extLst>
          </p:cNvPr>
          <p:cNvSpPr>
            <a:spLocks noGrp="1"/>
          </p:cNvSpPr>
          <p:nvPr>
            <p:ph type="sldNum" sz="quarter" idx="12"/>
          </p:nvPr>
        </p:nvSpPr>
        <p:spPr/>
        <p:txBody>
          <a:bodyPr/>
          <a:lstStyle/>
          <a:p>
            <a:fld id="{D25A5088-B43D-432A-ACB4-AC6610A3592F}" type="slidenum">
              <a:rPr lang="en-US" smtClean="0"/>
              <a:t>‹#›</a:t>
            </a:fld>
            <a:endParaRPr lang="en-US"/>
          </a:p>
        </p:txBody>
      </p:sp>
    </p:spTree>
    <p:extLst>
      <p:ext uri="{BB962C8B-B14F-4D97-AF65-F5344CB8AC3E}">
        <p14:creationId xmlns:p14="http://schemas.microsoft.com/office/powerpoint/2010/main" val="258953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D6BAC-18E7-4938-9C26-B64041CFE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23DC84-C327-4DE9-BCE5-FC619B4D7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13760-788E-487B-8A5B-AC3A85C92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9407B-D318-4F68-90C9-B6C056DA206D}" type="datetimeFigureOut">
              <a:rPr lang="en-US" smtClean="0"/>
              <a:t>6/15/2025</a:t>
            </a:fld>
            <a:endParaRPr lang="en-US"/>
          </a:p>
        </p:txBody>
      </p:sp>
      <p:sp>
        <p:nvSpPr>
          <p:cNvPr id="5" name="Footer Placeholder 4">
            <a:extLst>
              <a:ext uri="{FF2B5EF4-FFF2-40B4-BE49-F238E27FC236}">
                <a16:creationId xmlns:a16="http://schemas.microsoft.com/office/drawing/2014/main" id="{7CEA081F-9212-4BC0-AF30-966296CAB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5D90E-8FAE-4165-B781-4A153AD48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A5088-B43D-432A-ACB4-AC6610A3592F}" type="slidenum">
              <a:rPr lang="en-US" smtClean="0"/>
              <a:t>‹#›</a:t>
            </a:fld>
            <a:endParaRPr lang="en-US"/>
          </a:p>
        </p:txBody>
      </p:sp>
    </p:spTree>
    <p:extLst>
      <p:ext uri="{BB962C8B-B14F-4D97-AF65-F5344CB8AC3E}">
        <p14:creationId xmlns:p14="http://schemas.microsoft.com/office/powerpoint/2010/main" val="4257440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ziya07/employee-attrition-prediction-dataset" TargetMode="Externa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51EB2-05B4-4083-A80D-BBCC385105E6}"/>
              </a:ext>
            </a:extLst>
          </p:cNvPr>
          <p:cNvSpPr>
            <a:spLocks noGrp="1"/>
          </p:cNvSpPr>
          <p:nvPr>
            <p:ph type="ctrTitle"/>
          </p:nvPr>
        </p:nvSpPr>
        <p:spPr>
          <a:xfrm>
            <a:off x="6163303" y="2374706"/>
            <a:ext cx="6028697" cy="770412"/>
          </a:xfrm>
        </p:spPr>
        <p:txBody>
          <a:bodyPr anchor="t">
            <a:normAutofit fontScale="90000"/>
          </a:bodyPr>
          <a:lstStyle/>
          <a:p>
            <a:r>
              <a:rPr lang="en-US" sz="4400" b="1" dirty="0">
                <a:solidFill>
                  <a:schemeClr val="tx2"/>
                </a:solidFill>
              </a:rPr>
              <a:t>Employee Attrition Analysis</a:t>
            </a:r>
          </a:p>
        </p:txBody>
      </p:sp>
      <p:sp>
        <p:nvSpPr>
          <p:cNvPr id="3" name="Subtitle 2">
            <a:extLst>
              <a:ext uri="{FF2B5EF4-FFF2-40B4-BE49-F238E27FC236}">
                <a16:creationId xmlns:a16="http://schemas.microsoft.com/office/drawing/2014/main" id="{9EBD0C6E-DC71-45EA-8E6B-A6C3856371ED}"/>
              </a:ext>
            </a:extLst>
          </p:cNvPr>
          <p:cNvSpPr>
            <a:spLocks noGrp="1"/>
          </p:cNvSpPr>
          <p:nvPr>
            <p:ph type="subTitle" idx="1"/>
          </p:nvPr>
        </p:nvSpPr>
        <p:spPr>
          <a:xfrm>
            <a:off x="6637014" y="3533312"/>
            <a:ext cx="4805691" cy="1757780"/>
          </a:xfrm>
        </p:spPr>
        <p:txBody>
          <a:bodyPr anchor="b">
            <a:noAutofit/>
          </a:bodyPr>
          <a:lstStyle/>
          <a:p>
            <a:r>
              <a:rPr lang="en-US" dirty="0">
                <a:solidFill>
                  <a:schemeClr val="tx2"/>
                </a:solidFill>
              </a:rPr>
              <a:t>By: Adam Adrian Chua</a:t>
            </a:r>
          </a:p>
          <a:p>
            <a:endParaRPr lang="en-US" dirty="0">
              <a:solidFill>
                <a:schemeClr val="tx2"/>
              </a:solidFill>
            </a:endParaRPr>
          </a:p>
        </p:txBody>
      </p:sp>
      <p:pic>
        <p:nvPicPr>
          <p:cNvPr id="7" name="Graphic 6" descr="Users">
            <a:extLst>
              <a:ext uri="{FF2B5EF4-FFF2-40B4-BE49-F238E27FC236}">
                <a16:creationId xmlns:a16="http://schemas.microsoft.com/office/drawing/2014/main" id="{4EB46276-8420-5290-C94E-47EEF3465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6620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graph with blue dots&#10;&#10;AI-generated content may be incorrect.">
            <a:extLst>
              <a:ext uri="{FF2B5EF4-FFF2-40B4-BE49-F238E27FC236}">
                <a16:creationId xmlns:a16="http://schemas.microsoft.com/office/drawing/2014/main" id="{84A5D6F2-B820-9318-D600-5AC1F1517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09" y="0"/>
            <a:ext cx="4764340" cy="3226904"/>
          </a:xfrm>
          <a:prstGeom prst="rect">
            <a:avLst/>
          </a:prstGeom>
        </p:spPr>
      </p:pic>
      <p:sp>
        <p:nvSpPr>
          <p:cNvPr id="18" name="Rectangle 17">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blue dots&#10;&#10;AI-generated content may be incorrect.">
            <a:extLst>
              <a:ext uri="{FF2B5EF4-FFF2-40B4-BE49-F238E27FC236}">
                <a16:creationId xmlns:a16="http://schemas.microsoft.com/office/drawing/2014/main" id="{0FF1874F-B923-8B72-91CD-0D02F165A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551" y="0"/>
            <a:ext cx="4764340" cy="3226904"/>
          </a:xfrm>
          <a:prstGeom prst="rect">
            <a:avLst/>
          </a:prstGeom>
        </p:spPr>
      </p:pic>
      <p:sp>
        <p:nvSpPr>
          <p:cNvPr id="24" name="Rectangle 23">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the difference between company and company income&#10;&#10;AI-generated content may be incorrect.">
            <a:extLst>
              <a:ext uri="{FF2B5EF4-FFF2-40B4-BE49-F238E27FC236}">
                <a16:creationId xmlns:a16="http://schemas.microsoft.com/office/drawing/2014/main" id="{DC8D11C5-F595-EB07-CE0D-452FF577C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89" y="3474720"/>
            <a:ext cx="4581460" cy="3291840"/>
          </a:xfrm>
          <a:prstGeom prst="rect">
            <a:avLst/>
          </a:prstGeom>
        </p:spPr>
      </p:pic>
      <p:pic>
        <p:nvPicPr>
          <p:cNvPr id="7" name="Picture 6" descr="A graph with blue dots&#10;&#10;AI-generated content may be incorrect.">
            <a:extLst>
              <a:ext uri="{FF2B5EF4-FFF2-40B4-BE49-F238E27FC236}">
                <a16:creationId xmlns:a16="http://schemas.microsoft.com/office/drawing/2014/main" id="{CAB200E8-1D62-BF5C-E659-05BCC76D3E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3958" y="3474720"/>
            <a:ext cx="4667933" cy="3190634"/>
          </a:xfrm>
          <a:prstGeom prst="rect">
            <a:avLst/>
          </a:prstGeom>
        </p:spPr>
      </p:pic>
    </p:spTree>
    <p:extLst>
      <p:ext uri="{BB962C8B-B14F-4D97-AF65-F5344CB8AC3E}">
        <p14:creationId xmlns:p14="http://schemas.microsoft.com/office/powerpoint/2010/main" val="79956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9143F-F22A-41B5-CB8A-B49E078EB1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250B00-5D62-B8F5-5CD5-3A7B6156E0AF}"/>
              </a:ext>
            </a:extLst>
          </p:cNvPr>
          <p:cNvSpPr>
            <a:spLocks noGrp="1"/>
          </p:cNvSpPr>
          <p:nvPr>
            <p:ph type="title"/>
          </p:nvPr>
        </p:nvSpPr>
        <p:spPr>
          <a:xfrm>
            <a:off x="281127" y="1"/>
            <a:ext cx="11629746" cy="958788"/>
          </a:xfrm>
        </p:spPr>
        <p:txBody>
          <a:bodyPr>
            <a:noAutofit/>
          </a:bodyPr>
          <a:lstStyle/>
          <a:p>
            <a:r>
              <a:rPr lang="en-US" sz="2400" b="1" dirty="0"/>
              <a:t>Pearson Correlation Data</a:t>
            </a:r>
            <a:br>
              <a:rPr lang="en-US" sz="2000" dirty="0"/>
            </a:br>
            <a:r>
              <a:rPr lang="en-US" sz="1600" dirty="0"/>
              <a:t>- </a:t>
            </a:r>
            <a:r>
              <a:rPr lang="en-US" sz="1600" b="0" i="0" dirty="0">
                <a:effectLst/>
              </a:rPr>
              <a:t>statistical method that measures the similarity or correlation between two variables by comparing their attributes and calculating a score ranging from </a:t>
            </a:r>
            <a:r>
              <a:rPr lang="en-US" sz="1600" b="1" i="0" dirty="0">
                <a:effectLst/>
              </a:rPr>
              <a:t>-1 to +1</a:t>
            </a:r>
            <a:r>
              <a:rPr lang="en-US" sz="1600" b="0" i="0" dirty="0">
                <a:effectLst/>
              </a:rPr>
              <a:t>. A high score indicates high similarity, while a score near zero indicates no correlation. </a:t>
            </a:r>
            <a:endParaRPr lang="en-US" sz="1600" dirty="0"/>
          </a:p>
        </p:txBody>
      </p:sp>
      <p:pic>
        <p:nvPicPr>
          <p:cNvPr id="15" name="Content Placeholder 14" descr="A blue and red graph&#10;&#10;AI-generated content may be incorrect.">
            <a:extLst>
              <a:ext uri="{FF2B5EF4-FFF2-40B4-BE49-F238E27FC236}">
                <a16:creationId xmlns:a16="http://schemas.microsoft.com/office/drawing/2014/main" id="{84B05E68-54BB-51A4-E5C1-2D4D076852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27" y="1065321"/>
            <a:ext cx="9960745" cy="5702179"/>
          </a:xfrm>
          <a:ln>
            <a:solidFill>
              <a:srgbClr val="002060"/>
            </a:solidFill>
          </a:ln>
        </p:spPr>
      </p:pic>
    </p:spTree>
    <p:extLst>
      <p:ext uri="{BB962C8B-B14F-4D97-AF65-F5344CB8AC3E}">
        <p14:creationId xmlns:p14="http://schemas.microsoft.com/office/powerpoint/2010/main" val="171477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2899-FBE2-1168-2DF1-9F78BA4FAEC0}"/>
              </a:ext>
            </a:extLst>
          </p:cNvPr>
          <p:cNvSpPr>
            <a:spLocks noGrp="1"/>
          </p:cNvSpPr>
          <p:nvPr>
            <p:ph type="title"/>
          </p:nvPr>
        </p:nvSpPr>
        <p:spPr>
          <a:xfrm>
            <a:off x="227859" y="0"/>
            <a:ext cx="10515600" cy="662782"/>
          </a:xfrm>
        </p:spPr>
        <p:txBody>
          <a:bodyPr>
            <a:normAutofit/>
          </a:bodyPr>
          <a:lstStyle/>
          <a:p>
            <a:r>
              <a:rPr lang="en-US" sz="2800" b="1" dirty="0"/>
              <a:t>Notable Patterns But All Still VERY WEAK</a:t>
            </a:r>
          </a:p>
        </p:txBody>
      </p:sp>
      <p:sp>
        <p:nvSpPr>
          <p:cNvPr id="3" name="Content Placeholder 2">
            <a:extLst>
              <a:ext uri="{FF2B5EF4-FFF2-40B4-BE49-F238E27FC236}">
                <a16:creationId xmlns:a16="http://schemas.microsoft.com/office/drawing/2014/main" id="{F63A1E07-F04D-8120-977D-6CB780347316}"/>
              </a:ext>
            </a:extLst>
          </p:cNvPr>
          <p:cNvSpPr>
            <a:spLocks noGrp="1"/>
          </p:cNvSpPr>
          <p:nvPr>
            <p:ph idx="1"/>
          </p:nvPr>
        </p:nvSpPr>
        <p:spPr>
          <a:xfrm>
            <a:off x="227859" y="774453"/>
            <a:ext cx="11538010" cy="4676435"/>
          </a:xfrm>
        </p:spPr>
        <p:txBody>
          <a:bodyPr numCol="2">
            <a:noAutofit/>
          </a:bodyPr>
          <a:lstStyle/>
          <a:p>
            <a:pPr>
              <a:lnSpc>
                <a:spcPct val="100000"/>
              </a:lnSpc>
            </a:pPr>
            <a:r>
              <a:rPr lang="en-US" sz="1600" b="1" dirty="0"/>
              <a:t>Age vs. Hourly Rate (0.021)</a:t>
            </a:r>
          </a:p>
          <a:p>
            <a:pPr lvl="1">
              <a:lnSpc>
                <a:spcPct val="100000"/>
              </a:lnSpc>
              <a:buFont typeface="Wingdings" panose="05000000000000000000" pitchFamily="2" charset="2"/>
              <a:buChar char="v"/>
            </a:pPr>
            <a:r>
              <a:rPr lang="en-US" sz="1400" dirty="0"/>
              <a:t>Slight positive trend: older employees may earn marginally higher hourly wages.</a:t>
            </a:r>
          </a:p>
          <a:p>
            <a:pPr>
              <a:lnSpc>
                <a:spcPct val="100000"/>
              </a:lnSpc>
            </a:pPr>
            <a:r>
              <a:rPr lang="en-US" sz="1600" b="1" dirty="0"/>
              <a:t>Age vs. Years in Current Role (0.008) &amp; Age vs. Years at Company (-0.012)</a:t>
            </a:r>
          </a:p>
          <a:p>
            <a:pPr lvl="1">
              <a:lnSpc>
                <a:spcPct val="100000"/>
              </a:lnSpc>
              <a:buFont typeface="Wingdings" panose="05000000000000000000" pitchFamily="2" charset="2"/>
              <a:buChar char="v"/>
            </a:pPr>
            <a:r>
              <a:rPr lang="en-US" sz="1400" dirty="0"/>
              <a:t>No meaningful correlation: age does not significantly influence tenure.</a:t>
            </a:r>
          </a:p>
          <a:p>
            <a:pPr>
              <a:lnSpc>
                <a:spcPct val="100000"/>
              </a:lnSpc>
            </a:pPr>
            <a:r>
              <a:rPr lang="en-US" sz="1600" b="1" dirty="0"/>
              <a:t>Job Level vs. Work-Life Balance (-0.034)</a:t>
            </a:r>
          </a:p>
          <a:p>
            <a:pPr lvl="1">
              <a:lnSpc>
                <a:spcPct val="100000"/>
              </a:lnSpc>
              <a:buFont typeface="Wingdings" panose="05000000000000000000" pitchFamily="2" charset="2"/>
              <a:buChar char="v"/>
            </a:pPr>
            <a:r>
              <a:rPr lang="en-US" sz="1400" dirty="0"/>
              <a:t>Slight negative trend: higher job levels may perceive slightly lower work-life balance.</a:t>
            </a:r>
          </a:p>
          <a:p>
            <a:pPr>
              <a:lnSpc>
                <a:spcPct val="100000"/>
              </a:lnSpc>
            </a:pPr>
            <a:r>
              <a:rPr lang="en-US" sz="1600" b="1" dirty="0"/>
              <a:t>Monthly Income vs. Job Satisfaction (0.030)</a:t>
            </a:r>
          </a:p>
          <a:p>
            <a:pPr lvl="1">
              <a:lnSpc>
                <a:spcPct val="100000"/>
              </a:lnSpc>
              <a:buFont typeface="Wingdings" panose="05000000000000000000" pitchFamily="2" charset="2"/>
              <a:buChar char="v"/>
            </a:pPr>
            <a:r>
              <a:rPr lang="en-US" sz="1400" dirty="0"/>
              <a:t>Very weak positive link: higher income might slightly improve job satisfaction.</a:t>
            </a:r>
          </a:p>
          <a:p>
            <a:pPr>
              <a:lnSpc>
                <a:spcPct val="100000"/>
              </a:lnSpc>
            </a:pPr>
            <a:r>
              <a:rPr lang="en-US" sz="1600" b="1" dirty="0"/>
              <a:t>Years at Company vs. Performance Rating (0.014)</a:t>
            </a:r>
          </a:p>
          <a:p>
            <a:pPr lvl="1">
              <a:lnSpc>
                <a:spcPct val="100000"/>
              </a:lnSpc>
              <a:buFont typeface="Wingdings" panose="05000000000000000000" pitchFamily="2" charset="2"/>
              <a:buChar char="v"/>
            </a:pPr>
            <a:r>
              <a:rPr lang="en-US" sz="1400" dirty="0"/>
              <a:t>Weak positive relationship: longer tenure may relate to slightly better performance.</a:t>
            </a:r>
          </a:p>
          <a:p>
            <a:pPr>
              <a:lnSpc>
                <a:spcPct val="100000"/>
              </a:lnSpc>
            </a:pPr>
            <a:r>
              <a:rPr lang="en-US" sz="1600" b="1" dirty="0"/>
              <a:t>Training Hours Last Year vs. Hourly Rate (0.011)</a:t>
            </a:r>
          </a:p>
          <a:p>
            <a:pPr lvl="1">
              <a:lnSpc>
                <a:spcPct val="100000"/>
              </a:lnSpc>
              <a:buFont typeface="Wingdings" panose="05000000000000000000" pitchFamily="2" charset="2"/>
              <a:buChar char="v"/>
            </a:pPr>
            <a:r>
              <a:rPr lang="en-US" sz="1400" dirty="0"/>
              <a:t>Slight trend: higher-paid employees might receive more training.</a:t>
            </a:r>
          </a:p>
          <a:p>
            <a:pPr>
              <a:lnSpc>
                <a:spcPct val="100000"/>
              </a:lnSpc>
            </a:pPr>
            <a:r>
              <a:rPr lang="en-US" sz="1600" b="1" dirty="0"/>
              <a:t>Monthly Income vs. Average Hours Worked per Week (0.010)</a:t>
            </a:r>
          </a:p>
          <a:p>
            <a:pPr lvl="1">
              <a:lnSpc>
                <a:spcPct val="100000"/>
              </a:lnSpc>
              <a:buFont typeface="Wingdings" panose="05000000000000000000" pitchFamily="2" charset="2"/>
              <a:buChar char="v"/>
            </a:pPr>
            <a:r>
              <a:rPr lang="en-US" sz="1400" dirty="0"/>
              <a:t>Very small positive correlation: higher earners may work slightly longer hours.</a:t>
            </a:r>
          </a:p>
          <a:p>
            <a:pPr>
              <a:lnSpc>
                <a:spcPct val="100000"/>
              </a:lnSpc>
            </a:pPr>
            <a:r>
              <a:rPr lang="en-US" sz="1600" b="1" dirty="0"/>
              <a:t>Monthly Income vs. Relationship with Manager (0.021)</a:t>
            </a:r>
          </a:p>
          <a:p>
            <a:pPr lvl="1">
              <a:lnSpc>
                <a:spcPct val="100000"/>
              </a:lnSpc>
              <a:buFont typeface="Wingdings" panose="05000000000000000000" pitchFamily="2" charset="2"/>
              <a:buChar char="v"/>
            </a:pPr>
            <a:r>
              <a:rPr lang="en-US" sz="1400" dirty="0"/>
              <a:t>Slightly positive: higher income may align with better manager relationships.</a:t>
            </a:r>
          </a:p>
          <a:p>
            <a:pPr>
              <a:lnSpc>
                <a:spcPct val="100000"/>
              </a:lnSpc>
            </a:pPr>
            <a:r>
              <a:rPr lang="en-US" sz="1600" b="1" dirty="0"/>
              <a:t>Hourly Rate vs. Number of Companies Worked (-0.018)</a:t>
            </a:r>
          </a:p>
          <a:p>
            <a:pPr lvl="1">
              <a:lnSpc>
                <a:spcPct val="100000"/>
              </a:lnSpc>
              <a:buFont typeface="Wingdings" panose="05000000000000000000" pitchFamily="2" charset="2"/>
              <a:buChar char="v"/>
            </a:pPr>
            <a:r>
              <a:rPr lang="en-US" sz="1400" dirty="0"/>
              <a:t>Slight negative trend: higher-paid employees may have worked for fewer companies.</a:t>
            </a:r>
          </a:p>
        </p:txBody>
      </p:sp>
      <p:sp>
        <p:nvSpPr>
          <p:cNvPr id="4" name="TextBox 3">
            <a:extLst>
              <a:ext uri="{FF2B5EF4-FFF2-40B4-BE49-F238E27FC236}">
                <a16:creationId xmlns:a16="http://schemas.microsoft.com/office/drawing/2014/main" id="{04CB475F-C7C7-4CA9-BBC4-325D8EF64172}"/>
              </a:ext>
            </a:extLst>
          </p:cNvPr>
          <p:cNvSpPr txBox="1"/>
          <p:nvPr/>
        </p:nvSpPr>
        <p:spPr>
          <a:xfrm>
            <a:off x="227860" y="5657171"/>
            <a:ext cx="11736279" cy="1077218"/>
          </a:xfrm>
          <a:prstGeom prst="rect">
            <a:avLst/>
          </a:prstGeom>
          <a:noFill/>
          <a:ln w="19050">
            <a:solidFill>
              <a:schemeClr val="tx1"/>
            </a:solidFill>
          </a:ln>
        </p:spPr>
        <p:txBody>
          <a:bodyPr wrap="square" rtlCol="0">
            <a:spAutoFit/>
          </a:bodyPr>
          <a:lstStyle/>
          <a:p>
            <a:r>
              <a:rPr lang="en-US" sz="1600"/>
              <a:t>N</a:t>
            </a:r>
            <a:r>
              <a:rPr lang="en-US" sz="1600" b="0" i="0">
                <a:effectLst/>
              </a:rPr>
              <a:t>o significant correlations or relationships, positive or negative, between any variable based on correlation data. </a:t>
            </a:r>
            <a:r>
              <a:rPr lang="en-US" sz="1600" b="1" i="0">
                <a:effectLst/>
              </a:rPr>
              <a:t>Most variables have very weak correlations, indicating little to no linear relationship among them. This might suggest independence between many HR-related attributes in this dataset</a:t>
            </a:r>
            <a:r>
              <a:rPr lang="en-US" sz="1600" b="0" i="0">
                <a:effectLst/>
              </a:rPr>
              <a:t>.</a:t>
            </a:r>
          </a:p>
          <a:p>
            <a:endParaRPr lang="en-US" sz="1600" dirty="0"/>
          </a:p>
        </p:txBody>
      </p:sp>
      <p:cxnSp>
        <p:nvCxnSpPr>
          <p:cNvPr id="5" name="Straight Connector 4">
            <a:extLst>
              <a:ext uri="{FF2B5EF4-FFF2-40B4-BE49-F238E27FC236}">
                <a16:creationId xmlns:a16="http://schemas.microsoft.com/office/drawing/2014/main" id="{5D5245EC-8EFA-2037-9E17-0481DC716A00}"/>
              </a:ext>
            </a:extLst>
          </p:cNvPr>
          <p:cNvCxnSpPr/>
          <p:nvPr/>
        </p:nvCxnSpPr>
        <p:spPr>
          <a:xfrm>
            <a:off x="-4072" y="608123"/>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85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D8F689B-B61E-CDA7-1DC1-A1F4AF33AB17}"/>
              </a:ext>
            </a:extLst>
          </p:cNvPr>
          <p:cNvSpPr>
            <a:spLocks noGrp="1"/>
          </p:cNvSpPr>
          <p:nvPr>
            <p:ph type="title"/>
          </p:nvPr>
        </p:nvSpPr>
        <p:spPr>
          <a:xfrm>
            <a:off x="342953" y="2941404"/>
            <a:ext cx="5570472" cy="975192"/>
          </a:xfrm>
        </p:spPr>
        <p:txBody>
          <a:bodyPr vert="horz" lIns="91440" tIns="45720" rIns="91440" bIns="45720" rtlCol="0" anchor="t">
            <a:normAutofit/>
          </a:bodyPr>
          <a:lstStyle/>
          <a:p>
            <a:pPr algn="ctr"/>
            <a:r>
              <a:rPr lang="en-US" sz="5400" b="1" kern="1200" dirty="0">
                <a:solidFill>
                  <a:schemeClr val="tx2"/>
                </a:solidFill>
                <a:latin typeface="+mj-lt"/>
                <a:ea typeface="+mj-ea"/>
                <a:cs typeface="+mj-cs"/>
              </a:rPr>
              <a:t>Data Analysis</a:t>
            </a:r>
          </a:p>
        </p:txBody>
      </p:sp>
      <p:grpSp>
        <p:nvGrpSpPr>
          <p:cNvPr id="16" name="Group 15">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7" name="Freeform: Shape 16">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Graphic 8" descr="Bar chart">
            <a:extLst>
              <a:ext uri="{FF2B5EF4-FFF2-40B4-BE49-F238E27FC236}">
                <a16:creationId xmlns:a16="http://schemas.microsoft.com/office/drawing/2014/main" id="{84DFCB1B-D7F6-0EA2-CE3E-3E4F0F57C4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49626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9519A6B-EC27-577E-F89A-047F61C1C216}"/>
              </a:ext>
            </a:extLst>
          </p:cNvPr>
          <p:cNvSpPr>
            <a:spLocks noGrp="1"/>
          </p:cNvSpPr>
          <p:nvPr>
            <p:ph type="title"/>
          </p:nvPr>
        </p:nvSpPr>
        <p:spPr>
          <a:xfrm>
            <a:off x="195309" y="1243013"/>
            <a:ext cx="4332303" cy="4371974"/>
          </a:xfrm>
        </p:spPr>
        <p:txBody>
          <a:bodyPr>
            <a:normAutofit/>
          </a:bodyPr>
          <a:lstStyle/>
          <a:p>
            <a:r>
              <a:rPr lang="en-US" sz="4000" b="1" dirty="0">
                <a:solidFill>
                  <a:schemeClr val="tx2"/>
                </a:solidFill>
              </a:rPr>
              <a:t>Methods of Analysis</a:t>
            </a:r>
          </a:p>
        </p:txBody>
      </p:sp>
      <p:sp>
        <p:nvSpPr>
          <p:cNvPr id="4" name="Content Placeholder 3">
            <a:extLst>
              <a:ext uri="{FF2B5EF4-FFF2-40B4-BE49-F238E27FC236}">
                <a16:creationId xmlns:a16="http://schemas.microsoft.com/office/drawing/2014/main" id="{9891C7D7-5305-A991-757C-88ED698F225A}"/>
              </a:ext>
            </a:extLst>
          </p:cNvPr>
          <p:cNvSpPr>
            <a:spLocks noGrp="1"/>
          </p:cNvSpPr>
          <p:nvPr>
            <p:ph idx="1"/>
          </p:nvPr>
        </p:nvSpPr>
        <p:spPr>
          <a:xfrm>
            <a:off x="6172200" y="804672"/>
            <a:ext cx="5221224" cy="5230368"/>
          </a:xfrm>
        </p:spPr>
        <p:txBody>
          <a:bodyPr anchor="ctr">
            <a:normAutofit/>
          </a:bodyPr>
          <a:lstStyle/>
          <a:p>
            <a:r>
              <a:rPr lang="en-US" sz="1300" b="1" dirty="0"/>
              <a:t>Filtering Dataset to Employee Records Who Have Attritted (Left the Organization)</a:t>
            </a:r>
          </a:p>
          <a:p>
            <a:pPr lvl="1">
              <a:buFont typeface="Wingdings" panose="05000000000000000000" pitchFamily="2" charset="2"/>
              <a:buChar char="Ø"/>
            </a:pPr>
            <a:r>
              <a:rPr lang="en-US" sz="1300" dirty="0"/>
              <a:t>Objective: Focus on this subset to analyze distribution of values based on several factors like workplace demographics, tenure and job-related metrics that could have implied their attrition.</a:t>
            </a:r>
          </a:p>
          <a:p>
            <a:pPr lvl="1">
              <a:buFont typeface="Wingdings" panose="05000000000000000000" pitchFamily="2" charset="2"/>
              <a:buChar char="Ø"/>
            </a:pPr>
            <a:r>
              <a:rPr lang="en-US" sz="1300" dirty="0"/>
              <a:t>Implemented visualizations to better identify patterns and trends of data points.</a:t>
            </a:r>
          </a:p>
          <a:p>
            <a:pPr lvl="1">
              <a:buFont typeface="Wingdings" panose="05000000000000000000" pitchFamily="2" charset="2"/>
              <a:buChar char="Ø"/>
            </a:pPr>
            <a:r>
              <a:rPr lang="en-US" sz="1300" dirty="0"/>
              <a:t>This would ultimately help with creating targeted retention strategies.</a:t>
            </a:r>
          </a:p>
          <a:p>
            <a:pPr marL="0" indent="0">
              <a:buNone/>
            </a:pPr>
            <a:endParaRPr lang="en-US" sz="1300" dirty="0"/>
          </a:p>
          <a:p>
            <a:r>
              <a:rPr lang="en-US" sz="1300" b="1" dirty="0"/>
              <a:t>Classification Model – Predicting Attrition</a:t>
            </a:r>
          </a:p>
          <a:p>
            <a:pPr lvl="1">
              <a:buFont typeface="Wingdings" panose="05000000000000000000" pitchFamily="2" charset="2"/>
              <a:buChar char="Ø"/>
            </a:pPr>
            <a:r>
              <a:rPr lang="en-US" sz="1300" dirty="0"/>
              <a:t>Objective: Input the various employee factors and variables in machine learning models to predict whether an employee is likely to leave the company, essentially classifying them as  "Attritted“ (left) or "Not Attritted“(retained).</a:t>
            </a:r>
          </a:p>
          <a:p>
            <a:pPr lvl="1">
              <a:buFont typeface="Wingdings" panose="05000000000000000000" pitchFamily="2" charset="2"/>
              <a:buChar char="Ø"/>
            </a:pPr>
            <a:r>
              <a:rPr lang="en-US" sz="1300" dirty="0"/>
              <a:t>Techniques Used: </a:t>
            </a:r>
            <a:r>
              <a:rPr lang="en-US" sz="1300" i="1" dirty="0"/>
              <a:t>Logistic Regression, Random Forest Classifier, Hyperparameter Tuning with </a:t>
            </a:r>
            <a:r>
              <a:rPr lang="en-US" sz="1300" i="1" dirty="0" err="1"/>
              <a:t>GridSearch</a:t>
            </a:r>
            <a:endParaRPr lang="en-US" sz="1300" i="1" dirty="0"/>
          </a:p>
          <a:p>
            <a:pPr marL="0" indent="0">
              <a:buNone/>
            </a:pPr>
            <a:endParaRPr lang="en-US" sz="1300" dirty="0"/>
          </a:p>
          <a:p>
            <a:r>
              <a:rPr lang="en-US" sz="1300" b="1" dirty="0"/>
              <a:t>Clustering Analysis</a:t>
            </a:r>
          </a:p>
          <a:p>
            <a:pPr lvl="1">
              <a:buFont typeface="Wingdings" panose="05000000000000000000" pitchFamily="2" charset="2"/>
              <a:buChar char="Ø"/>
            </a:pPr>
            <a:r>
              <a:rPr lang="en-US" sz="1300" dirty="0"/>
              <a:t>Objective: Identify groups of employees with similar characteristics who are more likely to leave.</a:t>
            </a:r>
          </a:p>
          <a:p>
            <a:pPr lvl="1">
              <a:buFont typeface="Wingdings" panose="05000000000000000000" pitchFamily="2" charset="2"/>
              <a:buChar char="Ø"/>
            </a:pPr>
            <a:r>
              <a:rPr lang="en-US" sz="1300" dirty="0"/>
              <a:t>Technique Used: </a:t>
            </a:r>
            <a:r>
              <a:rPr lang="en-US" sz="1300" i="1" dirty="0"/>
              <a:t>K-Means Clustering</a:t>
            </a:r>
          </a:p>
        </p:txBody>
      </p:sp>
    </p:spTree>
    <p:extLst>
      <p:ext uri="{BB962C8B-B14F-4D97-AF65-F5344CB8AC3E}">
        <p14:creationId xmlns:p14="http://schemas.microsoft.com/office/powerpoint/2010/main" val="95847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urple rectangular bar graph&#10;&#10;AI-generated content may be incorrect.">
            <a:extLst>
              <a:ext uri="{FF2B5EF4-FFF2-40B4-BE49-F238E27FC236}">
                <a16:creationId xmlns:a16="http://schemas.microsoft.com/office/drawing/2014/main" id="{9EB0D059-248F-40C2-0244-4B5FCFA9D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360" y="0"/>
            <a:ext cx="8833280" cy="5299969"/>
          </a:xfrm>
        </p:spPr>
      </p:pic>
      <p:sp>
        <p:nvSpPr>
          <p:cNvPr id="6" name="TextBox 5">
            <a:extLst>
              <a:ext uri="{FF2B5EF4-FFF2-40B4-BE49-F238E27FC236}">
                <a16:creationId xmlns:a16="http://schemas.microsoft.com/office/drawing/2014/main" id="{E5B7B53F-F487-80DF-9ECB-7DBE3B1F8C1F}"/>
              </a:ext>
            </a:extLst>
          </p:cNvPr>
          <p:cNvSpPr txBox="1"/>
          <p:nvPr/>
        </p:nvSpPr>
        <p:spPr>
          <a:xfrm>
            <a:off x="2354062" y="5592933"/>
            <a:ext cx="7483876" cy="400110"/>
          </a:xfrm>
          <a:prstGeom prst="rect">
            <a:avLst/>
          </a:prstGeom>
          <a:noFill/>
        </p:spPr>
        <p:txBody>
          <a:bodyPr wrap="square" rtlCol="0">
            <a:spAutoFit/>
          </a:bodyPr>
          <a:lstStyle/>
          <a:p>
            <a:r>
              <a:rPr lang="en-US" sz="2000" b="1" u="sng" dirty="0"/>
              <a:t>1,997 employees have left the organization based on this dataset.</a:t>
            </a:r>
          </a:p>
        </p:txBody>
      </p:sp>
    </p:spTree>
    <p:extLst>
      <p:ext uri="{BB962C8B-B14F-4D97-AF65-F5344CB8AC3E}">
        <p14:creationId xmlns:p14="http://schemas.microsoft.com/office/powerpoint/2010/main" val="2882113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graph of a person with a purple bar&#10;&#10;AI-generated content may be incorrect.">
            <a:extLst>
              <a:ext uri="{FF2B5EF4-FFF2-40B4-BE49-F238E27FC236}">
                <a16:creationId xmlns:a16="http://schemas.microsoft.com/office/drawing/2014/main" id="{3FB33DA1-06B4-98B4-823B-95CA1B80603C}"/>
              </a:ext>
            </a:extLst>
          </p:cNvPr>
          <p:cNvPicPr>
            <a:picLocks noChangeAspect="1"/>
          </p:cNvPicPr>
          <p:nvPr/>
        </p:nvPicPr>
        <p:blipFill>
          <a:blip r:embed="rId2">
            <a:extLst>
              <a:ext uri="{28A0092B-C50C-407E-A947-70E740481C1C}">
                <a14:useLocalDpi xmlns:a14="http://schemas.microsoft.com/office/drawing/2010/main" val="0"/>
              </a:ext>
            </a:extLst>
          </a:blip>
          <a:srcRect l="6246" t="6270" r="8608" b="2306"/>
          <a:stretch/>
        </p:blipFill>
        <p:spPr>
          <a:xfrm>
            <a:off x="618273" y="173117"/>
            <a:ext cx="4807040" cy="3180550"/>
          </a:xfrm>
          <a:prstGeom prst="rect">
            <a:avLst/>
          </a:prstGeom>
        </p:spPr>
      </p:pic>
      <p:pic>
        <p:nvPicPr>
          <p:cNvPr id="7" name="Picture 6" descr="A graph of an adult&#10;&#10;AI-generated content may be incorrect.">
            <a:extLst>
              <a:ext uri="{FF2B5EF4-FFF2-40B4-BE49-F238E27FC236}">
                <a16:creationId xmlns:a16="http://schemas.microsoft.com/office/drawing/2014/main" id="{37EC809B-4C97-B419-8D0D-1A43DBE3D88B}"/>
              </a:ext>
            </a:extLst>
          </p:cNvPr>
          <p:cNvPicPr>
            <a:picLocks noChangeAspect="1"/>
          </p:cNvPicPr>
          <p:nvPr/>
        </p:nvPicPr>
        <p:blipFill>
          <a:blip r:embed="rId3">
            <a:extLst>
              <a:ext uri="{28A0092B-C50C-407E-A947-70E740481C1C}">
                <a14:useLocalDpi xmlns:a14="http://schemas.microsoft.com/office/drawing/2010/main" val="0"/>
              </a:ext>
            </a:extLst>
          </a:blip>
          <a:srcRect l="5858" t="4491" r="8706" b="2144"/>
          <a:stretch/>
        </p:blipFill>
        <p:spPr>
          <a:xfrm>
            <a:off x="618273" y="3631095"/>
            <a:ext cx="4657410" cy="3053789"/>
          </a:xfrm>
          <a:prstGeom prst="rect">
            <a:avLst/>
          </a:prstGeom>
        </p:spPr>
      </p:pic>
      <p:sp>
        <p:nvSpPr>
          <p:cNvPr id="14" name="Rectangle 1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rectangles&#10;&#10;AI-generated content may be incorrect.">
            <a:extLst>
              <a:ext uri="{FF2B5EF4-FFF2-40B4-BE49-F238E27FC236}">
                <a16:creationId xmlns:a16="http://schemas.microsoft.com/office/drawing/2014/main" id="{3F2EF164-5AE7-AF24-9913-EFCFD25D9306}"/>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l="4393" t="6297" r="8449" b="2914"/>
          <a:stretch/>
        </p:blipFill>
        <p:spPr>
          <a:xfrm>
            <a:off x="6308033" y="1464816"/>
            <a:ext cx="5552533" cy="3587732"/>
          </a:xfrm>
          <a:prstGeom prst="rect">
            <a:avLst/>
          </a:prstGeom>
        </p:spPr>
      </p:pic>
    </p:spTree>
    <p:extLst>
      <p:ext uri="{BB962C8B-B14F-4D97-AF65-F5344CB8AC3E}">
        <p14:creationId xmlns:p14="http://schemas.microsoft.com/office/powerpoint/2010/main" val="186452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4E2B21-F73F-567F-0196-C756B960C9A5}"/>
              </a:ext>
            </a:extLst>
          </p:cNvPr>
          <p:cNvPicPr>
            <a:picLocks noChangeAspect="1"/>
          </p:cNvPicPr>
          <p:nvPr/>
        </p:nvPicPr>
        <p:blipFill>
          <a:blip r:embed="rId2">
            <a:extLst>
              <a:ext uri="{28A0092B-C50C-407E-A947-70E740481C1C}">
                <a14:useLocalDpi xmlns:a14="http://schemas.microsoft.com/office/drawing/2010/main" val="0"/>
              </a:ext>
            </a:extLst>
          </a:blip>
          <a:srcRect l="6072" t="6409" r="8563" b="3003"/>
          <a:stretch/>
        </p:blipFill>
        <p:spPr>
          <a:xfrm>
            <a:off x="570260" y="98033"/>
            <a:ext cx="4877966" cy="3056654"/>
          </a:xfrm>
          <a:prstGeom prst="rect">
            <a:avLst/>
          </a:prstGeom>
        </p:spPr>
      </p:pic>
      <p:pic>
        <p:nvPicPr>
          <p:cNvPr id="5" name="Content Placeholder 4">
            <a:extLst>
              <a:ext uri="{FF2B5EF4-FFF2-40B4-BE49-F238E27FC236}">
                <a16:creationId xmlns:a16="http://schemas.microsoft.com/office/drawing/2014/main" id="{DCDFED6C-4AA1-D95D-4F03-BCDD1BD37B2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7010" t="4289" r="8656" b="2805"/>
          <a:stretch/>
        </p:blipFill>
        <p:spPr>
          <a:xfrm>
            <a:off x="570260" y="3474720"/>
            <a:ext cx="4877966" cy="3193807"/>
          </a:xfrm>
          <a:prstGeom prst="rect">
            <a:avLst/>
          </a:prstGeom>
        </p:spPr>
      </p:pic>
      <p:sp>
        <p:nvSpPr>
          <p:cNvPr id="22" name="Rectangle 2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37E270F-FA65-7DAA-75D8-859F4B1531ED}"/>
              </a:ext>
            </a:extLst>
          </p:cNvPr>
          <p:cNvPicPr>
            <a:picLocks noChangeAspect="1"/>
          </p:cNvPicPr>
          <p:nvPr/>
        </p:nvPicPr>
        <p:blipFill>
          <a:blip r:embed="rId4">
            <a:extLst>
              <a:ext uri="{28A0092B-C50C-407E-A947-70E740481C1C}">
                <a14:useLocalDpi xmlns:a14="http://schemas.microsoft.com/office/drawing/2010/main" val="0"/>
              </a:ext>
            </a:extLst>
          </a:blip>
          <a:srcRect l="5476" t="5174" r="7627" b="2443"/>
          <a:stretch/>
        </p:blipFill>
        <p:spPr>
          <a:xfrm>
            <a:off x="6205491" y="1526960"/>
            <a:ext cx="5755542" cy="3550594"/>
          </a:xfrm>
          <a:prstGeom prst="rect">
            <a:avLst/>
          </a:prstGeom>
        </p:spPr>
      </p:pic>
    </p:spTree>
    <p:extLst>
      <p:ext uri="{BB962C8B-B14F-4D97-AF65-F5344CB8AC3E}">
        <p14:creationId xmlns:p14="http://schemas.microsoft.com/office/powerpoint/2010/main" val="2220987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40E8B4-6183-4901-7599-6B123EFE2DE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A0C8C0E5-8413-F0EF-B79D-73381347FABD}"/>
              </a:ext>
            </a:extLst>
          </p:cNvPr>
          <p:cNvPicPr>
            <a:picLocks noChangeAspect="1"/>
          </p:cNvPicPr>
          <p:nvPr/>
        </p:nvPicPr>
        <p:blipFill>
          <a:blip r:embed="rId2">
            <a:extLst>
              <a:ext uri="{28A0092B-C50C-407E-A947-70E740481C1C}">
                <a14:useLocalDpi xmlns:a14="http://schemas.microsoft.com/office/drawing/2010/main" val="0"/>
              </a:ext>
            </a:extLst>
          </a:blip>
          <a:srcRect l="8061" t="5506" r="7997" b="2992"/>
          <a:stretch/>
        </p:blipFill>
        <p:spPr>
          <a:xfrm>
            <a:off x="570260" y="68539"/>
            <a:ext cx="4944587" cy="3233954"/>
          </a:xfrm>
          <a:prstGeom prst="rect">
            <a:avLst/>
          </a:prstGeom>
        </p:spPr>
      </p:pic>
      <p:pic>
        <p:nvPicPr>
          <p:cNvPr id="5" name="Content Placeholder 4">
            <a:extLst>
              <a:ext uri="{FF2B5EF4-FFF2-40B4-BE49-F238E27FC236}">
                <a16:creationId xmlns:a16="http://schemas.microsoft.com/office/drawing/2014/main" id="{29688754-F858-9FC5-0333-812F27AE7D2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6809" t="5393" r="8466" b="2863"/>
          <a:stretch/>
        </p:blipFill>
        <p:spPr>
          <a:xfrm>
            <a:off x="590554" y="3549383"/>
            <a:ext cx="4945371" cy="3233954"/>
          </a:xfrm>
          <a:prstGeom prst="rect">
            <a:avLst/>
          </a:prstGeom>
        </p:spPr>
      </p:pic>
      <p:sp>
        <p:nvSpPr>
          <p:cNvPr id="22" name="Rectangle 21">
            <a:extLst>
              <a:ext uri="{FF2B5EF4-FFF2-40B4-BE49-F238E27FC236}">
                <a16:creationId xmlns:a16="http://schemas.microsoft.com/office/drawing/2014/main" id="{EBD9A692-7F38-9B0F-DDC0-F6A55DD83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CBB4219-CECD-B3D9-E3C0-8A6E96011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88FD97E-1855-DA08-EEDA-EBB89D32560D}"/>
              </a:ext>
            </a:extLst>
          </p:cNvPr>
          <p:cNvPicPr>
            <a:picLocks noChangeAspect="1"/>
          </p:cNvPicPr>
          <p:nvPr/>
        </p:nvPicPr>
        <p:blipFill>
          <a:blip r:embed="rId4">
            <a:extLst>
              <a:ext uri="{28A0092B-C50C-407E-A947-70E740481C1C}">
                <a14:useLocalDpi xmlns:a14="http://schemas.microsoft.com/office/drawing/2010/main" val="0"/>
              </a:ext>
            </a:extLst>
          </a:blip>
          <a:srcRect l="7102" t="4728" r="7341" b="2468"/>
          <a:stretch/>
        </p:blipFill>
        <p:spPr>
          <a:xfrm>
            <a:off x="6323053" y="1340529"/>
            <a:ext cx="5513543" cy="3869776"/>
          </a:xfrm>
          <a:prstGeom prst="rect">
            <a:avLst/>
          </a:prstGeom>
        </p:spPr>
      </p:pic>
    </p:spTree>
    <p:extLst>
      <p:ext uri="{BB962C8B-B14F-4D97-AF65-F5344CB8AC3E}">
        <p14:creationId xmlns:p14="http://schemas.microsoft.com/office/powerpoint/2010/main" val="180247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074B-2E2D-CC94-6386-D0881C65B208}"/>
              </a:ext>
            </a:extLst>
          </p:cNvPr>
          <p:cNvSpPr>
            <a:spLocks noGrp="1"/>
          </p:cNvSpPr>
          <p:nvPr>
            <p:ph type="title"/>
          </p:nvPr>
        </p:nvSpPr>
        <p:spPr>
          <a:xfrm>
            <a:off x="838200" y="0"/>
            <a:ext cx="10515600" cy="760783"/>
          </a:xfrm>
        </p:spPr>
        <p:txBody>
          <a:bodyPr>
            <a:normAutofit/>
          </a:bodyPr>
          <a:lstStyle/>
          <a:p>
            <a:r>
              <a:rPr lang="en-US" sz="3200" b="1" dirty="0"/>
              <a:t>Logistic Regression Model Performance Results</a:t>
            </a:r>
          </a:p>
        </p:txBody>
      </p:sp>
      <p:pic>
        <p:nvPicPr>
          <p:cNvPr id="7" name="Content Placeholder 6" descr="A graph of a logistic regression&#10;&#10;AI-generated content may be incorrect.">
            <a:extLst>
              <a:ext uri="{FF2B5EF4-FFF2-40B4-BE49-F238E27FC236}">
                <a16:creationId xmlns:a16="http://schemas.microsoft.com/office/drawing/2014/main" id="{F2B1602D-C675-061A-22FB-B7917DFD011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0411" y="1312262"/>
            <a:ext cx="4435875" cy="3461596"/>
          </a:xfrm>
          <a:ln>
            <a:noFill/>
          </a:ln>
        </p:spPr>
      </p:pic>
      <p:sp>
        <p:nvSpPr>
          <p:cNvPr id="5" name="Content Placeholder 4">
            <a:extLst>
              <a:ext uri="{FF2B5EF4-FFF2-40B4-BE49-F238E27FC236}">
                <a16:creationId xmlns:a16="http://schemas.microsoft.com/office/drawing/2014/main" id="{8F40546F-58C4-76DD-16EF-31A9BF131A9E}"/>
              </a:ext>
            </a:extLst>
          </p:cNvPr>
          <p:cNvSpPr>
            <a:spLocks noGrp="1"/>
          </p:cNvSpPr>
          <p:nvPr>
            <p:ph sz="half" idx="2"/>
          </p:nvPr>
        </p:nvSpPr>
        <p:spPr>
          <a:xfrm>
            <a:off x="4918230" y="1090716"/>
            <a:ext cx="7013359" cy="4696287"/>
          </a:xfrm>
        </p:spPr>
        <p:txBody>
          <a:bodyPr>
            <a:noAutofit/>
          </a:bodyPr>
          <a:lstStyle/>
          <a:p>
            <a:r>
              <a:rPr lang="en-US" sz="1600" b="1" dirty="0"/>
              <a:t>Accuracy: 0.804 (80.4%)</a:t>
            </a:r>
          </a:p>
          <a:p>
            <a:pPr lvl="1">
              <a:buFont typeface="Courier New" panose="02070309020205020404" pitchFamily="49" charset="0"/>
              <a:buChar char="o"/>
            </a:pPr>
            <a:r>
              <a:rPr lang="en-US" sz="1400" dirty="0"/>
              <a:t>Indicates solid overall performance — the model predicts correctly ~80% of the time.</a:t>
            </a:r>
          </a:p>
          <a:p>
            <a:pPr lvl="1">
              <a:buFont typeface="Courier New" panose="02070309020205020404" pitchFamily="49" charset="0"/>
              <a:buChar char="o"/>
            </a:pPr>
            <a:r>
              <a:rPr lang="en-US" sz="1400" dirty="0"/>
              <a:t>Caution: Can be misleading if data is imbalanced (e.g., far fewer attrition cases).</a:t>
            </a:r>
          </a:p>
          <a:p>
            <a:pPr marL="457200" lvl="1" indent="0">
              <a:buNone/>
            </a:pPr>
            <a:endParaRPr lang="en-US" sz="1400" dirty="0"/>
          </a:p>
          <a:p>
            <a:r>
              <a:rPr lang="en-US" sz="1600" b="1" dirty="0"/>
              <a:t>Recall: 0.804 (80.4%)</a:t>
            </a:r>
          </a:p>
          <a:p>
            <a:pPr lvl="1">
              <a:buFont typeface="Courier New" panose="02070309020205020404" pitchFamily="49" charset="0"/>
              <a:buChar char="o"/>
            </a:pPr>
            <a:r>
              <a:rPr lang="en-US" sz="1400" dirty="0"/>
              <a:t>Successfully identifies ~80% of employees who actually left.</a:t>
            </a:r>
          </a:p>
          <a:p>
            <a:pPr lvl="1">
              <a:buFont typeface="Courier New" panose="02070309020205020404" pitchFamily="49" charset="0"/>
              <a:buChar char="o"/>
            </a:pPr>
            <a:r>
              <a:rPr lang="en-US" sz="1400" dirty="0"/>
              <a:t>Helps flag most at-risk employees, minimizing false negatives.</a:t>
            </a:r>
          </a:p>
          <a:p>
            <a:pPr marL="457200" lvl="1" indent="0">
              <a:buNone/>
            </a:pPr>
            <a:endParaRPr lang="en-US" sz="1400" dirty="0"/>
          </a:p>
          <a:p>
            <a:r>
              <a:rPr lang="en-US" sz="1600" b="1" dirty="0"/>
              <a:t>Precision: 0.646 (64.6%)</a:t>
            </a:r>
          </a:p>
          <a:p>
            <a:pPr lvl="1">
              <a:buFont typeface="Courier New" panose="02070309020205020404" pitchFamily="49" charset="0"/>
              <a:buChar char="o"/>
            </a:pPr>
            <a:r>
              <a:rPr lang="en-US" sz="1400" dirty="0"/>
              <a:t>Of the employees predicted to leave, only ~64.6% actually did.</a:t>
            </a:r>
          </a:p>
          <a:p>
            <a:pPr lvl="1">
              <a:buFont typeface="Courier New" panose="02070309020205020404" pitchFamily="49" charset="0"/>
              <a:buChar char="o"/>
            </a:pPr>
            <a:r>
              <a:rPr lang="en-US" sz="1400" dirty="0"/>
              <a:t>About 35% are false positives — may trigger unnecessary retention actions.</a:t>
            </a:r>
          </a:p>
          <a:p>
            <a:pPr marL="457200" lvl="1" indent="0">
              <a:buNone/>
            </a:pPr>
            <a:endParaRPr lang="en-US" sz="1400" dirty="0"/>
          </a:p>
          <a:p>
            <a:r>
              <a:rPr lang="en-US" sz="1600" b="1" dirty="0"/>
              <a:t>F1 Score: 0.717 (71.7%)</a:t>
            </a:r>
          </a:p>
          <a:p>
            <a:pPr lvl="1">
              <a:buFont typeface="Courier New" panose="02070309020205020404" pitchFamily="49" charset="0"/>
              <a:buChar char="o"/>
            </a:pPr>
            <a:r>
              <a:rPr lang="en-US" sz="1400" dirty="0"/>
              <a:t>Balances precision and recall — reflects moderately strong, well-rounded model performance.</a:t>
            </a:r>
          </a:p>
          <a:p>
            <a:pPr lvl="1">
              <a:buFont typeface="Courier New" panose="02070309020205020404" pitchFamily="49" charset="0"/>
              <a:buChar char="o"/>
            </a:pPr>
            <a:r>
              <a:rPr lang="en-US" sz="1400" dirty="0"/>
              <a:t>Good at identifying attrition but still prone to some false alarms.</a:t>
            </a:r>
          </a:p>
        </p:txBody>
      </p:sp>
      <p:sp>
        <p:nvSpPr>
          <p:cNvPr id="8" name="TextBox 7">
            <a:extLst>
              <a:ext uri="{FF2B5EF4-FFF2-40B4-BE49-F238E27FC236}">
                <a16:creationId xmlns:a16="http://schemas.microsoft.com/office/drawing/2014/main" id="{AEA223DE-62C6-628A-B978-A0A3EC580F39}"/>
              </a:ext>
            </a:extLst>
          </p:cNvPr>
          <p:cNvSpPr txBox="1"/>
          <p:nvPr/>
        </p:nvSpPr>
        <p:spPr>
          <a:xfrm>
            <a:off x="1523998" y="5084073"/>
            <a:ext cx="1908699" cy="923330"/>
          </a:xfrm>
          <a:prstGeom prst="rect">
            <a:avLst/>
          </a:prstGeom>
          <a:noFill/>
        </p:spPr>
        <p:txBody>
          <a:bodyPr wrap="square" rtlCol="0">
            <a:spAutoFit/>
          </a:bodyPr>
          <a:lstStyle/>
          <a:p>
            <a:pPr algn="ctr"/>
            <a:r>
              <a:rPr lang="en-US" b="1" dirty="0"/>
              <a:t>Attritted = 1</a:t>
            </a:r>
          </a:p>
          <a:p>
            <a:pPr algn="ctr"/>
            <a:endParaRPr lang="en-US" b="1" dirty="0"/>
          </a:p>
          <a:p>
            <a:pPr algn="ctr"/>
            <a:r>
              <a:rPr lang="en-US" b="1" dirty="0"/>
              <a:t>Non-Attritted = 0</a:t>
            </a:r>
          </a:p>
        </p:txBody>
      </p:sp>
    </p:spTree>
    <p:extLst>
      <p:ext uri="{BB962C8B-B14F-4D97-AF65-F5344CB8AC3E}">
        <p14:creationId xmlns:p14="http://schemas.microsoft.com/office/powerpoint/2010/main" val="80263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One in a crowd">
            <a:extLst>
              <a:ext uri="{FF2B5EF4-FFF2-40B4-BE49-F238E27FC236}">
                <a16:creationId xmlns:a16="http://schemas.microsoft.com/office/drawing/2014/main" id="{24B26A21-75C8-4915-6D0B-AE6BF5266616}"/>
              </a:ext>
            </a:extLst>
          </p:cNvPr>
          <p:cNvPicPr>
            <a:picLocks noChangeAspect="1"/>
          </p:cNvPicPr>
          <p:nvPr/>
        </p:nvPicPr>
        <p:blipFill>
          <a:blip r:embed="rId2"/>
          <a:srcRect l="24512" r="16321"/>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99978-E3FD-4687-B6EC-3499A03596E9}"/>
              </a:ext>
            </a:extLst>
          </p:cNvPr>
          <p:cNvSpPr>
            <a:spLocks noGrp="1"/>
          </p:cNvSpPr>
          <p:nvPr>
            <p:ph type="title"/>
          </p:nvPr>
        </p:nvSpPr>
        <p:spPr>
          <a:xfrm>
            <a:off x="6115317" y="617923"/>
            <a:ext cx="5464968" cy="1559301"/>
          </a:xfrm>
        </p:spPr>
        <p:txBody>
          <a:bodyPr>
            <a:normAutofit/>
          </a:bodyPr>
          <a:lstStyle/>
          <a:p>
            <a:r>
              <a:rPr lang="en-US" sz="4000" b="1" dirty="0"/>
              <a:t>Introduction</a:t>
            </a:r>
          </a:p>
        </p:txBody>
      </p:sp>
      <p:sp>
        <p:nvSpPr>
          <p:cNvPr id="3" name="Content Placeholder 2">
            <a:extLst>
              <a:ext uri="{FF2B5EF4-FFF2-40B4-BE49-F238E27FC236}">
                <a16:creationId xmlns:a16="http://schemas.microsoft.com/office/drawing/2014/main" id="{4FE6F619-7C9E-4F79-8B72-10BEF1EA47B0}"/>
              </a:ext>
            </a:extLst>
          </p:cNvPr>
          <p:cNvSpPr>
            <a:spLocks noGrp="1"/>
          </p:cNvSpPr>
          <p:nvPr>
            <p:ph idx="1"/>
          </p:nvPr>
        </p:nvSpPr>
        <p:spPr>
          <a:xfrm>
            <a:off x="6115317" y="2285998"/>
            <a:ext cx="5247340" cy="4367815"/>
          </a:xfrm>
        </p:spPr>
        <p:txBody>
          <a:bodyPr anchor="ctr">
            <a:normAutofit/>
          </a:bodyPr>
          <a:lstStyle/>
          <a:p>
            <a:r>
              <a:rPr lang="en-US" sz="1400" b="1" dirty="0"/>
              <a:t>Objective: </a:t>
            </a:r>
            <a:r>
              <a:rPr lang="en-US" sz="1400" dirty="0"/>
              <a:t>Identify key factors that contribute to employee turnover, provide insights for developing targeted retention strategies based on workplace demographics, internal factors, and other relevant employee data. This type of project would ultimately help HR departments to proactively address potential attrition risks and improve employee retention rates.</a:t>
            </a:r>
          </a:p>
          <a:p>
            <a:pPr marL="0" indent="0">
              <a:buNone/>
            </a:pPr>
            <a:endParaRPr lang="en-US" sz="1400" dirty="0"/>
          </a:p>
          <a:p>
            <a:r>
              <a:rPr lang="en-US" sz="1400" b="1" dirty="0"/>
              <a:t>Expected Outcomes:</a:t>
            </a:r>
          </a:p>
          <a:p>
            <a:pPr lvl="1"/>
            <a:r>
              <a:rPr lang="en-US" sz="1400" dirty="0"/>
              <a:t>Improved decision-making on addressing attrition risks.</a:t>
            </a:r>
          </a:p>
          <a:p>
            <a:pPr lvl="1"/>
            <a:r>
              <a:rPr lang="en-US" sz="1400" dirty="0"/>
              <a:t>Gain ideas to develop effective programs and strategies to enhance employee retention.</a:t>
            </a:r>
          </a:p>
          <a:p>
            <a:pPr lvl="1"/>
            <a:r>
              <a:rPr lang="en-US" sz="1400" dirty="0"/>
              <a:t>Have a better understanding of workplace factors that lead to attrition.</a:t>
            </a:r>
          </a:p>
          <a:p>
            <a:pPr lvl="1"/>
            <a:r>
              <a:rPr lang="en-US" sz="1400" dirty="0"/>
              <a:t>Gain valuable insights into employee sentiments and views toward the organization.</a:t>
            </a:r>
          </a:p>
          <a:p>
            <a:pPr lvl="1"/>
            <a:endParaRPr lang="en-US" sz="1400" dirty="0"/>
          </a:p>
          <a:p>
            <a:pPr lvl="1"/>
            <a:endParaRPr lang="en-US" sz="1400" dirty="0"/>
          </a:p>
        </p:txBody>
      </p:sp>
    </p:spTree>
    <p:extLst>
      <p:ext uri="{BB962C8B-B14F-4D97-AF65-F5344CB8AC3E}">
        <p14:creationId xmlns:p14="http://schemas.microsoft.com/office/powerpoint/2010/main" val="737009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0B89B-E974-AF6F-BE23-B806F435CA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E1DBC-A526-39D0-B8E3-3EE42B351813}"/>
              </a:ext>
            </a:extLst>
          </p:cNvPr>
          <p:cNvSpPr>
            <a:spLocks noGrp="1"/>
          </p:cNvSpPr>
          <p:nvPr>
            <p:ph type="title"/>
          </p:nvPr>
        </p:nvSpPr>
        <p:spPr>
          <a:xfrm>
            <a:off x="758301" y="131470"/>
            <a:ext cx="10515600" cy="640888"/>
          </a:xfrm>
        </p:spPr>
        <p:txBody>
          <a:bodyPr>
            <a:normAutofit/>
          </a:bodyPr>
          <a:lstStyle/>
          <a:p>
            <a:r>
              <a:rPr lang="en-US" sz="3200" b="1" dirty="0"/>
              <a:t>Random Forest Classifier Performance Results</a:t>
            </a:r>
          </a:p>
        </p:txBody>
      </p:sp>
      <p:pic>
        <p:nvPicPr>
          <p:cNvPr id="7" name="Content Placeholder 6">
            <a:extLst>
              <a:ext uri="{FF2B5EF4-FFF2-40B4-BE49-F238E27FC236}">
                <a16:creationId xmlns:a16="http://schemas.microsoft.com/office/drawing/2014/main" id="{AA68CFAA-196D-83FC-4233-E9287C2821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60410" y="1124289"/>
            <a:ext cx="4435875" cy="3461596"/>
          </a:xfrm>
          <a:ln>
            <a:noFill/>
          </a:ln>
        </p:spPr>
      </p:pic>
      <p:sp>
        <p:nvSpPr>
          <p:cNvPr id="5" name="Content Placeholder 4">
            <a:extLst>
              <a:ext uri="{FF2B5EF4-FFF2-40B4-BE49-F238E27FC236}">
                <a16:creationId xmlns:a16="http://schemas.microsoft.com/office/drawing/2014/main" id="{6DAEC8AD-9E9A-A4CB-C2A5-B3E8FAC66E48}"/>
              </a:ext>
            </a:extLst>
          </p:cNvPr>
          <p:cNvSpPr>
            <a:spLocks noGrp="1"/>
          </p:cNvSpPr>
          <p:nvPr>
            <p:ph sz="half" idx="2"/>
          </p:nvPr>
        </p:nvSpPr>
        <p:spPr>
          <a:xfrm>
            <a:off x="4847207" y="1193976"/>
            <a:ext cx="7235302" cy="5054692"/>
          </a:xfrm>
        </p:spPr>
        <p:txBody>
          <a:bodyPr>
            <a:noAutofit/>
          </a:bodyPr>
          <a:lstStyle/>
          <a:p>
            <a:r>
              <a:rPr lang="en-US" sz="1600" b="1" dirty="0"/>
              <a:t>Accuracy: 0.787 (78.7%)</a:t>
            </a:r>
          </a:p>
          <a:p>
            <a:pPr lvl="1">
              <a:buFont typeface="Courier New" panose="02070309020205020404" pitchFamily="49" charset="0"/>
              <a:buChar char="o"/>
            </a:pPr>
            <a:r>
              <a:rPr lang="en-US" sz="1400" dirty="0"/>
              <a:t>The model correctly classifies ~79% of the test data.</a:t>
            </a:r>
          </a:p>
          <a:p>
            <a:pPr lvl="1">
              <a:buFont typeface="Courier New" panose="02070309020205020404" pitchFamily="49" charset="0"/>
              <a:buChar char="o"/>
            </a:pPr>
            <a:r>
              <a:rPr lang="en-US" sz="1400" dirty="0"/>
              <a:t>Note: Accuracy can be misleading in imbalanced datasets (e.g., when most employees stay).</a:t>
            </a:r>
          </a:p>
          <a:p>
            <a:pPr marL="457200" lvl="1" indent="0">
              <a:buNone/>
            </a:pPr>
            <a:endParaRPr lang="en-US" sz="1400" dirty="0"/>
          </a:p>
          <a:p>
            <a:r>
              <a:rPr lang="en-US" sz="1600" b="1" dirty="0"/>
              <a:t>Recall: 0.787 (78.7%)</a:t>
            </a:r>
          </a:p>
          <a:p>
            <a:pPr lvl="1">
              <a:buFont typeface="Courier New" panose="02070309020205020404" pitchFamily="49" charset="0"/>
              <a:buChar char="o"/>
            </a:pPr>
            <a:r>
              <a:rPr lang="en-US" sz="1400" dirty="0"/>
              <a:t>Captures ~79% of actual attrition cases.</a:t>
            </a:r>
          </a:p>
          <a:p>
            <a:pPr lvl="1">
              <a:buFont typeface="Courier New" panose="02070309020205020404" pitchFamily="49" charset="0"/>
              <a:buChar char="o"/>
            </a:pPr>
            <a:r>
              <a:rPr lang="en-US" sz="1400" dirty="0"/>
              <a:t>Useful for identifying at-risk employees early for proactive retention.</a:t>
            </a:r>
          </a:p>
          <a:p>
            <a:pPr marL="457200" lvl="1" indent="0">
              <a:buNone/>
            </a:pPr>
            <a:endParaRPr lang="en-US" sz="1600" dirty="0"/>
          </a:p>
          <a:p>
            <a:r>
              <a:rPr lang="en-US" sz="1600" b="1" dirty="0"/>
              <a:t>Precision: 0.687 (68.7%)</a:t>
            </a:r>
          </a:p>
          <a:p>
            <a:pPr lvl="1">
              <a:buFont typeface="Courier New" panose="02070309020205020404" pitchFamily="49" charset="0"/>
              <a:buChar char="o"/>
            </a:pPr>
            <a:r>
              <a:rPr lang="en-US" sz="1400" dirty="0"/>
              <a:t>About 69% of predicted attrition cases are correct.</a:t>
            </a:r>
          </a:p>
          <a:p>
            <a:pPr lvl="1">
              <a:buFont typeface="Courier New" panose="02070309020205020404" pitchFamily="49" charset="0"/>
              <a:buChar char="o"/>
            </a:pPr>
            <a:r>
              <a:rPr lang="en-US" sz="1400" dirty="0"/>
              <a:t>Moderate false positive rate — some employees are flagged unnecessarily.</a:t>
            </a:r>
          </a:p>
          <a:p>
            <a:pPr marL="457200" lvl="1" indent="0">
              <a:buNone/>
            </a:pPr>
            <a:endParaRPr lang="en-US" sz="1600" dirty="0"/>
          </a:p>
          <a:p>
            <a:r>
              <a:rPr lang="en-US" sz="1600" b="1" dirty="0"/>
              <a:t>F1 Score: 0.718 (71.8%)</a:t>
            </a:r>
          </a:p>
          <a:p>
            <a:pPr lvl="1">
              <a:buFont typeface="Courier New" panose="02070309020205020404" pitchFamily="49" charset="0"/>
              <a:buChar char="o"/>
            </a:pPr>
            <a:r>
              <a:rPr lang="en-US" sz="1400" dirty="0"/>
              <a:t>Indicates a solid balance between precision and recall.</a:t>
            </a:r>
          </a:p>
          <a:p>
            <a:pPr lvl="1">
              <a:buFont typeface="Courier New" panose="02070309020205020404" pitchFamily="49" charset="0"/>
              <a:buChar char="o"/>
            </a:pPr>
            <a:r>
              <a:rPr lang="en-US" sz="1400" dirty="0"/>
              <a:t>The model performs well overall in identifying and managing attrition risk.</a:t>
            </a:r>
          </a:p>
        </p:txBody>
      </p:sp>
      <p:sp>
        <p:nvSpPr>
          <p:cNvPr id="8" name="TextBox 7">
            <a:extLst>
              <a:ext uri="{FF2B5EF4-FFF2-40B4-BE49-F238E27FC236}">
                <a16:creationId xmlns:a16="http://schemas.microsoft.com/office/drawing/2014/main" id="{94C7195C-D8B9-FB91-87F4-7527FFE0CF91}"/>
              </a:ext>
            </a:extLst>
          </p:cNvPr>
          <p:cNvSpPr txBox="1"/>
          <p:nvPr/>
        </p:nvSpPr>
        <p:spPr>
          <a:xfrm>
            <a:off x="942511" y="4937816"/>
            <a:ext cx="3071672" cy="923330"/>
          </a:xfrm>
          <a:prstGeom prst="rect">
            <a:avLst/>
          </a:prstGeom>
          <a:noFill/>
        </p:spPr>
        <p:txBody>
          <a:bodyPr wrap="square" rtlCol="0">
            <a:spAutoFit/>
          </a:bodyPr>
          <a:lstStyle/>
          <a:p>
            <a:pPr algn="ctr"/>
            <a:r>
              <a:rPr lang="en-US" b="1" dirty="0"/>
              <a:t>Attritted Class = 1</a:t>
            </a:r>
          </a:p>
          <a:p>
            <a:pPr algn="ctr"/>
            <a:endParaRPr lang="en-US" b="1" dirty="0"/>
          </a:p>
          <a:p>
            <a:pPr algn="ctr"/>
            <a:r>
              <a:rPr lang="en-US" b="1" dirty="0"/>
              <a:t>Non-Attritted Class = 0</a:t>
            </a:r>
          </a:p>
        </p:txBody>
      </p:sp>
    </p:spTree>
    <p:extLst>
      <p:ext uri="{BB962C8B-B14F-4D97-AF65-F5344CB8AC3E}">
        <p14:creationId xmlns:p14="http://schemas.microsoft.com/office/powerpoint/2010/main" val="3872643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1E7E-2904-8D39-7B22-98A647124A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08C66-8BD9-36B6-8661-DADF17D75DAB}"/>
              </a:ext>
            </a:extLst>
          </p:cNvPr>
          <p:cNvSpPr>
            <a:spLocks noGrp="1"/>
          </p:cNvSpPr>
          <p:nvPr>
            <p:ph type="title"/>
          </p:nvPr>
        </p:nvSpPr>
        <p:spPr>
          <a:xfrm>
            <a:off x="816689" y="0"/>
            <a:ext cx="10515600" cy="577049"/>
          </a:xfrm>
        </p:spPr>
        <p:txBody>
          <a:bodyPr>
            <a:normAutofit/>
          </a:bodyPr>
          <a:lstStyle/>
          <a:p>
            <a:pPr algn="ctr"/>
            <a:r>
              <a:rPr lang="en-US" sz="2800" b="1" dirty="0"/>
              <a:t>Clustering Results</a:t>
            </a:r>
          </a:p>
        </p:txBody>
      </p:sp>
      <p:pic>
        <p:nvPicPr>
          <p:cNvPr id="5" name="Picture 4" descr="A graph of a job satisfaction&#10;&#10;AI-generated content may be incorrect.">
            <a:extLst>
              <a:ext uri="{FF2B5EF4-FFF2-40B4-BE49-F238E27FC236}">
                <a16:creationId xmlns:a16="http://schemas.microsoft.com/office/drawing/2014/main" id="{BF9C5AB8-4F7A-905C-F118-C06F94B65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278" y="767086"/>
            <a:ext cx="3181210" cy="2619381"/>
          </a:xfrm>
          <a:prstGeom prst="rect">
            <a:avLst/>
          </a:prstGeom>
        </p:spPr>
      </p:pic>
      <p:pic>
        <p:nvPicPr>
          <p:cNvPr id="8" name="Picture 7" descr="A chart with different colored dots&#10;&#10;AI-generated content may be incorrect.">
            <a:extLst>
              <a:ext uri="{FF2B5EF4-FFF2-40B4-BE49-F238E27FC236}">
                <a16:creationId xmlns:a16="http://schemas.microsoft.com/office/drawing/2014/main" id="{2F5F2A6B-E0C8-586B-85E9-B47ECD3B0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512" y="767087"/>
            <a:ext cx="3253552" cy="2619381"/>
          </a:xfrm>
          <a:prstGeom prst="rect">
            <a:avLst/>
          </a:prstGeom>
        </p:spPr>
      </p:pic>
      <p:pic>
        <p:nvPicPr>
          <p:cNvPr id="10" name="Picture 9" descr="A graph of a job&#10;&#10;AI-generated content may be incorrect.">
            <a:extLst>
              <a:ext uri="{FF2B5EF4-FFF2-40B4-BE49-F238E27FC236}">
                <a16:creationId xmlns:a16="http://schemas.microsoft.com/office/drawing/2014/main" id="{496EFCFC-5412-4489-3F18-887F212D89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944" y="767087"/>
            <a:ext cx="2709159" cy="2622796"/>
          </a:xfrm>
          <a:prstGeom prst="rect">
            <a:avLst/>
          </a:prstGeom>
        </p:spPr>
      </p:pic>
      <p:pic>
        <p:nvPicPr>
          <p:cNvPr id="12" name="Picture 11" descr="A chart with colored dots&#10;&#10;AI-generated content may be incorrect.">
            <a:extLst>
              <a:ext uri="{FF2B5EF4-FFF2-40B4-BE49-F238E27FC236}">
                <a16:creationId xmlns:a16="http://schemas.microsoft.com/office/drawing/2014/main" id="{D5807D5D-020E-B46B-0AD8-57E861BD9C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278" y="3579921"/>
            <a:ext cx="3181210" cy="2962922"/>
          </a:xfrm>
          <a:prstGeom prst="rect">
            <a:avLst/>
          </a:prstGeom>
        </p:spPr>
      </p:pic>
      <p:pic>
        <p:nvPicPr>
          <p:cNvPr id="14" name="Picture 13" descr="A graph of different colored dots&#10;&#10;AI-generated content may be incorrect.">
            <a:extLst>
              <a:ext uri="{FF2B5EF4-FFF2-40B4-BE49-F238E27FC236}">
                <a16:creationId xmlns:a16="http://schemas.microsoft.com/office/drawing/2014/main" id="{D4C19D17-4BB3-B3C7-C373-B2E7E52DFA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1311" y="3717483"/>
            <a:ext cx="3279954" cy="2848537"/>
          </a:xfrm>
          <a:prstGeom prst="rect">
            <a:avLst/>
          </a:prstGeom>
        </p:spPr>
      </p:pic>
      <p:pic>
        <p:nvPicPr>
          <p:cNvPr id="16" name="Picture 15" descr="A graph of a job&#10;&#10;AI-generated content may be incorrect.">
            <a:extLst>
              <a:ext uri="{FF2B5EF4-FFF2-40B4-BE49-F238E27FC236}">
                <a16:creationId xmlns:a16="http://schemas.microsoft.com/office/drawing/2014/main" id="{ED3283EC-A5A4-68FE-D379-D22D711D73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60688" y="3776894"/>
            <a:ext cx="3009415" cy="2962922"/>
          </a:xfrm>
          <a:prstGeom prst="rect">
            <a:avLst/>
          </a:prstGeom>
        </p:spPr>
      </p:pic>
    </p:spTree>
    <p:extLst>
      <p:ext uri="{BB962C8B-B14F-4D97-AF65-F5344CB8AC3E}">
        <p14:creationId xmlns:p14="http://schemas.microsoft.com/office/powerpoint/2010/main" val="210849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7339-E200-4509-96A7-B9783E2A59FC}"/>
              </a:ext>
            </a:extLst>
          </p:cNvPr>
          <p:cNvSpPr>
            <a:spLocks noGrp="1"/>
          </p:cNvSpPr>
          <p:nvPr>
            <p:ph type="title"/>
          </p:nvPr>
        </p:nvSpPr>
        <p:spPr>
          <a:xfrm>
            <a:off x="66952" y="0"/>
            <a:ext cx="10515600" cy="590367"/>
          </a:xfrm>
        </p:spPr>
        <p:txBody>
          <a:bodyPr>
            <a:normAutofit/>
          </a:bodyPr>
          <a:lstStyle/>
          <a:p>
            <a:r>
              <a:rPr lang="en-US" sz="3200" b="1" dirty="0"/>
              <a:t>Summary of Findings</a:t>
            </a:r>
          </a:p>
        </p:txBody>
      </p:sp>
      <p:sp>
        <p:nvSpPr>
          <p:cNvPr id="3" name="Content Placeholder 2">
            <a:extLst>
              <a:ext uri="{FF2B5EF4-FFF2-40B4-BE49-F238E27FC236}">
                <a16:creationId xmlns:a16="http://schemas.microsoft.com/office/drawing/2014/main" id="{D1549AB8-0989-4323-8FEF-9018DE09C007}"/>
              </a:ext>
            </a:extLst>
          </p:cNvPr>
          <p:cNvSpPr>
            <a:spLocks noGrp="1"/>
          </p:cNvSpPr>
          <p:nvPr>
            <p:ph idx="1"/>
          </p:nvPr>
        </p:nvSpPr>
        <p:spPr>
          <a:xfrm>
            <a:off x="66952" y="843380"/>
            <a:ext cx="3817398" cy="3533313"/>
          </a:xfrm>
        </p:spPr>
        <p:txBody>
          <a:bodyPr numCol="1">
            <a:normAutofit fontScale="77500" lnSpcReduction="20000"/>
          </a:bodyPr>
          <a:lstStyle/>
          <a:p>
            <a:pPr marL="0" indent="0">
              <a:lnSpc>
                <a:spcPct val="100000"/>
              </a:lnSpc>
              <a:buNone/>
            </a:pPr>
            <a:r>
              <a:rPr lang="en-US" sz="1800" b="1" dirty="0"/>
              <a:t>Workplace Demographic Factors:</a:t>
            </a:r>
          </a:p>
          <a:p>
            <a:pPr>
              <a:lnSpc>
                <a:spcPct val="100000"/>
              </a:lnSpc>
            </a:pPr>
            <a:r>
              <a:rPr lang="en-US" sz="1600" dirty="0"/>
              <a:t>Attrition counts for males and females are nearly equal.</a:t>
            </a:r>
          </a:p>
          <a:p>
            <a:pPr>
              <a:lnSpc>
                <a:spcPct val="100000"/>
              </a:lnSpc>
            </a:pPr>
            <a:r>
              <a:rPr lang="en-US" sz="1600" dirty="0"/>
              <a:t>This suggests gender is not a significant differentiating factor in attrition in this dataset.</a:t>
            </a:r>
          </a:p>
          <a:p>
            <a:pPr>
              <a:lnSpc>
                <a:spcPct val="100000"/>
              </a:lnSpc>
            </a:pPr>
            <a:r>
              <a:rPr lang="en-US" sz="1600" dirty="0"/>
              <a:t>Higher attrition is observed among employees aged 21 to 23, as well as those around 42.</a:t>
            </a:r>
          </a:p>
          <a:p>
            <a:pPr>
              <a:lnSpc>
                <a:spcPct val="100000"/>
              </a:lnSpc>
            </a:pPr>
            <a:r>
              <a:rPr lang="en-US" sz="1600" dirty="0"/>
              <a:t>Attrition is relatively stable across mid to late career ages (35 to 59), with slightly lower rates.</a:t>
            </a:r>
          </a:p>
          <a:p>
            <a:pPr>
              <a:lnSpc>
                <a:spcPct val="100000"/>
              </a:lnSpc>
            </a:pPr>
            <a:r>
              <a:rPr lang="en-US" sz="1600" dirty="0"/>
              <a:t>Employees who are divorced have slightly higher attrition, followed by single employees; married employees show the lowest attrition.</a:t>
            </a:r>
          </a:p>
          <a:p>
            <a:pPr>
              <a:lnSpc>
                <a:spcPct val="100000"/>
              </a:lnSpc>
            </a:pPr>
            <a:r>
              <a:rPr lang="en-US" sz="1600" dirty="0"/>
              <a:t>This could suggest personal life stability may influence job retention.</a:t>
            </a:r>
          </a:p>
          <a:p>
            <a:pPr marL="457200" lvl="1" indent="0">
              <a:lnSpc>
                <a:spcPct val="100000"/>
              </a:lnSpc>
              <a:buNone/>
            </a:pPr>
            <a:endParaRPr lang="en-US" sz="1200" dirty="0"/>
          </a:p>
        </p:txBody>
      </p:sp>
      <p:sp>
        <p:nvSpPr>
          <p:cNvPr id="4" name="Content Placeholder 2">
            <a:extLst>
              <a:ext uri="{FF2B5EF4-FFF2-40B4-BE49-F238E27FC236}">
                <a16:creationId xmlns:a16="http://schemas.microsoft.com/office/drawing/2014/main" id="{795F5C70-DC68-A2A6-60F3-0365C5005C3F}"/>
              </a:ext>
            </a:extLst>
          </p:cNvPr>
          <p:cNvSpPr txBox="1">
            <a:spLocks/>
          </p:cNvSpPr>
          <p:nvPr/>
        </p:nvSpPr>
        <p:spPr>
          <a:xfrm>
            <a:off x="3951301" y="807868"/>
            <a:ext cx="3887681" cy="4261282"/>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t>Job-Related Factors:</a:t>
            </a:r>
          </a:p>
          <a:p>
            <a:pPr>
              <a:lnSpc>
                <a:spcPct val="100000"/>
              </a:lnSpc>
            </a:pPr>
            <a:r>
              <a:rPr lang="en-US" sz="1200" dirty="0"/>
              <a:t>Finance and Marketing departments show the highest attrition rates.</a:t>
            </a:r>
          </a:p>
          <a:p>
            <a:pPr>
              <a:lnSpc>
                <a:spcPct val="100000"/>
              </a:lnSpc>
            </a:pPr>
            <a:r>
              <a:rPr lang="en-US" sz="1200" dirty="0"/>
              <a:t>HR has the lowest attrition count, followed by IT.</a:t>
            </a:r>
          </a:p>
          <a:p>
            <a:pPr>
              <a:lnSpc>
                <a:spcPct val="100000"/>
              </a:lnSpc>
            </a:pPr>
            <a:r>
              <a:rPr lang="en-US" sz="1200" dirty="0"/>
              <a:t>Assistant-level positions have significantly higher attrition compared to other roles.</a:t>
            </a:r>
          </a:p>
          <a:p>
            <a:pPr>
              <a:lnSpc>
                <a:spcPct val="100000"/>
              </a:lnSpc>
            </a:pPr>
            <a:r>
              <a:rPr lang="en-US" sz="1200" dirty="0"/>
              <a:t>Manager positions show the lowest attrition rate.</a:t>
            </a:r>
          </a:p>
          <a:p>
            <a:pPr>
              <a:lnSpc>
                <a:spcPct val="100000"/>
              </a:lnSpc>
            </a:pPr>
            <a:r>
              <a:rPr lang="en-US" sz="1200" dirty="0"/>
              <a:t>There's a clear inverse relationship between seniority and attrition - as job level increases, attrition decreases.</a:t>
            </a:r>
          </a:p>
          <a:p>
            <a:pPr>
              <a:lnSpc>
                <a:spcPct val="100000"/>
              </a:lnSpc>
            </a:pPr>
            <a:r>
              <a:rPr lang="en-US" sz="1200" dirty="0"/>
              <a:t>Project counts of 5 and 8 show the highest attrition rates.</a:t>
            </a:r>
          </a:p>
          <a:p>
            <a:pPr>
              <a:lnSpc>
                <a:spcPct val="100000"/>
              </a:lnSpc>
            </a:pPr>
            <a:r>
              <a:rPr lang="en-US" sz="1200" dirty="0"/>
              <a:t>Project counts of 2 and 7 have the lowest attrition </a:t>
            </a:r>
          </a:p>
          <a:p>
            <a:pPr>
              <a:lnSpc>
                <a:spcPct val="100000"/>
              </a:lnSpc>
            </a:pPr>
            <a:r>
              <a:rPr lang="en-US" sz="1200" dirty="0"/>
              <a:t>There appears to be higher attrition with both very low (1-3) and very high (8-9) project counts.</a:t>
            </a:r>
          </a:p>
        </p:txBody>
      </p:sp>
      <p:sp>
        <p:nvSpPr>
          <p:cNvPr id="5" name="Content Placeholder 2">
            <a:extLst>
              <a:ext uri="{FF2B5EF4-FFF2-40B4-BE49-F238E27FC236}">
                <a16:creationId xmlns:a16="http://schemas.microsoft.com/office/drawing/2014/main" id="{8AC13A15-56BC-163E-A3A4-A0EFBA214099}"/>
              </a:ext>
            </a:extLst>
          </p:cNvPr>
          <p:cNvSpPr txBox="1">
            <a:spLocks/>
          </p:cNvSpPr>
          <p:nvPr/>
        </p:nvSpPr>
        <p:spPr>
          <a:xfrm>
            <a:off x="7902604" y="807868"/>
            <a:ext cx="4153271" cy="5042517"/>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t>Tenure-Related Factors:</a:t>
            </a:r>
          </a:p>
          <a:p>
            <a:pPr>
              <a:lnSpc>
                <a:spcPct val="100000"/>
              </a:lnSpc>
            </a:pPr>
            <a:r>
              <a:rPr lang="en-US" sz="1200" dirty="0"/>
              <a:t>Higher attrition is evident among employees with 5, 23, and 10 years at the company.</a:t>
            </a:r>
          </a:p>
          <a:p>
            <a:pPr>
              <a:lnSpc>
                <a:spcPct val="100000"/>
              </a:lnSpc>
            </a:pPr>
            <a:r>
              <a:rPr lang="en-US" sz="1200" dirty="0"/>
              <a:t>Employees with 13 and 22 years of tenure show the lowest attrition rates .</a:t>
            </a:r>
          </a:p>
          <a:p>
            <a:pPr>
              <a:lnSpc>
                <a:spcPct val="100000"/>
              </a:lnSpc>
            </a:pPr>
            <a:r>
              <a:rPr lang="en-US" sz="1200" dirty="0"/>
              <a:t>The pattern suggests two critical attrition periods: mid-career (5-10 years) and late career (23+ years, possibly pre-retirement).</a:t>
            </a:r>
          </a:p>
          <a:p>
            <a:pPr>
              <a:lnSpc>
                <a:spcPct val="100000"/>
              </a:lnSpc>
            </a:pPr>
            <a:r>
              <a:rPr lang="en-US" sz="1200" dirty="0"/>
              <a:t>Employees with 2 and 12 years in their current role show significantly higher attrition.</a:t>
            </a:r>
          </a:p>
          <a:p>
            <a:pPr>
              <a:lnSpc>
                <a:spcPct val="100000"/>
              </a:lnSpc>
            </a:pPr>
            <a:r>
              <a:rPr lang="en-US" sz="1200" dirty="0"/>
              <a:t>Lowest attrition is seen among those with 8, 13, and 14 years in role.</a:t>
            </a:r>
          </a:p>
          <a:p>
            <a:pPr>
              <a:lnSpc>
                <a:spcPct val="100000"/>
              </a:lnSpc>
            </a:pPr>
            <a:r>
              <a:rPr lang="en-US" sz="1200" dirty="0"/>
              <a:t>Highest attrition occurs among employees who have gone 3 and 2 years without promotion.</a:t>
            </a:r>
          </a:p>
          <a:p>
            <a:pPr>
              <a:lnSpc>
                <a:spcPct val="100000"/>
              </a:lnSpc>
            </a:pPr>
            <a:r>
              <a:rPr lang="en-US" sz="1200" dirty="0"/>
              <a:t>Employees with 4-8 years since promotion show lower but still significant attrition rates.</a:t>
            </a:r>
          </a:p>
          <a:p>
            <a:pPr>
              <a:lnSpc>
                <a:spcPct val="100000"/>
              </a:lnSpc>
            </a:pPr>
            <a:r>
              <a:rPr lang="en-US" sz="1200" dirty="0"/>
              <a:t>The data clearly indicates that promotion stagnation beyond 2-3 years significantly increases attrition risk.</a:t>
            </a:r>
          </a:p>
        </p:txBody>
      </p:sp>
      <p:sp>
        <p:nvSpPr>
          <p:cNvPr id="6" name="Content Placeholder 2">
            <a:extLst>
              <a:ext uri="{FF2B5EF4-FFF2-40B4-BE49-F238E27FC236}">
                <a16:creationId xmlns:a16="http://schemas.microsoft.com/office/drawing/2014/main" id="{50AEA393-1FF4-9947-6D55-153B491B6FA0}"/>
              </a:ext>
            </a:extLst>
          </p:cNvPr>
          <p:cNvSpPr txBox="1">
            <a:spLocks/>
          </p:cNvSpPr>
          <p:nvPr/>
        </p:nvSpPr>
        <p:spPr>
          <a:xfrm>
            <a:off x="66952" y="4376694"/>
            <a:ext cx="3679425" cy="2403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t>Clustering </a:t>
            </a:r>
            <a:r>
              <a:rPr lang="en-US" sz="1400" b="1" dirty="0">
                <a:sym typeface="Wingdings" panose="05000000000000000000" pitchFamily="2" charset="2"/>
              </a:rPr>
              <a:t> </a:t>
            </a:r>
            <a:r>
              <a:rPr lang="en-US" sz="1400" b="1" dirty="0"/>
              <a:t>Best K-Means model had a silhouette score of ~0.131995, indicating very weak clustering structure:</a:t>
            </a:r>
            <a:endParaRPr lang="en-US" sz="1400" dirty="0"/>
          </a:p>
          <a:p>
            <a:pPr>
              <a:lnSpc>
                <a:spcPct val="100000"/>
              </a:lnSpc>
            </a:pPr>
            <a:r>
              <a:rPr lang="en-US" sz="1200" dirty="0"/>
              <a:t>Very Low score → clusters are not well defined</a:t>
            </a:r>
          </a:p>
          <a:p>
            <a:pPr>
              <a:lnSpc>
                <a:spcPct val="100000"/>
              </a:lnSpc>
            </a:pPr>
            <a:r>
              <a:rPr lang="en-US" sz="1200" dirty="0"/>
              <a:t>Data points within the same cluster are not much closer to each other than to points in other clusters</a:t>
            </a:r>
          </a:p>
          <a:p>
            <a:pPr>
              <a:lnSpc>
                <a:spcPct val="100000"/>
              </a:lnSpc>
            </a:pPr>
            <a:r>
              <a:rPr lang="en-US" sz="1200" dirty="0"/>
              <a:t>The dataset may not have natural groupings, or the features used don't reveal them effectively</a:t>
            </a:r>
          </a:p>
          <a:p>
            <a:pPr lvl="1">
              <a:lnSpc>
                <a:spcPct val="100000"/>
              </a:lnSpc>
            </a:pPr>
            <a:endParaRPr lang="en-US" sz="1200" dirty="0"/>
          </a:p>
        </p:txBody>
      </p:sp>
      <p:cxnSp>
        <p:nvCxnSpPr>
          <p:cNvPr id="7" name="Straight Connector 6">
            <a:extLst>
              <a:ext uri="{FF2B5EF4-FFF2-40B4-BE49-F238E27FC236}">
                <a16:creationId xmlns:a16="http://schemas.microsoft.com/office/drawing/2014/main" id="{D8427C66-1727-24E7-A7A9-88241E80A5F3}"/>
              </a:ext>
            </a:extLst>
          </p:cNvPr>
          <p:cNvCxnSpPr/>
          <p:nvPr/>
        </p:nvCxnSpPr>
        <p:spPr>
          <a:xfrm>
            <a:off x="-4072" y="590367"/>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14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50E6D-D744-3E8F-C99F-D65D7DEA7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A9F62-6938-0A81-4BB9-16135B2B58CE}"/>
              </a:ext>
            </a:extLst>
          </p:cNvPr>
          <p:cNvSpPr>
            <a:spLocks noGrp="1"/>
          </p:cNvSpPr>
          <p:nvPr>
            <p:ph type="title"/>
          </p:nvPr>
        </p:nvSpPr>
        <p:spPr>
          <a:xfrm>
            <a:off x="28299" y="51050"/>
            <a:ext cx="10515600" cy="590367"/>
          </a:xfrm>
        </p:spPr>
        <p:txBody>
          <a:bodyPr>
            <a:normAutofit/>
          </a:bodyPr>
          <a:lstStyle/>
          <a:p>
            <a:r>
              <a:rPr lang="en-US" sz="3200" b="1" dirty="0"/>
              <a:t>Implications</a:t>
            </a:r>
            <a:r>
              <a:rPr lang="en-US" sz="3200" dirty="0"/>
              <a:t> </a:t>
            </a:r>
            <a:r>
              <a:rPr lang="en-US" sz="3200" dirty="0">
                <a:sym typeface="Wingdings" panose="05000000000000000000" pitchFamily="2" charset="2"/>
              </a:rPr>
              <a:t> </a:t>
            </a:r>
            <a:r>
              <a:rPr lang="en-US" sz="3200" b="1" i="1" dirty="0">
                <a:sym typeface="Wingdings" panose="05000000000000000000" pitchFamily="2" charset="2"/>
              </a:rPr>
              <a:t>Develop Retention Strategies</a:t>
            </a:r>
            <a:endParaRPr lang="en-US" sz="3200" b="1" dirty="0"/>
          </a:p>
        </p:txBody>
      </p:sp>
      <p:sp>
        <p:nvSpPr>
          <p:cNvPr id="3" name="Content Placeholder 2">
            <a:extLst>
              <a:ext uri="{FF2B5EF4-FFF2-40B4-BE49-F238E27FC236}">
                <a16:creationId xmlns:a16="http://schemas.microsoft.com/office/drawing/2014/main" id="{44FFD010-CAA3-0408-B75F-2C75A7EA1726}"/>
              </a:ext>
            </a:extLst>
          </p:cNvPr>
          <p:cNvSpPr>
            <a:spLocks noGrp="1"/>
          </p:cNvSpPr>
          <p:nvPr>
            <p:ph idx="1"/>
          </p:nvPr>
        </p:nvSpPr>
        <p:spPr>
          <a:xfrm>
            <a:off x="28299" y="1065321"/>
            <a:ext cx="3817398" cy="4234648"/>
          </a:xfrm>
        </p:spPr>
        <p:txBody>
          <a:bodyPr numCol="1">
            <a:noAutofit/>
          </a:bodyPr>
          <a:lstStyle/>
          <a:p>
            <a:pPr marL="0" indent="0">
              <a:buNone/>
            </a:pPr>
            <a:r>
              <a:rPr lang="en-US" sz="1400" b="1" dirty="0"/>
              <a:t>Workplace Demographics-Based</a:t>
            </a:r>
          </a:p>
          <a:p>
            <a:pPr>
              <a:buFont typeface="Wingdings" panose="05000000000000000000" pitchFamily="2" charset="2"/>
              <a:buChar char="ü"/>
            </a:pPr>
            <a:r>
              <a:rPr lang="en-US" sz="1200" dirty="0"/>
              <a:t>Ensure equity in development opportunities, pay, and work-life balance for all genders.</a:t>
            </a:r>
          </a:p>
          <a:p>
            <a:pPr>
              <a:buFont typeface="Wingdings" panose="05000000000000000000" pitchFamily="2" charset="2"/>
              <a:buChar char="ü"/>
            </a:pPr>
            <a:r>
              <a:rPr lang="en-US" sz="1200" dirty="0"/>
              <a:t>Continue promoting inclusive culture and policies that support both men and women equally, as no major imbalance is detected.</a:t>
            </a:r>
          </a:p>
          <a:p>
            <a:pPr>
              <a:buFont typeface="Wingdings" panose="05000000000000000000" pitchFamily="2" charset="2"/>
              <a:buChar char="ü"/>
            </a:pPr>
            <a:r>
              <a:rPr lang="en-US" sz="1200" dirty="0"/>
              <a:t>For younger employees (21–23): Introduce mentorship programs, clearer career paths, and onboarding support to boost early-career engagement.</a:t>
            </a:r>
          </a:p>
          <a:p>
            <a:pPr>
              <a:buFont typeface="Wingdings" panose="05000000000000000000" pitchFamily="2" charset="2"/>
              <a:buChar char="ü"/>
            </a:pPr>
            <a:r>
              <a:rPr lang="en-US" sz="1200" dirty="0"/>
              <a:t>For mid-career employees (around 42): Explore role enrichment, lateral mobility, or flexible working to maintain motivation and reduce burnout or career stagnation.</a:t>
            </a:r>
          </a:p>
          <a:p>
            <a:pPr>
              <a:buFont typeface="Wingdings" panose="05000000000000000000" pitchFamily="2" charset="2"/>
              <a:buChar char="ü"/>
            </a:pPr>
            <a:r>
              <a:rPr lang="en-US" sz="1200" dirty="0"/>
              <a:t>Offer employee wellness programs, counseling services, and flexibility that supports work-life balance—especially helpful for single or divorced employees.</a:t>
            </a:r>
          </a:p>
          <a:p>
            <a:pPr>
              <a:buFont typeface="Wingdings" panose="05000000000000000000" pitchFamily="2" charset="2"/>
              <a:buChar char="ü"/>
            </a:pPr>
            <a:r>
              <a:rPr lang="en-US" sz="1200" dirty="0"/>
              <a:t>Promote inclusive social engagement initiatives to help non-married employees feel more connected at work.</a:t>
            </a:r>
          </a:p>
          <a:p>
            <a:pPr marL="457200" lvl="1" indent="0">
              <a:lnSpc>
                <a:spcPct val="100000"/>
              </a:lnSpc>
              <a:buNone/>
            </a:pPr>
            <a:endParaRPr lang="en-US" sz="1200" dirty="0"/>
          </a:p>
        </p:txBody>
      </p:sp>
      <p:sp>
        <p:nvSpPr>
          <p:cNvPr id="4" name="Content Placeholder 2">
            <a:extLst>
              <a:ext uri="{FF2B5EF4-FFF2-40B4-BE49-F238E27FC236}">
                <a16:creationId xmlns:a16="http://schemas.microsoft.com/office/drawing/2014/main" id="{13504B9A-1097-68C9-3F15-C57FC2716A18}"/>
              </a:ext>
            </a:extLst>
          </p:cNvPr>
          <p:cNvSpPr txBox="1">
            <a:spLocks/>
          </p:cNvSpPr>
          <p:nvPr/>
        </p:nvSpPr>
        <p:spPr>
          <a:xfrm>
            <a:off x="3884350" y="1038687"/>
            <a:ext cx="3887681" cy="5042516"/>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t>Job-Related/Internal-Based</a:t>
            </a:r>
          </a:p>
          <a:p>
            <a:pPr>
              <a:buFont typeface="Wingdings" panose="05000000000000000000" pitchFamily="2" charset="2"/>
              <a:buChar char="ü"/>
            </a:pPr>
            <a:r>
              <a:rPr lang="en-US" sz="1200" dirty="0"/>
              <a:t>Conduct focused exit interviews in Finance and Marketing to identify department-specific issues and implement targeted solutions.</a:t>
            </a:r>
          </a:p>
          <a:p>
            <a:pPr>
              <a:buFont typeface="Wingdings" panose="05000000000000000000" pitchFamily="2" charset="2"/>
              <a:buChar char="ü"/>
            </a:pPr>
            <a:r>
              <a:rPr lang="en-US" sz="1200" dirty="0"/>
              <a:t>Develop department-specific career advancement programs, particularly for high-attrition departments.</a:t>
            </a:r>
          </a:p>
          <a:p>
            <a:pPr>
              <a:buFont typeface="Wingdings" panose="05000000000000000000" pitchFamily="2" charset="2"/>
              <a:buChar char="ü"/>
            </a:pPr>
            <a:r>
              <a:rPr lang="en-US" sz="1200" dirty="0"/>
              <a:t>Apply successful retention practices from HR to other departments where appropriate.</a:t>
            </a:r>
          </a:p>
          <a:p>
            <a:pPr>
              <a:buFont typeface="Wingdings" panose="05000000000000000000" pitchFamily="2" charset="2"/>
              <a:buChar char="ü"/>
            </a:pPr>
            <a:r>
              <a:rPr lang="en-US" sz="1200" dirty="0"/>
              <a:t>Create enhanced onboarding, mentorship, and clear advancement paths specifically for entry-level positions.</a:t>
            </a:r>
          </a:p>
          <a:p>
            <a:pPr>
              <a:buFont typeface="Wingdings" panose="05000000000000000000" pitchFamily="2" charset="2"/>
              <a:buChar char="ü"/>
            </a:pPr>
            <a:r>
              <a:rPr lang="en-US" sz="1200" dirty="0"/>
              <a:t>Implement regular check-ins and targeted development plans for Assistant and Analyst roles.</a:t>
            </a:r>
          </a:p>
          <a:p>
            <a:pPr>
              <a:buFont typeface="Wingdings" panose="05000000000000000000" pitchFamily="2" charset="2"/>
              <a:buChar char="ü"/>
            </a:pPr>
            <a:r>
              <a:rPr lang="en-US" sz="1200" dirty="0"/>
              <a:t>Review compensation and benefits packages for junior roles relative to market standards.</a:t>
            </a:r>
          </a:p>
          <a:p>
            <a:pPr>
              <a:buFont typeface="Wingdings" panose="05000000000000000000" pitchFamily="2" charset="2"/>
              <a:buChar char="ü"/>
            </a:pPr>
            <a:r>
              <a:rPr lang="en-US" sz="1200" dirty="0"/>
              <a:t>Optimize workload by targeting 2-4 projects per employee and providing additional support for those handling 5+ projects.</a:t>
            </a:r>
          </a:p>
          <a:p>
            <a:pPr>
              <a:buFont typeface="Wingdings" panose="05000000000000000000" pitchFamily="2" charset="2"/>
              <a:buChar char="ü"/>
            </a:pPr>
            <a:r>
              <a:rPr lang="en-US" sz="1200" dirty="0"/>
              <a:t>Implement a project feedback system to identify which specific projects contribute most to employee dissatisfaction.</a:t>
            </a:r>
          </a:p>
          <a:p>
            <a:pPr>
              <a:buFont typeface="Wingdings" panose="05000000000000000000" pitchFamily="2" charset="2"/>
              <a:buChar char="ü"/>
            </a:pPr>
            <a:r>
              <a:rPr lang="en-US" sz="1200" dirty="0"/>
              <a:t>Assess project complexity alongside count when distributing assignments.</a:t>
            </a:r>
          </a:p>
        </p:txBody>
      </p:sp>
      <p:sp>
        <p:nvSpPr>
          <p:cNvPr id="5" name="Content Placeholder 2">
            <a:extLst>
              <a:ext uri="{FF2B5EF4-FFF2-40B4-BE49-F238E27FC236}">
                <a16:creationId xmlns:a16="http://schemas.microsoft.com/office/drawing/2014/main" id="{5871CB09-C25C-4782-D517-6AF8846656F6}"/>
              </a:ext>
            </a:extLst>
          </p:cNvPr>
          <p:cNvSpPr txBox="1">
            <a:spLocks/>
          </p:cNvSpPr>
          <p:nvPr/>
        </p:nvSpPr>
        <p:spPr>
          <a:xfrm>
            <a:off x="7849338" y="1038687"/>
            <a:ext cx="4153271" cy="5042517"/>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Tenure-Based</a:t>
            </a:r>
          </a:p>
          <a:p>
            <a:pPr>
              <a:buFont typeface="Wingdings" panose="05000000000000000000" pitchFamily="2" charset="2"/>
              <a:buChar char="ü"/>
            </a:pPr>
            <a:r>
              <a:rPr lang="en-US" sz="1200" dirty="0"/>
              <a:t>Develop targeted revitalization programs for mid-career employees (5-10 years) offering new challenges and growth opportunities.</a:t>
            </a:r>
          </a:p>
          <a:p>
            <a:pPr>
              <a:buFont typeface="Wingdings" panose="05000000000000000000" pitchFamily="2" charset="2"/>
              <a:buChar char="ü"/>
            </a:pPr>
            <a:r>
              <a:rPr lang="en-US" sz="1200" dirty="0"/>
              <a:t>Create retention plans for long-tenured employees (20+ years) with mentorship roles and flexible work arrangements.</a:t>
            </a:r>
          </a:p>
          <a:p>
            <a:pPr>
              <a:buFont typeface="Wingdings" panose="05000000000000000000" pitchFamily="2" charset="2"/>
              <a:buChar char="ü"/>
            </a:pPr>
            <a:r>
              <a:rPr lang="en-US" sz="1200" dirty="0"/>
              <a:t>Conduct "stay interviews" at key tenure milestones (5, 10, and 20 years).</a:t>
            </a:r>
          </a:p>
          <a:p>
            <a:pPr>
              <a:buFont typeface="Wingdings" panose="05000000000000000000" pitchFamily="2" charset="2"/>
              <a:buChar char="ü"/>
            </a:pPr>
            <a:r>
              <a:rPr lang="en-US" sz="1200" dirty="0"/>
              <a:t>Perform formal role reviews at the 2-year mark with clear paths for advancement or lateral movement.</a:t>
            </a:r>
          </a:p>
          <a:p>
            <a:pPr>
              <a:buFont typeface="Wingdings" panose="05000000000000000000" pitchFamily="2" charset="2"/>
              <a:buChar char="ü"/>
            </a:pPr>
            <a:r>
              <a:rPr lang="en-US" sz="1200" dirty="0"/>
              <a:t>Implement rotation programs allowing employees to gain new experiences without leaving the company.</a:t>
            </a:r>
          </a:p>
          <a:p>
            <a:pPr>
              <a:buFont typeface="Wingdings" panose="05000000000000000000" pitchFamily="2" charset="2"/>
              <a:buChar char="ü"/>
            </a:pPr>
            <a:r>
              <a:rPr lang="en-US" sz="1200" dirty="0"/>
              <a:t>Create job enrichment opportunities for employees in long-term roles (8+ years).</a:t>
            </a:r>
          </a:p>
          <a:p>
            <a:pPr>
              <a:buFont typeface="Wingdings" panose="05000000000000000000" pitchFamily="2" charset="2"/>
              <a:buChar char="ü"/>
            </a:pPr>
            <a:r>
              <a:rPr lang="en-US" sz="1200" dirty="0"/>
              <a:t>Establish a consistent promotion review cycle ensuring employees aren't overlooked for more than 2 years.</a:t>
            </a:r>
          </a:p>
          <a:p>
            <a:pPr>
              <a:buFont typeface="Wingdings" panose="05000000000000000000" pitchFamily="2" charset="2"/>
              <a:buChar char="ü"/>
            </a:pPr>
            <a:r>
              <a:rPr lang="en-US" sz="1200" dirty="0"/>
              <a:t>Develop alternative growth opportunities for employees who can't be promoted due to structural limitations.</a:t>
            </a:r>
          </a:p>
          <a:p>
            <a:pPr>
              <a:buFont typeface="Wingdings" panose="05000000000000000000" pitchFamily="2" charset="2"/>
              <a:buChar char="ü"/>
            </a:pPr>
            <a:r>
              <a:rPr lang="en-US" sz="1200" dirty="0"/>
              <a:t>Implement transparent promotion criteria with regular feedback on progress toward advancement.</a:t>
            </a:r>
          </a:p>
        </p:txBody>
      </p:sp>
      <p:cxnSp>
        <p:nvCxnSpPr>
          <p:cNvPr id="7" name="Straight Connector 6">
            <a:extLst>
              <a:ext uri="{FF2B5EF4-FFF2-40B4-BE49-F238E27FC236}">
                <a16:creationId xmlns:a16="http://schemas.microsoft.com/office/drawing/2014/main" id="{D0CF1409-8237-51C5-CF2A-0C6D973C4907}"/>
              </a:ext>
            </a:extLst>
          </p:cNvPr>
          <p:cNvCxnSpPr/>
          <p:nvPr/>
        </p:nvCxnSpPr>
        <p:spPr>
          <a:xfrm>
            <a:off x="-4072" y="705777"/>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820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B7343-1DDE-1999-0A7B-BA50439E5D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193405-C236-0132-1EE6-5FE04495AFED}"/>
              </a:ext>
            </a:extLst>
          </p:cNvPr>
          <p:cNvSpPr>
            <a:spLocks noGrp="1"/>
          </p:cNvSpPr>
          <p:nvPr>
            <p:ph type="title"/>
          </p:nvPr>
        </p:nvSpPr>
        <p:spPr>
          <a:xfrm>
            <a:off x="834128" y="95444"/>
            <a:ext cx="10515600" cy="590367"/>
          </a:xfrm>
        </p:spPr>
        <p:txBody>
          <a:bodyPr>
            <a:noAutofit/>
          </a:bodyPr>
          <a:lstStyle/>
          <a:p>
            <a:pPr algn="ctr"/>
            <a:r>
              <a:rPr lang="en-US" sz="4000" b="1" dirty="0"/>
              <a:t>Limitations</a:t>
            </a:r>
          </a:p>
        </p:txBody>
      </p:sp>
      <p:sp>
        <p:nvSpPr>
          <p:cNvPr id="3" name="Content Placeholder 2">
            <a:extLst>
              <a:ext uri="{FF2B5EF4-FFF2-40B4-BE49-F238E27FC236}">
                <a16:creationId xmlns:a16="http://schemas.microsoft.com/office/drawing/2014/main" id="{54A0BCFB-CABB-7133-23AD-1EF7D7A79BB0}"/>
              </a:ext>
            </a:extLst>
          </p:cNvPr>
          <p:cNvSpPr>
            <a:spLocks noGrp="1"/>
          </p:cNvSpPr>
          <p:nvPr>
            <p:ph idx="1"/>
          </p:nvPr>
        </p:nvSpPr>
        <p:spPr>
          <a:xfrm>
            <a:off x="1271171" y="1145219"/>
            <a:ext cx="8947027" cy="4944851"/>
          </a:xfrm>
        </p:spPr>
        <p:txBody>
          <a:bodyPr numCol="1">
            <a:noAutofit/>
          </a:bodyPr>
          <a:lstStyle/>
          <a:p>
            <a:pPr>
              <a:lnSpc>
                <a:spcPct val="200000"/>
              </a:lnSpc>
              <a:buFont typeface="Wingdings" panose="05000000000000000000" pitchFamily="2" charset="2"/>
              <a:buChar char="v"/>
            </a:pPr>
            <a:r>
              <a:rPr lang="en-US" sz="1800" b="1" u="sng" dirty="0"/>
              <a:t>External factors and/or other variables not included</a:t>
            </a:r>
            <a:r>
              <a:rPr lang="en-US" sz="1800" b="1" dirty="0"/>
              <a:t> in the dataset that could have more significant relationships with attrition.</a:t>
            </a:r>
          </a:p>
          <a:p>
            <a:pPr>
              <a:lnSpc>
                <a:spcPct val="200000"/>
              </a:lnSpc>
              <a:buFont typeface="Wingdings" panose="05000000000000000000" pitchFamily="2" charset="2"/>
              <a:buChar char="v"/>
            </a:pPr>
            <a:r>
              <a:rPr lang="en-US" sz="1800" b="1" u="sng" dirty="0"/>
              <a:t>MORE DATA</a:t>
            </a:r>
            <a:r>
              <a:rPr lang="en-US" sz="1800" b="1" dirty="0"/>
              <a:t> will always be useful for deeper and more extensive analysis.</a:t>
            </a:r>
          </a:p>
          <a:p>
            <a:pPr>
              <a:lnSpc>
                <a:spcPct val="200000"/>
              </a:lnSpc>
              <a:buFont typeface="Wingdings" panose="05000000000000000000" pitchFamily="2" charset="2"/>
              <a:buChar char="v"/>
            </a:pPr>
            <a:r>
              <a:rPr lang="en-US" sz="1800" b="1" dirty="0"/>
              <a:t>The dataset used does not include </a:t>
            </a:r>
            <a:r>
              <a:rPr lang="en-US" sz="1800" b="1" u="sng" dirty="0"/>
              <a:t>time-based variables</a:t>
            </a:r>
            <a:r>
              <a:rPr lang="en-US" sz="1800" b="1" dirty="0"/>
              <a:t>, which could help give a better picture of attrition trends over time.</a:t>
            </a:r>
          </a:p>
          <a:p>
            <a:pPr>
              <a:lnSpc>
                <a:spcPct val="200000"/>
              </a:lnSpc>
              <a:buFont typeface="Wingdings" panose="05000000000000000000" pitchFamily="2" charset="2"/>
              <a:buChar char="v"/>
            </a:pPr>
            <a:r>
              <a:rPr lang="en-US" sz="1800" b="1" dirty="0"/>
              <a:t>There may be </a:t>
            </a:r>
            <a:r>
              <a:rPr lang="en-US" sz="1800" b="1" u="sng" dirty="0"/>
              <a:t>other values that could be considered for each feature</a:t>
            </a:r>
            <a:r>
              <a:rPr lang="en-US" sz="1800" b="1" dirty="0"/>
              <a:t> (e.g., there could be more job roles or departments that may help explain attrition patterns).</a:t>
            </a:r>
          </a:p>
          <a:p>
            <a:pPr>
              <a:lnSpc>
                <a:spcPct val="200000"/>
              </a:lnSpc>
              <a:buFont typeface="Wingdings" panose="05000000000000000000" pitchFamily="2" charset="2"/>
              <a:buChar char="v"/>
            </a:pPr>
            <a:endParaRPr lang="en-US" sz="1800" b="1" dirty="0"/>
          </a:p>
          <a:p>
            <a:pPr marL="457200" lvl="1" indent="0">
              <a:lnSpc>
                <a:spcPct val="200000"/>
              </a:lnSpc>
              <a:buNone/>
            </a:pPr>
            <a:endParaRPr lang="en-US" sz="1800" b="1" dirty="0"/>
          </a:p>
        </p:txBody>
      </p:sp>
      <p:cxnSp>
        <p:nvCxnSpPr>
          <p:cNvPr id="7" name="Straight Connector 6">
            <a:extLst>
              <a:ext uri="{FF2B5EF4-FFF2-40B4-BE49-F238E27FC236}">
                <a16:creationId xmlns:a16="http://schemas.microsoft.com/office/drawing/2014/main" id="{6E443313-F02D-D341-359F-7A734794FCB2}"/>
              </a:ext>
            </a:extLst>
          </p:cNvPr>
          <p:cNvCxnSpPr/>
          <p:nvPr/>
        </p:nvCxnSpPr>
        <p:spPr>
          <a:xfrm>
            <a:off x="-4072" y="767923"/>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37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6" name="Freeform: Shape 65">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68" name="Freeform: Shape 67">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9" name="Freeform: Shape 68">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Freeform: Shape 69">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Freeform: Shape 71">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7FC85BF7-C96F-421A-B5F4-5F20052B8B9F}"/>
              </a:ext>
            </a:extLst>
          </p:cNvPr>
          <p:cNvSpPr>
            <a:spLocks noGrp="1"/>
          </p:cNvSpPr>
          <p:nvPr>
            <p:ph type="title"/>
          </p:nvPr>
        </p:nvSpPr>
        <p:spPr>
          <a:xfrm>
            <a:off x="2934380" y="2158603"/>
            <a:ext cx="6322934" cy="2387918"/>
          </a:xfrm>
        </p:spPr>
        <p:txBody>
          <a:bodyPr vert="horz" lIns="91440" tIns="45720" rIns="91440" bIns="45720" rtlCol="0" anchor="b">
            <a:noAutofit/>
          </a:bodyPr>
          <a:lstStyle/>
          <a:p>
            <a:pPr algn="ctr"/>
            <a:r>
              <a:rPr lang="en-US" sz="5400" b="1" dirty="0">
                <a:solidFill>
                  <a:schemeClr val="tx2"/>
                </a:solidFill>
              </a:rPr>
              <a:t>End of Presentation</a:t>
            </a:r>
            <a:br>
              <a:rPr lang="en-US" sz="5400" b="1" dirty="0">
                <a:solidFill>
                  <a:schemeClr val="tx2"/>
                </a:solidFill>
              </a:rPr>
            </a:br>
            <a:br>
              <a:rPr lang="en-US" sz="5400" b="1" dirty="0">
                <a:solidFill>
                  <a:schemeClr val="tx2"/>
                </a:solidFill>
              </a:rPr>
            </a:br>
            <a:r>
              <a:rPr lang="en-US" sz="5400" b="1" dirty="0">
                <a:solidFill>
                  <a:schemeClr val="tx2"/>
                </a:solidFill>
              </a:rPr>
              <a:t>Thank You</a:t>
            </a:r>
            <a:endParaRPr lang="en-US" sz="5400" b="1" kern="1200" dirty="0">
              <a:solidFill>
                <a:schemeClr val="tx2"/>
              </a:solidFill>
              <a:latin typeface="+mj-lt"/>
              <a:ea typeface="+mj-ea"/>
              <a:cs typeface="+mj-cs"/>
            </a:endParaRPr>
          </a:p>
        </p:txBody>
      </p:sp>
      <p:grpSp>
        <p:nvGrpSpPr>
          <p:cNvPr id="55" name="Group 54">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56" name="Freeform: Shape 55">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9" name="Freeform: Shape 58">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62" name="Freeform: Shape 61">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5" name="Freeform: Shape 64">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931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C96B3F9-3A6A-11AE-21D6-D8D7BACF8B02}"/>
              </a:ext>
            </a:extLst>
          </p:cNvPr>
          <p:cNvSpPr>
            <a:spLocks noGrp="1"/>
          </p:cNvSpPr>
          <p:nvPr>
            <p:ph type="title"/>
          </p:nvPr>
        </p:nvSpPr>
        <p:spPr>
          <a:xfrm>
            <a:off x="2063935" y="2460259"/>
            <a:ext cx="4978399" cy="961819"/>
          </a:xfrm>
        </p:spPr>
        <p:txBody>
          <a:bodyPr vert="horz" lIns="91440" tIns="45720" rIns="91440" bIns="45720" rtlCol="0" anchor="b">
            <a:normAutofit/>
          </a:bodyPr>
          <a:lstStyle/>
          <a:p>
            <a:r>
              <a:rPr lang="en-US" sz="5200" b="1" kern="1200" dirty="0">
                <a:solidFill>
                  <a:schemeClr val="tx1"/>
                </a:solidFill>
                <a:latin typeface="+mj-lt"/>
                <a:ea typeface="+mj-ea"/>
                <a:cs typeface="+mj-cs"/>
              </a:rPr>
              <a:t>Data Collection</a:t>
            </a:r>
          </a:p>
        </p:txBody>
      </p:sp>
      <p:sp>
        <p:nvSpPr>
          <p:cNvPr id="6" name="Text Placeholder 5">
            <a:extLst>
              <a:ext uri="{FF2B5EF4-FFF2-40B4-BE49-F238E27FC236}">
                <a16:creationId xmlns:a16="http://schemas.microsoft.com/office/drawing/2014/main" id="{CCF4B9E9-E361-31DC-BF40-50C3185F34E6}"/>
              </a:ext>
            </a:extLst>
          </p:cNvPr>
          <p:cNvSpPr>
            <a:spLocks noGrp="1"/>
          </p:cNvSpPr>
          <p:nvPr>
            <p:ph type="body" idx="1"/>
          </p:nvPr>
        </p:nvSpPr>
        <p:spPr>
          <a:xfrm>
            <a:off x="2063935" y="3892197"/>
            <a:ext cx="5260143" cy="2220619"/>
          </a:xfrm>
        </p:spPr>
        <p:txBody>
          <a:bodyPr vert="horz" lIns="91440" tIns="45720" rIns="91440" bIns="45720" rtlCol="0">
            <a:normAutofit/>
          </a:bodyPr>
          <a:lstStyle/>
          <a:p>
            <a:r>
              <a:rPr lang="en-US" sz="1600" kern="1200" dirty="0">
                <a:solidFill>
                  <a:schemeClr val="tx1"/>
                </a:solidFill>
                <a:latin typeface="+mn-lt"/>
                <a:ea typeface="+mn-ea"/>
                <a:cs typeface="+mn-cs"/>
              </a:rPr>
              <a:t>Source: </a:t>
            </a:r>
            <a:r>
              <a:rPr lang="en-US" sz="1600" b="1" kern="1200" dirty="0">
                <a:solidFill>
                  <a:schemeClr val="tx1"/>
                </a:solidFill>
                <a:latin typeface="+mn-lt"/>
                <a:ea typeface="+mn-ea"/>
                <a:cs typeface="+mn-cs"/>
              </a:rPr>
              <a:t>Kaggle.com - </a:t>
            </a:r>
            <a:r>
              <a:rPr lang="en-US" sz="1600" b="1" kern="1200" dirty="0">
                <a:solidFill>
                  <a:schemeClr val="tx1"/>
                </a:solidFill>
                <a:latin typeface="+mn-lt"/>
                <a:ea typeface="+mn-ea"/>
                <a:cs typeface="+mn-cs"/>
                <a:hlinkClick r:id="rId2"/>
              </a:rPr>
              <a:t>Employee Attrition Prediction Dataset</a:t>
            </a:r>
            <a:endParaRPr lang="en-US" sz="1600" b="1" kern="1200" dirty="0">
              <a:solidFill>
                <a:schemeClr val="tx1"/>
              </a:solidFill>
              <a:latin typeface="+mn-lt"/>
              <a:ea typeface="+mn-ea"/>
              <a:cs typeface="+mn-cs"/>
            </a:endParaRPr>
          </a:p>
          <a:p>
            <a:endParaRPr lang="en-US" sz="1600" i="1" kern="1200" dirty="0">
              <a:solidFill>
                <a:schemeClr val="tx1"/>
              </a:solidFill>
              <a:latin typeface="+mn-lt"/>
              <a:ea typeface="+mn-ea"/>
              <a:cs typeface="+mn-cs"/>
            </a:endParaRPr>
          </a:p>
          <a:p>
            <a:r>
              <a:rPr lang="en-US" sz="1600" i="1" kern="1200" dirty="0">
                <a:solidFill>
                  <a:schemeClr val="tx1"/>
                </a:solidFill>
                <a:latin typeface="+mn-lt"/>
                <a:ea typeface="+mn-ea"/>
                <a:cs typeface="+mn-cs"/>
              </a:rPr>
              <a:t>C</a:t>
            </a:r>
            <a:r>
              <a:rPr lang="en-US" sz="1600" b="0" i="1" kern="1200" dirty="0">
                <a:solidFill>
                  <a:schemeClr val="tx1"/>
                </a:solidFill>
                <a:effectLst/>
                <a:latin typeface="+mn-lt"/>
                <a:ea typeface="+mn-ea"/>
                <a:cs typeface="+mn-cs"/>
              </a:rPr>
              <a:t>ontains data for 10,000 employees, designed for predictive modeling and analysis of employee attrition. It includes a variety of demographic, job-related metrics to help understand the factors contributing to employee turnover.</a:t>
            </a:r>
            <a:endParaRPr lang="en-US" sz="1600" i="1" kern="1200" dirty="0">
              <a:solidFill>
                <a:schemeClr val="tx1"/>
              </a:solidFill>
              <a:latin typeface="+mn-lt"/>
              <a:ea typeface="+mn-ea"/>
              <a:cs typeface="+mn-cs"/>
            </a:endParaRPr>
          </a:p>
          <a:p>
            <a:endParaRPr lang="en-US" sz="1600" kern="1200" dirty="0">
              <a:solidFill>
                <a:schemeClr val="tx1"/>
              </a:solidFill>
              <a:latin typeface="+mn-lt"/>
              <a:ea typeface="+mn-ea"/>
              <a:cs typeface="+mn-cs"/>
            </a:endParaRPr>
          </a:p>
        </p:txBody>
      </p:sp>
      <p:pic>
        <p:nvPicPr>
          <p:cNvPr id="10" name="Graphic 9" descr="Statistics">
            <a:extLst>
              <a:ext uri="{FF2B5EF4-FFF2-40B4-BE49-F238E27FC236}">
                <a16:creationId xmlns:a16="http://schemas.microsoft.com/office/drawing/2014/main" id="{A27D4E8E-2084-FD66-9494-8870BB705D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564" y="2649091"/>
            <a:ext cx="1289051" cy="1289051"/>
          </a:xfrm>
          <a:prstGeom prst="rect">
            <a:avLst/>
          </a:prstGeom>
        </p:spPr>
      </p:pic>
      <p:pic>
        <p:nvPicPr>
          <p:cNvPr id="12" name="Graphic 11" descr="Statistics">
            <a:extLst>
              <a:ext uri="{FF2B5EF4-FFF2-40B4-BE49-F238E27FC236}">
                <a16:creationId xmlns:a16="http://schemas.microsoft.com/office/drawing/2014/main" id="{B37BC82C-52D9-45C4-8AE5-48EACA011D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18561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6B890F-0415-A21F-0146-3A154A16767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731E0DD-2A2F-31F2-6DEB-3A6C747A979A}"/>
              </a:ext>
            </a:extLst>
          </p:cNvPr>
          <p:cNvSpPr>
            <a:spLocks noGrp="1"/>
          </p:cNvSpPr>
          <p:nvPr>
            <p:ph type="title"/>
          </p:nvPr>
        </p:nvSpPr>
        <p:spPr>
          <a:xfrm>
            <a:off x="2019300" y="538956"/>
            <a:ext cx="8985250" cy="1118394"/>
          </a:xfrm>
        </p:spPr>
        <p:txBody>
          <a:bodyPr vert="horz" lIns="91440" tIns="45720" rIns="91440" bIns="45720" rtlCol="0" anchor="t">
            <a:normAutofit/>
          </a:bodyPr>
          <a:lstStyle/>
          <a:p>
            <a:r>
              <a:rPr lang="en-US" sz="4000" b="1" kern="1200">
                <a:solidFill>
                  <a:schemeClr val="tx1"/>
                </a:solidFill>
                <a:latin typeface="+mj-lt"/>
                <a:ea typeface="+mj-ea"/>
                <a:cs typeface="+mj-cs"/>
              </a:rPr>
              <a:t>Dataset Information – Column Descriptions</a:t>
            </a:r>
          </a:p>
        </p:txBody>
      </p:sp>
      <p:pic>
        <p:nvPicPr>
          <p:cNvPr id="16" name="Graphic 15" descr="Employee Badge">
            <a:extLst>
              <a:ext uri="{FF2B5EF4-FFF2-40B4-BE49-F238E27FC236}">
                <a16:creationId xmlns:a16="http://schemas.microsoft.com/office/drawing/2014/main" id="{3A31ABB5-91D6-0204-F249-5AA0112082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12" name="Content Placeholder 11">
            <a:extLst>
              <a:ext uri="{FF2B5EF4-FFF2-40B4-BE49-F238E27FC236}">
                <a16:creationId xmlns:a16="http://schemas.microsoft.com/office/drawing/2014/main" id="{0C1FB5F9-94D4-60AF-B2FE-E7D79C90D1C2}"/>
              </a:ext>
            </a:extLst>
          </p:cNvPr>
          <p:cNvSpPr>
            <a:spLocks noGrp="1"/>
          </p:cNvSpPr>
          <p:nvPr>
            <p:ph sz="half" idx="1"/>
          </p:nvPr>
        </p:nvSpPr>
        <p:spPr>
          <a:xfrm>
            <a:off x="1009650" y="1847849"/>
            <a:ext cx="9994900" cy="4254501"/>
          </a:xfrm>
        </p:spPr>
        <p:txBody>
          <a:bodyPr vert="horz" lIns="91440" tIns="45720" rIns="91440" bIns="45720" numCol="2" rtlCol="0">
            <a:normAutofit/>
          </a:bodyPr>
          <a:lstStyle/>
          <a:p>
            <a:pPr marL="0"/>
            <a:r>
              <a:rPr lang="en-US" sz="1300" b="1"/>
              <a:t>1. Employee_ID </a:t>
            </a:r>
            <a:r>
              <a:rPr lang="en-US" sz="1300"/>
              <a:t>– Unique identifier for each employee.</a:t>
            </a:r>
          </a:p>
          <a:p>
            <a:pPr marL="0"/>
            <a:r>
              <a:rPr lang="en-US" sz="1300" b="1"/>
              <a:t>2. Age </a:t>
            </a:r>
            <a:r>
              <a:rPr lang="en-US" sz="1300"/>
              <a:t>– Age of the employee</a:t>
            </a:r>
          </a:p>
          <a:p>
            <a:pPr marL="0"/>
            <a:r>
              <a:rPr lang="en-US" sz="1300" b="1"/>
              <a:t>3. Gender </a:t>
            </a:r>
            <a:r>
              <a:rPr lang="en-US" sz="1300"/>
              <a:t>– Gender of the employee</a:t>
            </a:r>
          </a:p>
          <a:p>
            <a:pPr marL="0"/>
            <a:r>
              <a:rPr lang="en-US" sz="1300" b="1"/>
              <a:t>4. Marital_Status </a:t>
            </a:r>
            <a:r>
              <a:rPr lang="en-US" sz="1300"/>
              <a:t>– Marital status</a:t>
            </a:r>
          </a:p>
          <a:p>
            <a:pPr marL="0"/>
            <a:r>
              <a:rPr lang="en-US" sz="1300" b="1"/>
              <a:t>5. Department </a:t>
            </a:r>
            <a:r>
              <a:rPr lang="en-US" sz="1300"/>
              <a:t>– Department of employment</a:t>
            </a:r>
          </a:p>
          <a:p>
            <a:pPr marL="0"/>
            <a:r>
              <a:rPr lang="en-US" sz="1300" b="1"/>
              <a:t>6. Job_Role </a:t>
            </a:r>
            <a:r>
              <a:rPr lang="en-US" sz="1300"/>
              <a:t>– Specific role within the department</a:t>
            </a:r>
          </a:p>
          <a:p>
            <a:pPr marL="0"/>
            <a:r>
              <a:rPr lang="en-US" sz="1300" b="1"/>
              <a:t>7. Job_Level </a:t>
            </a:r>
            <a:r>
              <a:rPr lang="en-US" sz="1300"/>
              <a:t>– Position level in the organizational hierarchy</a:t>
            </a:r>
          </a:p>
          <a:p>
            <a:pPr marL="0"/>
            <a:r>
              <a:rPr lang="en-US" sz="1300" b="1"/>
              <a:t>8. Monthly_Income </a:t>
            </a:r>
            <a:r>
              <a:rPr lang="en-US" sz="1300"/>
              <a:t>– Monthly salary</a:t>
            </a:r>
          </a:p>
          <a:p>
            <a:pPr marL="0"/>
            <a:r>
              <a:rPr lang="en-US" sz="1300" b="1"/>
              <a:t>9. Hourly_Rate </a:t>
            </a:r>
            <a:r>
              <a:rPr lang="en-US" sz="1300"/>
              <a:t>– Hourly wage for applicable employees</a:t>
            </a:r>
          </a:p>
          <a:p>
            <a:pPr marL="0"/>
            <a:r>
              <a:rPr lang="en-US" sz="1300" b="1"/>
              <a:t>10. Years_at_Company </a:t>
            </a:r>
            <a:r>
              <a:rPr lang="en-US" sz="1300"/>
              <a:t>– Tenure at the company</a:t>
            </a:r>
          </a:p>
          <a:p>
            <a:pPr marL="0"/>
            <a:r>
              <a:rPr lang="en-US" sz="1300" b="1"/>
              <a:t>11. Years_in_Current_Role </a:t>
            </a:r>
            <a:r>
              <a:rPr lang="en-US" sz="1300"/>
              <a:t>– Time spent in current role</a:t>
            </a:r>
          </a:p>
          <a:p>
            <a:pPr marL="0"/>
            <a:r>
              <a:rPr lang="en-US" sz="1300" b="1"/>
              <a:t>12. Years_Since_Last_Promotion </a:t>
            </a:r>
            <a:r>
              <a:rPr lang="en-US" sz="1300"/>
              <a:t>– Time since last promotion</a:t>
            </a:r>
          </a:p>
          <a:p>
            <a:pPr marL="0"/>
            <a:r>
              <a:rPr lang="en-US" sz="1300" b="1"/>
              <a:t>13. Work_Life_Balance </a:t>
            </a:r>
            <a:r>
              <a:rPr lang="en-US" sz="1300"/>
              <a:t>– Work-life balance rating</a:t>
            </a:r>
          </a:p>
          <a:p>
            <a:pPr marL="0"/>
            <a:r>
              <a:rPr lang="en-US" sz="1300" b="1"/>
              <a:t>14. Job_Satisfaction </a:t>
            </a:r>
            <a:r>
              <a:rPr lang="en-US" sz="1300"/>
              <a:t>– Job satisfaction score (1–5 scale)</a:t>
            </a:r>
          </a:p>
          <a:p>
            <a:pPr marL="0"/>
            <a:r>
              <a:rPr lang="en-US" sz="1300" b="1"/>
              <a:t>15. Performance_Rating </a:t>
            </a:r>
            <a:r>
              <a:rPr lang="en-US" sz="1300"/>
              <a:t>– Performance rating (1–5 scale)</a:t>
            </a:r>
          </a:p>
          <a:p>
            <a:pPr marL="0"/>
            <a:r>
              <a:rPr lang="en-US" sz="1300" b="1"/>
              <a:t>16. Training_Hours_Last_Year </a:t>
            </a:r>
            <a:r>
              <a:rPr lang="en-US" sz="1300"/>
              <a:t>– Training hours completed last year</a:t>
            </a:r>
          </a:p>
          <a:p>
            <a:pPr marL="0"/>
            <a:r>
              <a:rPr lang="en-US" sz="1300" b="1"/>
              <a:t>17. Overtime </a:t>
            </a:r>
            <a:r>
              <a:rPr lang="en-US" sz="1300"/>
              <a:t>– Whether employee works overtime (Yes/No)</a:t>
            </a:r>
          </a:p>
          <a:p>
            <a:pPr marL="0"/>
            <a:r>
              <a:rPr lang="en-US" sz="1300" b="1"/>
              <a:t>18. Project_Count</a:t>
            </a:r>
            <a:r>
              <a:rPr lang="en-US" sz="1300"/>
              <a:t> – Number of managed projects</a:t>
            </a:r>
          </a:p>
          <a:p>
            <a:pPr marL="0"/>
            <a:r>
              <a:rPr lang="en-US" sz="1300" b="1"/>
              <a:t>19. Average_Hours_Worked_Per_Week </a:t>
            </a:r>
            <a:r>
              <a:rPr lang="en-US" sz="1300"/>
              <a:t>– Average weekly work hours</a:t>
            </a:r>
          </a:p>
          <a:p>
            <a:pPr marL="0"/>
            <a:r>
              <a:rPr lang="en-US" sz="1300" b="1"/>
              <a:t>20. Absenteeism </a:t>
            </a:r>
            <a:r>
              <a:rPr lang="en-US" sz="1300"/>
              <a:t>– Days absent in the past year</a:t>
            </a:r>
          </a:p>
          <a:p>
            <a:pPr marL="0"/>
            <a:r>
              <a:rPr lang="en-US" sz="1300" b="1"/>
              <a:t>21. Work_Environment_Satisfaction </a:t>
            </a:r>
            <a:r>
              <a:rPr lang="en-US" sz="1300"/>
              <a:t>– Work environment satisfaction score</a:t>
            </a:r>
          </a:p>
          <a:p>
            <a:pPr marL="0"/>
            <a:r>
              <a:rPr lang="en-US" sz="1300" b="1"/>
              <a:t>22. Relationship_with_Manager </a:t>
            </a:r>
            <a:r>
              <a:rPr lang="en-US" sz="1300"/>
              <a:t>– Manager relationship rating</a:t>
            </a:r>
          </a:p>
          <a:p>
            <a:pPr marL="0"/>
            <a:r>
              <a:rPr lang="en-US" sz="1300" b="1"/>
              <a:t>23. Job_Involvement </a:t>
            </a:r>
            <a:r>
              <a:rPr lang="en-US" sz="1300"/>
              <a:t>– Engagement level in job role</a:t>
            </a:r>
          </a:p>
          <a:p>
            <a:pPr marL="0"/>
            <a:r>
              <a:rPr lang="en-US" sz="1300" b="1"/>
              <a:t>24. Distance_From_Home </a:t>
            </a:r>
            <a:r>
              <a:rPr lang="en-US" sz="1300"/>
              <a:t>– Commute distance (in kilometers)</a:t>
            </a:r>
          </a:p>
          <a:p>
            <a:pPr marL="0"/>
            <a:r>
              <a:rPr lang="en-US" sz="1300" b="1"/>
              <a:t>25. Number_of_Companies_Worked </a:t>
            </a:r>
            <a:r>
              <a:rPr lang="en-US" sz="1300"/>
              <a:t>– Total companies worked for</a:t>
            </a:r>
          </a:p>
          <a:p>
            <a:pPr marL="0"/>
            <a:r>
              <a:rPr lang="en-US" sz="1300" b="1"/>
              <a:t>26. Attrition </a:t>
            </a:r>
            <a:r>
              <a:rPr lang="en-US" sz="1300"/>
              <a:t>– Target variable: employee left the company (Yes/No) </a:t>
            </a:r>
          </a:p>
          <a:p>
            <a:pPr marL="0"/>
            <a:endParaRPr lang="en-US" sz="1300"/>
          </a:p>
        </p:txBody>
      </p:sp>
    </p:spTree>
    <p:extLst>
      <p:ext uri="{BB962C8B-B14F-4D97-AF65-F5344CB8AC3E}">
        <p14:creationId xmlns:p14="http://schemas.microsoft.com/office/powerpoint/2010/main" val="278039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4B18-EBAC-DF00-737E-9CA68E33D6FD}"/>
              </a:ext>
            </a:extLst>
          </p:cNvPr>
          <p:cNvSpPr>
            <a:spLocks noGrp="1"/>
          </p:cNvSpPr>
          <p:nvPr>
            <p:ph type="title"/>
          </p:nvPr>
        </p:nvSpPr>
        <p:spPr>
          <a:xfrm>
            <a:off x="680991" y="89918"/>
            <a:ext cx="10515600" cy="629174"/>
          </a:xfrm>
        </p:spPr>
        <p:txBody>
          <a:bodyPr>
            <a:normAutofit/>
          </a:bodyPr>
          <a:lstStyle/>
          <a:p>
            <a:r>
              <a:rPr lang="en-US" sz="3200" b="1" dirty="0"/>
              <a:t>Data Preprocessing</a:t>
            </a:r>
          </a:p>
        </p:txBody>
      </p:sp>
      <p:sp>
        <p:nvSpPr>
          <p:cNvPr id="3" name="Content Placeholder 2">
            <a:extLst>
              <a:ext uri="{FF2B5EF4-FFF2-40B4-BE49-F238E27FC236}">
                <a16:creationId xmlns:a16="http://schemas.microsoft.com/office/drawing/2014/main" id="{3067D142-7C00-2411-2AFA-D462C29E739E}"/>
              </a:ext>
            </a:extLst>
          </p:cNvPr>
          <p:cNvSpPr>
            <a:spLocks noGrp="1"/>
          </p:cNvSpPr>
          <p:nvPr>
            <p:ph sz="half" idx="1"/>
          </p:nvPr>
        </p:nvSpPr>
        <p:spPr>
          <a:xfrm>
            <a:off x="676919" y="917567"/>
            <a:ext cx="10830017" cy="4578982"/>
          </a:xfrm>
        </p:spPr>
        <p:txBody>
          <a:bodyPr>
            <a:normAutofit/>
          </a:bodyPr>
          <a:lstStyle/>
          <a:p>
            <a:pPr>
              <a:lnSpc>
                <a:spcPct val="150000"/>
              </a:lnSpc>
            </a:pPr>
            <a:r>
              <a:rPr lang="en-US" sz="2400" dirty="0"/>
              <a:t>No Missing Values and Duplicates</a:t>
            </a:r>
          </a:p>
          <a:p>
            <a:pPr lvl="1">
              <a:lnSpc>
                <a:spcPct val="150000"/>
              </a:lnSpc>
              <a:buFont typeface="Wingdings" panose="05000000000000000000" pitchFamily="2" charset="2"/>
              <a:buChar char="ü"/>
            </a:pPr>
            <a:r>
              <a:rPr lang="en-US" dirty="0"/>
              <a:t>Data inspection process revealed no missing values and no duplicates in the entire dataset.</a:t>
            </a:r>
          </a:p>
          <a:p>
            <a:pPr>
              <a:lnSpc>
                <a:spcPct val="150000"/>
              </a:lnSpc>
            </a:pPr>
            <a:r>
              <a:rPr lang="en-US" sz="2400" dirty="0"/>
              <a:t> No Outliers and Significant Skewness Detected</a:t>
            </a:r>
          </a:p>
          <a:p>
            <a:pPr lvl="1">
              <a:lnSpc>
                <a:spcPct val="150000"/>
              </a:lnSpc>
              <a:buFont typeface="Wingdings" panose="05000000000000000000" pitchFamily="2" charset="2"/>
              <a:buChar char="ü"/>
            </a:pPr>
            <a:r>
              <a:rPr lang="en-US" dirty="0"/>
              <a:t>Histograms and Box Plotting displayed no outlier points and no skewness in all variables.</a:t>
            </a:r>
          </a:p>
          <a:p>
            <a:pPr>
              <a:lnSpc>
                <a:spcPct val="150000"/>
              </a:lnSpc>
            </a:pPr>
            <a:r>
              <a:rPr lang="en-US" sz="2400" b="1" dirty="0"/>
              <a:t>All the data points were retained and utilized.</a:t>
            </a:r>
          </a:p>
        </p:txBody>
      </p:sp>
      <p:cxnSp>
        <p:nvCxnSpPr>
          <p:cNvPr id="5" name="Straight Connector 4">
            <a:extLst>
              <a:ext uri="{FF2B5EF4-FFF2-40B4-BE49-F238E27FC236}">
                <a16:creationId xmlns:a16="http://schemas.microsoft.com/office/drawing/2014/main" id="{61C09B75-1D91-8A6A-6A73-9C1C4F22C471}"/>
              </a:ext>
            </a:extLst>
          </p:cNvPr>
          <p:cNvCxnSpPr/>
          <p:nvPr/>
        </p:nvCxnSpPr>
        <p:spPr>
          <a:xfrm>
            <a:off x="-4072" y="75016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22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BB0977F2-F6DF-CF3D-31D2-94F4AFFC184D}"/>
              </a:ext>
            </a:extLst>
          </p:cNvPr>
          <p:cNvSpPr>
            <a:spLocks noGrp="1"/>
          </p:cNvSpPr>
          <p:nvPr>
            <p:ph type="title"/>
          </p:nvPr>
        </p:nvSpPr>
        <p:spPr>
          <a:xfrm>
            <a:off x="2170098" y="2734678"/>
            <a:ext cx="7851497" cy="919077"/>
          </a:xfrm>
        </p:spPr>
        <p:txBody>
          <a:bodyPr vert="horz" lIns="91440" tIns="45720" rIns="91440" bIns="45720" rtlCol="0" anchor="b">
            <a:normAutofit/>
          </a:bodyPr>
          <a:lstStyle/>
          <a:p>
            <a:pPr algn="ctr"/>
            <a:r>
              <a:rPr lang="en-US" sz="5400" b="1" kern="1200" dirty="0">
                <a:solidFill>
                  <a:schemeClr val="tx2"/>
                </a:solidFill>
                <a:latin typeface="+mj-lt"/>
                <a:ea typeface="+mj-ea"/>
                <a:cs typeface="+mj-cs"/>
              </a:rPr>
              <a:t>Descriptive Analysis</a:t>
            </a:r>
          </a:p>
        </p:txBody>
      </p:sp>
      <p:grpSp>
        <p:nvGrpSpPr>
          <p:cNvPr id="13" name="Group 12">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0" name="Freeform: Shape 19">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873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AA5B957-A578-7649-D72A-AF96DBFAAB9B}"/>
              </a:ext>
            </a:extLst>
          </p:cNvPr>
          <p:cNvGraphicFramePr>
            <a:graphicFrameLocks noGrp="1"/>
          </p:cNvGraphicFramePr>
          <p:nvPr>
            <p:ph idx="1"/>
            <p:extLst>
              <p:ext uri="{D42A27DB-BD31-4B8C-83A1-F6EECF244321}">
                <p14:modId xmlns:p14="http://schemas.microsoft.com/office/powerpoint/2010/main" val="3941574398"/>
              </p:ext>
            </p:extLst>
          </p:nvPr>
        </p:nvGraphicFramePr>
        <p:xfrm>
          <a:off x="328474" y="508276"/>
          <a:ext cx="11443318" cy="6096000"/>
        </p:xfrm>
        <a:graphic>
          <a:graphicData uri="http://schemas.openxmlformats.org/drawingml/2006/table">
            <a:tbl>
              <a:tblPr firstRow="1" bandRow="1">
                <a:tableStyleId>{5C22544A-7EE6-4342-B048-85BDC9FD1C3A}</a:tableStyleId>
              </a:tblPr>
              <a:tblGrid>
                <a:gridCol w="2585821">
                  <a:extLst>
                    <a:ext uri="{9D8B030D-6E8A-4147-A177-3AD203B41FA5}">
                      <a16:colId xmlns:a16="http://schemas.microsoft.com/office/drawing/2014/main" val="3293586429"/>
                    </a:ext>
                  </a:extLst>
                </a:gridCol>
                <a:gridCol w="1228617">
                  <a:extLst>
                    <a:ext uri="{9D8B030D-6E8A-4147-A177-3AD203B41FA5}">
                      <a16:colId xmlns:a16="http://schemas.microsoft.com/office/drawing/2014/main" val="3322225931"/>
                    </a:ext>
                  </a:extLst>
                </a:gridCol>
                <a:gridCol w="1907220">
                  <a:extLst>
                    <a:ext uri="{9D8B030D-6E8A-4147-A177-3AD203B41FA5}">
                      <a16:colId xmlns:a16="http://schemas.microsoft.com/office/drawing/2014/main" val="2613232196"/>
                    </a:ext>
                  </a:extLst>
                </a:gridCol>
                <a:gridCol w="1907220">
                  <a:extLst>
                    <a:ext uri="{9D8B030D-6E8A-4147-A177-3AD203B41FA5}">
                      <a16:colId xmlns:a16="http://schemas.microsoft.com/office/drawing/2014/main" val="592531058"/>
                    </a:ext>
                  </a:extLst>
                </a:gridCol>
                <a:gridCol w="1907220">
                  <a:extLst>
                    <a:ext uri="{9D8B030D-6E8A-4147-A177-3AD203B41FA5}">
                      <a16:colId xmlns:a16="http://schemas.microsoft.com/office/drawing/2014/main" val="2339507706"/>
                    </a:ext>
                  </a:extLst>
                </a:gridCol>
                <a:gridCol w="1907220">
                  <a:extLst>
                    <a:ext uri="{9D8B030D-6E8A-4147-A177-3AD203B41FA5}">
                      <a16:colId xmlns:a16="http://schemas.microsoft.com/office/drawing/2014/main" val="2158695639"/>
                    </a:ext>
                  </a:extLst>
                </a:gridCol>
              </a:tblGrid>
              <a:tr h="301752">
                <a:tc>
                  <a:txBody>
                    <a:bodyPr/>
                    <a:lstStyle/>
                    <a:p>
                      <a:r>
                        <a:rPr lang="en-US" sz="1400" dirty="0">
                          <a:latin typeface="+mn-lt"/>
                        </a:rPr>
                        <a:t>Attribute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r"/>
                      <a:r>
                        <a:rPr lang="en-US" sz="1400" dirty="0">
                          <a:latin typeface="+mn-lt"/>
                        </a:rPr>
                        <a:t>Count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r"/>
                      <a:r>
                        <a:rPr lang="en-US" sz="1400" dirty="0">
                          <a:latin typeface="+mn-lt"/>
                        </a:rPr>
                        <a:t>Mean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r"/>
                      <a:r>
                        <a:rPr lang="en-US" sz="1400" dirty="0">
                          <a:latin typeface="+mn-lt"/>
                        </a:rPr>
                        <a:t>Median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r"/>
                      <a:r>
                        <a:rPr lang="en-US" sz="1400" dirty="0">
                          <a:latin typeface="+mn-lt"/>
                        </a:rPr>
                        <a:t>Min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r"/>
                      <a:r>
                        <a:rPr lang="en-US" sz="1400" dirty="0">
                          <a:latin typeface="+mn-lt"/>
                        </a:rPr>
                        <a:t>Max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916679452"/>
                  </a:ext>
                </a:extLst>
              </a:tr>
              <a:tr h="301752">
                <a:tc>
                  <a:txBody>
                    <a:bodyPr/>
                    <a:lstStyle/>
                    <a:p>
                      <a:r>
                        <a:rPr lang="en-US" sz="1400" dirty="0">
                          <a:latin typeface="+mn-lt"/>
                        </a:rPr>
                        <a:t>Age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a:latin typeface="+mn-lt"/>
                        </a:rPr>
                        <a:t>10000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dirty="0">
                          <a:solidFill>
                            <a:srgbClr val="000000"/>
                          </a:solidFill>
                          <a:effectLst/>
                          <a:latin typeface="+mn-lt"/>
                        </a:rPr>
                        <a:t>39.5618</a:t>
                      </a:r>
                    </a:p>
                  </a:txBody>
                  <a:tcPr marL="6350" marR="6350" marT="6350" marB="0" anchor="b">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dirty="0">
                          <a:solidFill>
                            <a:srgbClr val="000000"/>
                          </a:solidFill>
                          <a:effectLst/>
                          <a:latin typeface="+mn-lt"/>
                        </a:rPr>
                        <a:t>20</a:t>
                      </a:r>
                    </a:p>
                  </a:txBody>
                  <a:tcPr marL="6350" marR="6350" marT="6350" marB="0" anchor="b">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dirty="0">
                          <a:solidFill>
                            <a:srgbClr val="000000"/>
                          </a:solidFill>
                          <a:effectLst/>
                          <a:latin typeface="+mn-lt"/>
                        </a:rPr>
                        <a:t>40</a:t>
                      </a:r>
                    </a:p>
                  </a:txBody>
                  <a:tcPr marL="6350" marR="6350" marT="6350" marB="0" anchor="b">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59</a:t>
                      </a:r>
                    </a:p>
                  </a:txBody>
                  <a:tcPr marL="6350" marR="6350" marT="6350" marB="0" anchor="b">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6866382"/>
                  </a:ext>
                </a:extLst>
              </a:tr>
              <a:tr h="301752">
                <a:tc>
                  <a:txBody>
                    <a:bodyPr/>
                    <a:lstStyle/>
                    <a:p>
                      <a:r>
                        <a:rPr lang="en-US" sz="1400" dirty="0">
                          <a:latin typeface="+mn-lt"/>
                        </a:rPr>
                        <a:t>Job Level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2.9908</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3</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5</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6299569"/>
                  </a:ext>
                </a:extLst>
              </a:tr>
              <a:tr h="301752">
                <a:tc>
                  <a:txBody>
                    <a:bodyPr/>
                    <a:lstStyle/>
                    <a:p>
                      <a:r>
                        <a:rPr lang="en-US" sz="1400" dirty="0">
                          <a:latin typeface="+mn-lt"/>
                        </a:rPr>
                        <a:t>Monthly Income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11436.72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3000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11401.5</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19999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3393564"/>
                  </a:ext>
                </a:extLst>
              </a:tr>
              <a:tr h="301752">
                <a:tc>
                  <a:txBody>
                    <a:bodyPr/>
                    <a:lstStyle/>
                    <a:p>
                      <a:r>
                        <a:rPr lang="en-US" sz="1400" dirty="0">
                          <a:latin typeface="+mn-lt"/>
                        </a:rPr>
                        <a:t>Hourly Rate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57.0323</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15</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57</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99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8466107"/>
                  </a:ext>
                </a:extLst>
              </a:tr>
              <a:tr h="301752">
                <a:tc>
                  <a:txBody>
                    <a:bodyPr/>
                    <a:lstStyle/>
                    <a:p>
                      <a:r>
                        <a:rPr lang="en-US" sz="1400" dirty="0">
                          <a:latin typeface="+mn-lt"/>
                        </a:rPr>
                        <a:t>Years at Company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14.9362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15</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7703210"/>
                  </a:ext>
                </a:extLst>
              </a:tr>
              <a:tr h="301752">
                <a:tc>
                  <a:txBody>
                    <a:bodyPr/>
                    <a:lstStyle/>
                    <a:p>
                      <a:r>
                        <a:rPr lang="en-US" sz="1400" dirty="0">
                          <a:latin typeface="+mn-lt"/>
                        </a:rPr>
                        <a:t>Years in Current Role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7.4513</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7</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7064885"/>
                  </a:ext>
                </a:extLst>
              </a:tr>
              <a:tr h="301752">
                <a:tc>
                  <a:txBody>
                    <a:bodyPr/>
                    <a:lstStyle/>
                    <a:p>
                      <a:r>
                        <a:rPr lang="en-US" sz="1400" dirty="0">
                          <a:latin typeface="+mn-lt"/>
                        </a:rPr>
                        <a:t>Years Since Last Promotion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4.4719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8472198"/>
                  </a:ext>
                </a:extLst>
              </a:tr>
              <a:tr h="301752">
                <a:tc>
                  <a:txBody>
                    <a:bodyPr/>
                    <a:lstStyle/>
                    <a:p>
                      <a:r>
                        <a:rPr lang="en-US" sz="1400" dirty="0">
                          <a:latin typeface="+mn-lt"/>
                        </a:rPr>
                        <a:t>Work Life Balance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2.5024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7747125"/>
                  </a:ext>
                </a:extLst>
              </a:tr>
              <a:tr h="301752">
                <a:tc>
                  <a:txBody>
                    <a:bodyPr/>
                    <a:lstStyle/>
                    <a:p>
                      <a:r>
                        <a:rPr lang="en-US" sz="1400" dirty="0">
                          <a:latin typeface="+mn-lt"/>
                        </a:rPr>
                        <a:t>Job Satisfaction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3.038</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3</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5</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13028264"/>
                  </a:ext>
                </a:extLst>
              </a:tr>
              <a:tr h="301752">
                <a:tc>
                  <a:txBody>
                    <a:bodyPr/>
                    <a:lstStyle/>
                    <a:p>
                      <a:r>
                        <a:rPr lang="en-US" sz="1400" dirty="0">
                          <a:latin typeface="+mn-lt"/>
                        </a:rPr>
                        <a:t>Performance Rating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2.5077</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3</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72903540"/>
                  </a:ext>
                </a:extLst>
              </a:tr>
              <a:tr h="301752">
                <a:tc>
                  <a:txBody>
                    <a:bodyPr/>
                    <a:lstStyle/>
                    <a:p>
                      <a:r>
                        <a:rPr lang="en-US" sz="1400" dirty="0">
                          <a:latin typeface="+mn-lt"/>
                        </a:rPr>
                        <a:t>Training Hours Last Year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49.5889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99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2479680"/>
                  </a:ext>
                </a:extLst>
              </a:tr>
              <a:tr h="301752">
                <a:tc>
                  <a:txBody>
                    <a:bodyPr/>
                    <a:lstStyle/>
                    <a:p>
                      <a:r>
                        <a:rPr lang="en-US" sz="1400" dirty="0">
                          <a:latin typeface="+mn-lt"/>
                        </a:rPr>
                        <a:t>Project Count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4.9844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5</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73244225"/>
                  </a:ext>
                </a:extLst>
              </a:tr>
              <a:tr h="301752">
                <a:tc>
                  <a:txBody>
                    <a:bodyPr/>
                    <a:lstStyle/>
                    <a:p>
                      <a:r>
                        <a:rPr lang="en-US" sz="1400" dirty="0">
                          <a:latin typeface="+mn-lt"/>
                        </a:rPr>
                        <a:t>Avg. Hours Worked Per Week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44.4735</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30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45</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59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47124149"/>
                  </a:ext>
                </a:extLst>
              </a:tr>
              <a:tr h="301752">
                <a:tc>
                  <a:txBody>
                    <a:bodyPr/>
                    <a:lstStyle/>
                    <a:p>
                      <a:r>
                        <a:rPr lang="en-US" sz="1400" dirty="0">
                          <a:latin typeface="+mn-lt"/>
                        </a:rPr>
                        <a:t>Absenteeism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9.4102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7738532"/>
                  </a:ext>
                </a:extLst>
              </a:tr>
              <a:tr h="301752">
                <a:tc>
                  <a:txBody>
                    <a:bodyPr/>
                    <a:lstStyle/>
                    <a:p>
                      <a:r>
                        <a:rPr lang="en-US" sz="1400" dirty="0">
                          <a:latin typeface="+mn-lt"/>
                        </a:rPr>
                        <a:t>Work Environment Satisfaction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2.4931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10216433"/>
                  </a:ext>
                </a:extLst>
              </a:tr>
              <a:tr h="301752">
                <a:tc>
                  <a:txBody>
                    <a:bodyPr/>
                    <a:lstStyle/>
                    <a:p>
                      <a:r>
                        <a:rPr lang="en-US" sz="1400" dirty="0">
                          <a:latin typeface="+mn-lt"/>
                        </a:rPr>
                        <a:t>Relationship with Manager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2.4914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36496873"/>
                  </a:ext>
                </a:extLst>
              </a:tr>
              <a:tr h="301752">
                <a:tc>
                  <a:txBody>
                    <a:bodyPr/>
                    <a:lstStyle/>
                    <a:p>
                      <a:r>
                        <a:rPr lang="en-US" sz="1400" dirty="0">
                          <a:latin typeface="+mn-lt"/>
                        </a:rPr>
                        <a:t>Job Involvement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2.5054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3</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2501999"/>
                  </a:ext>
                </a:extLst>
              </a:tr>
              <a:tr h="301752">
                <a:tc>
                  <a:txBody>
                    <a:bodyPr/>
                    <a:lstStyle/>
                    <a:p>
                      <a:r>
                        <a:rPr lang="en-US" sz="1400" dirty="0">
                          <a:latin typeface="+mn-lt"/>
                        </a:rPr>
                        <a:t>Distance From Home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25.272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25</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49</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7414894"/>
                  </a:ext>
                </a:extLst>
              </a:tr>
              <a:tr h="301752">
                <a:tc>
                  <a:txBody>
                    <a:bodyPr/>
                    <a:lstStyle/>
                    <a:p>
                      <a:r>
                        <a:rPr lang="en-US" sz="1400" dirty="0">
                          <a:latin typeface="+mn-lt"/>
                        </a:rPr>
                        <a:t>Number of Companies Worked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rPr>
                        <a:t>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2.5166</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a:solidFill>
                            <a:srgbClr val="000000"/>
                          </a:solidFill>
                          <a:effectLst/>
                          <a:latin typeface="+mn-lt"/>
                        </a:rPr>
                        <a:t>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US" sz="1400" b="0" i="0" u="none" strike="noStrike" dirty="0">
                          <a:solidFill>
                            <a:srgbClr val="000000"/>
                          </a:solidFill>
                          <a:effectLst/>
                          <a:latin typeface="+mn-lt"/>
                        </a:rPr>
                        <a:t>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7093346"/>
                  </a:ext>
                </a:extLst>
              </a:tr>
            </a:tbl>
          </a:graphicData>
        </a:graphic>
      </p:graphicFrame>
      <p:sp>
        <p:nvSpPr>
          <p:cNvPr id="5" name="Title 1">
            <a:extLst>
              <a:ext uri="{FF2B5EF4-FFF2-40B4-BE49-F238E27FC236}">
                <a16:creationId xmlns:a16="http://schemas.microsoft.com/office/drawing/2014/main" id="{AB8B3214-2105-0C13-881C-EBD735F89F56}"/>
              </a:ext>
            </a:extLst>
          </p:cNvPr>
          <p:cNvSpPr>
            <a:spLocks noGrp="1"/>
          </p:cNvSpPr>
          <p:nvPr>
            <p:ph type="title"/>
          </p:nvPr>
        </p:nvSpPr>
        <p:spPr>
          <a:xfrm>
            <a:off x="328474" y="0"/>
            <a:ext cx="10715347" cy="508276"/>
          </a:xfrm>
        </p:spPr>
        <p:txBody>
          <a:bodyPr>
            <a:normAutofit/>
          </a:bodyPr>
          <a:lstStyle/>
          <a:p>
            <a:r>
              <a:rPr lang="en-US" sz="2400" b="1" dirty="0"/>
              <a:t>General Descriptive Statistics</a:t>
            </a:r>
          </a:p>
        </p:txBody>
      </p:sp>
    </p:spTree>
    <p:extLst>
      <p:ext uri="{BB962C8B-B14F-4D97-AF65-F5344CB8AC3E}">
        <p14:creationId xmlns:p14="http://schemas.microsoft.com/office/powerpoint/2010/main" val="1839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oup of blue rectangular bars&#10;&#10;AI-generated content may be incorrect.">
            <a:extLst>
              <a:ext uri="{FF2B5EF4-FFF2-40B4-BE49-F238E27FC236}">
                <a16:creationId xmlns:a16="http://schemas.microsoft.com/office/drawing/2014/main" id="{0699DC4D-38F0-A72B-463F-79C201F91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217" y="119848"/>
            <a:ext cx="9649565" cy="6280951"/>
          </a:xfrm>
        </p:spPr>
      </p:pic>
    </p:spTree>
    <p:extLst>
      <p:ext uri="{BB962C8B-B14F-4D97-AF65-F5344CB8AC3E}">
        <p14:creationId xmlns:p14="http://schemas.microsoft.com/office/powerpoint/2010/main" val="307561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oup of blue and white bars&#10;&#10;AI-generated content may be incorrect.">
            <a:extLst>
              <a:ext uri="{FF2B5EF4-FFF2-40B4-BE49-F238E27FC236}">
                <a16:creationId xmlns:a16="http://schemas.microsoft.com/office/drawing/2014/main" id="{30364DF8-D850-A6D6-230C-2BF95C8F64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732" y="118581"/>
            <a:ext cx="9540535" cy="6443284"/>
          </a:xfrm>
        </p:spPr>
      </p:pic>
    </p:spTree>
    <p:extLst>
      <p:ext uri="{BB962C8B-B14F-4D97-AF65-F5344CB8AC3E}">
        <p14:creationId xmlns:p14="http://schemas.microsoft.com/office/powerpoint/2010/main" val="97348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2334</Words>
  <Application>Microsoft Office PowerPoint</Application>
  <PresentationFormat>Widescreen</PresentationFormat>
  <Paragraphs>308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Wingdings</vt:lpstr>
      <vt:lpstr>Office Theme</vt:lpstr>
      <vt:lpstr>Employee Attrition Analysis</vt:lpstr>
      <vt:lpstr>Introduction</vt:lpstr>
      <vt:lpstr>Data Collection</vt:lpstr>
      <vt:lpstr>Dataset Information – Column Descriptions</vt:lpstr>
      <vt:lpstr>Data Preprocessing</vt:lpstr>
      <vt:lpstr>Descriptive Analysis</vt:lpstr>
      <vt:lpstr>General Descriptive Statistics</vt:lpstr>
      <vt:lpstr>PowerPoint Presentation</vt:lpstr>
      <vt:lpstr>PowerPoint Presentation</vt:lpstr>
      <vt:lpstr>PowerPoint Presentation</vt:lpstr>
      <vt:lpstr>Pearson Correlation Data - statistical method that measures the similarity or correlation between two variables by comparing their attributes and calculating a score ranging from -1 to +1. A high score indicates high similarity, while a score near zero indicates no correlation. </vt:lpstr>
      <vt:lpstr>Notable Patterns But All Still VERY WEAK</vt:lpstr>
      <vt:lpstr>Data Analysis</vt:lpstr>
      <vt:lpstr>Methods of Analysis</vt:lpstr>
      <vt:lpstr>PowerPoint Presentation</vt:lpstr>
      <vt:lpstr>PowerPoint Presentation</vt:lpstr>
      <vt:lpstr>PowerPoint Presentation</vt:lpstr>
      <vt:lpstr>PowerPoint Presentation</vt:lpstr>
      <vt:lpstr>Logistic Regression Model Performance Results</vt:lpstr>
      <vt:lpstr>Random Forest Classifier Performance Results</vt:lpstr>
      <vt:lpstr>Clustering Results</vt:lpstr>
      <vt:lpstr>Summary of Findings</vt:lpstr>
      <vt:lpstr>Implications  Develop Retention Strategies</vt:lpstr>
      <vt:lpstr>Limitations</vt:lpstr>
      <vt:lpstr>End of Presentation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Template</dc:title>
  <dc:creator>Mohammad Salehan</dc:creator>
  <cp:lastModifiedBy>Adam Adrian Y. Chua</cp:lastModifiedBy>
  <cp:revision>44</cp:revision>
  <dcterms:created xsi:type="dcterms:W3CDTF">2019-03-30T20:51:19Z</dcterms:created>
  <dcterms:modified xsi:type="dcterms:W3CDTF">2025-06-15T22:57:19Z</dcterms:modified>
</cp:coreProperties>
</file>