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ichroma"/>
      <p:regular r:id="rId25"/>
    </p:embeddedFont>
    <p:embeddedFont>
      <p:font typeface="Bebas Neu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B547C-1AAA-4116-B52E-8A822D8BA61A}">
  <a:tblStyle styleId="{97AB547C-1AAA-4116-B52E-8A822D8BA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Michr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bd6449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1bd6449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c0baff62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c0baff62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5e3398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c5e3398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c0baff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c0baff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1bd6449d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1bd6449d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c5e339841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c5e339841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c0baff629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bc0baff629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c0baff629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c0baff629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c0baff62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c0baff62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c0baff6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c0baff6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c5e339841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c5e339841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c0baff62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c0baff62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c0baff5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c0baff5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c0baff6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c0baff6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c0baff62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c0baff6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34475" y="1437960"/>
            <a:ext cx="61551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"/>
              <a:buNone/>
              <a:defRPr b="1" sz="38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34466" y="3635339"/>
            <a:ext cx="4258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555708" y="1668238"/>
            <a:ext cx="6576000" cy="12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1"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555508" y="2958563"/>
            <a:ext cx="43137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7448" y="1318412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624897" y="2641594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172548" y="1769762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989906" y="1318409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4" type="title"/>
          </p:nvPr>
        </p:nvSpPr>
        <p:spPr>
          <a:xfrm>
            <a:off x="624897" y="1465273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989906" y="1769746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4989906" y="2501134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4499423" y="2641799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4989906" y="2950759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9" type="title"/>
          </p:nvPr>
        </p:nvSpPr>
        <p:spPr>
          <a:xfrm>
            <a:off x="1177448" y="2496134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3" type="title"/>
          </p:nvPr>
        </p:nvSpPr>
        <p:spPr>
          <a:xfrm>
            <a:off x="624897" y="3814059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4" type="subTitle"/>
          </p:nvPr>
        </p:nvSpPr>
        <p:spPr>
          <a:xfrm>
            <a:off x="1177448" y="2945759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5" type="title"/>
          </p:nvPr>
        </p:nvSpPr>
        <p:spPr>
          <a:xfrm>
            <a:off x="1174998" y="3669075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16" type="title"/>
          </p:nvPr>
        </p:nvSpPr>
        <p:spPr>
          <a:xfrm>
            <a:off x="4499423" y="1465283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7" type="subTitle"/>
          </p:nvPr>
        </p:nvSpPr>
        <p:spPr>
          <a:xfrm>
            <a:off x="1174998" y="4118700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8" type="title"/>
          </p:nvPr>
        </p:nvSpPr>
        <p:spPr>
          <a:xfrm>
            <a:off x="4989906" y="3674075"/>
            <a:ext cx="344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9" type="title"/>
          </p:nvPr>
        </p:nvSpPr>
        <p:spPr>
          <a:xfrm>
            <a:off x="4499423" y="3823828"/>
            <a:ext cx="4905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20" type="subTitle"/>
          </p:nvPr>
        </p:nvSpPr>
        <p:spPr>
          <a:xfrm>
            <a:off x="4989906" y="4123700"/>
            <a:ext cx="2752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1" type="title"/>
          </p:nvPr>
        </p:nvSpPr>
        <p:spPr>
          <a:xfrm>
            <a:off x="1916600" y="521225"/>
            <a:ext cx="53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874925" y="2123425"/>
            <a:ext cx="43866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2" type="title"/>
          </p:nvPr>
        </p:nvSpPr>
        <p:spPr>
          <a:xfrm>
            <a:off x="1339887" y="2339546"/>
            <a:ext cx="197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874920" y="3514534"/>
            <a:ext cx="28797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090991" y="1102344"/>
            <a:ext cx="55083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5"/>
          <p:cNvSpPr txBox="1"/>
          <p:nvPr>
            <p:ph hasCustomPrompt="1" idx="2" type="title"/>
          </p:nvPr>
        </p:nvSpPr>
        <p:spPr>
          <a:xfrm>
            <a:off x="6522367" y="3727048"/>
            <a:ext cx="197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130074" y="2493444"/>
            <a:ext cx="28797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594902" y="3437175"/>
            <a:ext cx="25659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2" type="subTitle"/>
          </p:nvPr>
        </p:nvSpPr>
        <p:spPr>
          <a:xfrm>
            <a:off x="4992002" y="3453100"/>
            <a:ext cx="25659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1586098" y="3880575"/>
            <a:ext cx="20631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4988848" y="3896500"/>
            <a:ext cx="20631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016438" y="687375"/>
            <a:ext cx="311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1441950" y="2920500"/>
            <a:ext cx="6227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441950" y="1523700"/>
            <a:ext cx="6227700" cy="13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4687545" y="2465950"/>
            <a:ext cx="2907600" cy="10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687545" y="1586050"/>
            <a:ext cx="3692400" cy="8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51200" y="1498100"/>
            <a:ext cx="72417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360750" y="1650600"/>
            <a:ext cx="44769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6574400" y="2379275"/>
            <a:ext cx="181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44728" y="2878800"/>
            <a:ext cx="3822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1800050" y="1196650"/>
            <a:ext cx="595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subTitle"/>
          </p:nvPr>
        </p:nvSpPr>
        <p:spPr>
          <a:xfrm>
            <a:off x="1800050" y="2839025"/>
            <a:ext cx="595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3" type="subTitle"/>
          </p:nvPr>
        </p:nvSpPr>
        <p:spPr>
          <a:xfrm>
            <a:off x="1800057" y="1625443"/>
            <a:ext cx="59577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4" type="subTitle"/>
          </p:nvPr>
        </p:nvSpPr>
        <p:spPr>
          <a:xfrm>
            <a:off x="1800057" y="3267768"/>
            <a:ext cx="59577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1018850" y="2603075"/>
            <a:ext cx="173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720000" y="3130775"/>
            <a:ext cx="23364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3702600" y="2603075"/>
            <a:ext cx="173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22"/>
          <p:cNvSpPr txBox="1"/>
          <p:nvPr>
            <p:ph idx="3" type="subTitle"/>
          </p:nvPr>
        </p:nvSpPr>
        <p:spPr>
          <a:xfrm>
            <a:off x="3403800" y="3130775"/>
            <a:ext cx="23364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4" type="title"/>
          </p:nvPr>
        </p:nvSpPr>
        <p:spPr>
          <a:xfrm>
            <a:off x="6386400" y="2603075"/>
            <a:ext cx="173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2"/>
          <p:cNvSpPr txBox="1"/>
          <p:nvPr>
            <p:ph idx="5" type="subTitle"/>
          </p:nvPr>
        </p:nvSpPr>
        <p:spPr>
          <a:xfrm>
            <a:off x="6087600" y="3130775"/>
            <a:ext cx="23364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6" type="title"/>
          </p:nvPr>
        </p:nvSpPr>
        <p:spPr>
          <a:xfrm>
            <a:off x="2015625" y="683400"/>
            <a:ext cx="511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872400" y="1613125"/>
            <a:ext cx="35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872400" y="1999286"/>
            <a:ext cx="355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872400" y="2684408"/>
            <a:ext cx="35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subTitle"/>
          </p:nvPr>
        </p:nvSpPr>
        <p:spPr>
          <a:xfrm>
            <a:off x="872400" y="3070566"/>
            <a:ext cx="355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72400" y="3732998"/>
            <a:ext cx="35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subTitle"/>
          </p:nvPr>
        </p:nvSpPr>
        <p:spPr>
          <a:xfrm>
            <a:off x="872400" y="4136270"/>
            <a:ext cx="3555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1041225" y="691250"/>
            <a:ext cx="706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2296010" y="1674056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2296010" y="2149156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5593448" y="1674056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5593459" y="2149156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2296010" y="3195530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2296010" y="3670630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5593448" y="3195530"/>
            <a:ext cx="198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4"/>
          <p:cNvSpPr txBox="1"/>
          <p:nvPr>
            <p:ph idx="7" type="subTitle"/>
          </p:nvPr>
        </p:nvSpPr>
        <p:spPr>
          <a:xfrm>
            <a:off x="5593459" y="3670630"/>
            <a:ext cx="223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8" type="title"/>
          </p:nvPr>
        </p:nvSpPr>
        <p:spPr>
          <a:xfrm>
            <a:off x="2353525" y="691250"/>
            <a:ext cx="443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1587250" y="1418625"/>
            <a:ext cx="245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1587250" y="192895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2" type="title"/>
          </p:nvPr>
        </p:nvSpPr>
        <p:spPr>
          <a:xfrm>
            <a:off x="5587924" y="1418625"/>
            <a:ext cx="245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5587925" y="192895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4" type="title"/>
          </p:nvPr>
        </p:nvSpPr>
        <p:spPr>
          <a:xfrm>
            <a:off x="1587250" y="2517325"/>
            <a:ext cx="245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5"/>
          <p:cNvSpPr txBox="1"/>
          <p:nvPr>
            <p:ph idx="5" type="subTitle"/>
          </p:nvPr>
        </p:nvSpPr>
        <p:spPr>
          <a:xfrm>
            <a:off x="1587250" y="302765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6" type="title"/>
          </p:nvPr>
        </p:nvSpPr>
        <p:spPr>
          <a:xfrm>
            <a:off x="1587250" y="3616025"/>
            <a:ext cx="245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5"/>
          <p:cNvSpPr txBox="1"/>
          <p:nvPr>
            <p:ph idx="7" type="subTitle"/>
          </p:nvPr>
        </p:nvSpPr>
        <p:spPr>
          <a:xfrm>
            <a:off x="1587250" y="4126350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8" type="title"/>
          </p:nvPr>
        </p:nvSpPr>
        <p:spPr>
          <a:xfrm>
            <a:off x="5587924" y="2517343"/>
            <a:ext cx="245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5587925" y="3027669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3" type="title"/>
          </p:nvPr>
        </p:nvSpPr>
        <p:spPr>
          <a:xfrm>
            <a:off x="5587924" y="3616048"/>
            <a:ext cx="245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5"/>
          <p:cNvSpPr txBox="1"/>
          <p:nvPr>
            <p:ph idx="14" type="subTitle"/>
          </p:nvPr>
        </p:nvSpPr>
        <p:spPr>
          <a:xfrm>
            <a:off x="5587925" y="4126375"/>
            <a:ext cx="245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5" type="title"/>
          </p:nvPr>
        </p:nvSpPr>
        <p:spPr>
          <a:xfrm>
            <a:off x="2589300" y="686825"/>
            <a:ext cx="39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hasCustomPrompt="1" type="title"/>
          </p:nvPr>
        </p:nvSpPr>
        <p:spPr>
          <a:xfrm>
            <a:off x="682288" y="1540754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964875" y="3780103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hasCustomPrompt="1" idx="2" type="title"/>
          </p:nvPr>
        </p:nvSpPr>
        <p:spPr>
          <a:xfrm>
            <a:off x="3234445" y="1540749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8" name="Google Shape;158;p26"/>
          <p:cNvSpPr txBox="1"/>
          <p:nvPr>
            <p:ph idx="3" type="subTitle"/>
          </p:nvPr>
        </p:nvSpPr>
        <p:spPr>
          <a:xfrm>
            <a:off x="3517007" y="3780103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hasCustomPrompt="1" idx="4" type="title"/>
          </p:nvPr>
        </p:nvSpPr>
        <p:spPr>
          <a:xfrm>
            <a:off x="5829613" y="1540752"/>
            <a:ext cx="258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6"/>
          <p:cNvSpPr txBox="1"/>
          <p:nvPr>
            <p:ph idx="5" type="subTitle"/>
          </p:nvPr>
        </p:nvSpPr>
        <p:spPr>
          <a:xfrm>
            <a:off x="6079363" y="3780103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6" type="title"/>
          </p:nvPr>
        </p:nvSpPr>
        <p:spPr>
          <a:xfrm>
            <a:off x="2853575" y="688600"/>
            <a:ext cx="343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7" type="subTitle"/>
          </p:nvPr>
        </p:nvSpPr>
        <p:spPr>
          <a:xfrm>
            <a:off x="1056050" y="3279003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8" type="subTitle"/>
          </p:nvPr>
        </p:nvSpPr>
        <p:spPr>
          <a:xfrm>
            <a:off x="3608282" y="3279003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9" type="subTitle"/>
          </p:nvPr>
        </p:nvSpPr>
        <p:spPr>
          <a:xfrm>
            <a:off x="6170563" y="3279003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hasCustomPrompt="1" type="title"/>
          </p:nvPr>
        </p:nvSpPr>
        <p:spPr>
          <a:xfrm>
            <a:off x="3036850" y="1959079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715100" y="2189825"/>
            <a:ext cx="2279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2" type="title"/>
          </p:nvPr>
        </p:nvSpPr>
        <p:spPr>
          <a:xfrm>
            <a:off x="4758160" y="1959075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6204282" y="2189828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hasCustomPrompt="1" idx="4" type="title"/>
          </p:nvPr>
        </p:nvSpPr>
        <p:spPr>
          <a:xfrm>
            <a:off x="3036694" y="3466627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idx="5" type="subTitle"/>
          </p:nvPr>
        </p:nvSpPr>
        <p:spPr>
          <a:xfrm>
            <a:off x="715100" y="3695525"/>
            <a:ext cx="2279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6" type="title"/>
          </p:nvPr>
        </p:nvSpPr>
        <p:spPr>
          <a:xfrm>
            <a:off x="2853575" y="688600"/>
            <a:ext cx="343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1095925" y="16887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6204282" y="16887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9" type="subTitle"/>
          </p:nvPr>
        </p:nvSpPr>
        <p:spPr>
          <a:xfrm>
            <a:off x="1095925" y="31944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hasCustomPrompt="1" idx="13" type="title"/>
          </p:nvPr>
        </p:nvSpPr>
        <p:spPr>
          <a:xfrm>
            <a:off x="4758312" y="3466627"/>
            <a:ext cx="13539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/>
          <p:nvPr>
            <p:ph idx="14" type="subTitle"/>
          </p:nvPr>
        </p:nvSpPr>
        <p:spPr>
          <a:xfrm>
            <a:off x="6204282" y="3702528"/>
            <a:ext cx="20814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5" type="subTitle"/>
          </p:nvPr>
        </p:nvSpPr>
        <p:spPr>
          <a:xfrm>
            <a:off x="6204282" y="3201428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ctrTitle"/>
          </p:nvPr>
        </p:nvSpPr>
        <p:spPr>
          <a:xfrm>
            <a:off x="1384725" y="822593"/>
            <a:ext cx="44724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1384725" y="1506012"/>
            <a:ext cx="4293900" cy="12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8"/>
          <p:cNvSpPr txBox="1"/>
          <p:nvPr/>
        </p:nvSpPr>
        <p:spPr>
          <a:xfrm>
            <a:off x="1384725" y="3346862"/>
            <a:ext cx="53901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1014250" y="814125"/>
            <a:ext cx="7115700" cy="351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500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245583" y="2534445"/>
            <a:ext cx="16977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418408" y="2534445"/>
            <a:ext cx="16977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530750" y="3045345"/>
            <a:ext cx="29076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703650" y="3045345"/>
            <a:ext cx="29076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87225" y="687376"/>
            <a:ext cx="59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152275" y="688600"/>
            <a:ext cx="483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899800" y="1290475"/>
            <a:ext cx="53706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462550" y="2185249"/>
            <a:ext cx="4229700" cy="19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570080" y="1545516"/>
            <a:ext cx="6367800" cy="20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4260154" y="1530500"/>
            <a:ext cx="4149300" cy="6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260150" y="2211641"/>
            <a:ext cx="4012200" cy="19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241500" y="242700"/>
            <a:ext cx="8661000" cy="465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5083380" y="2675154"/>
            <a:ext cx="3353700" cy="19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hroma"/>
              <a:buNone/>
              <a:defRPr sz="2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views/BroncoDatathonVisualizations/Dashboard4?:language=en-US&amp;:sid=&amp;:display_count=n&amp;:origin=viz_share_link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public.tableau.com/views/BroncoDatathonVisualizations/Dashboard4?:language=en-US&amp;:sid=&amp;:display_count=n&amp;:origin=viz_shar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ublic.tableau.com/views/BroncoDatathonVisualizations/Dashboard4?:language=en-US&amp;:sid=&amp;:display_count=n&amp;:origin=viz_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FAF8"/>
            </a:gs>
            <a:gs pos="100000">
              <a:srgbClr val="E8A48B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973450" y="1423025"/>
            <a:ext cx="6869700" cy="17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2E3C"/>
              </a:gs>
              <a:gs pos="55000">
                <a:srgbClr val="F59A1B"/>
              </a:gs>
              <a:gs pos="100000">
                <a:srgbClr val="F5CDB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1"/>
          <p:cNvSpPr txBox="1"/>
          <p:nvPr>
            <p:ph type="ctrTitle"/>
          </p:nvPr>
        </p:nvSpPr>
        <p:spPr>
          <a:xfrm>
            <a:off x="1234475" y="1437950"/>
            <a:ext cx="74649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Dynamo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31"/>
          <p:cNvSpPr txBox="1"/>
          <p:nvPr>
            <p:ph idx="1" type="subTitle"/>
          </p:nvPr>
        </p:nvSpPr>
        <p:spPr>
          <a:xfrm>
            <a:off x="1234475" y="3635364"/>
            <a:ext cx="42585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Chua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Jaden Fong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Larissa Domingo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Ton</a:t>
            </a:r>
            <a:endParaRPr/>
          </a:p>
        </p:txBody>
      </p:sp>
      <p:cxnSp>
        <p:nvCxnSpPr>
          <p:cNvPr id="196" name="Google Shape;196;p31"/>
          <p:cNvCxnSpPr/>
          <p:nvPr/>
        </p:nvCxnSpPr>
        <p:spPr>
          <a:xfrm>
            <a:off x="1021650" y="1098661"/>
            <a:ext cx="636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1024159" y="3475258"/>
            <a:ext cx="46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/>
          <p:nvPr/>
        </p:nvSpPr>
        <p:spPr>
          <a:xfrm>
            <a:off x="1021650" y="659250"/>
            <a:ext cx="2352000" cy="279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229650" y="1707038"/>
            <a:ext cx="1159800" cy="1159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1589425" y="4112100"/>
            <a:ext cx="6215400" cy="545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500000" dist="38100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0"/>
          <p:cNvSpPr txBox="1"/>
          <p:nvPr>
            <p:ph type="title"/>
          </p:nvPr>
        </p:nvSpPr>
        <p:spPr>
          <a:xfrm>
            <a:off x="1886700" y="469050"/>
            <a:ext cx="53706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Coefficients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0" y="1408125"/>
            <a:ext cx="3623050" cy="247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779" y="1429150"/>
            <a:ext cx="3623050" cy="24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5" name="Google Shape;315;p40"/>
          <p:cNvSpPr txBox="1"/>
          <p:nvPr/>
        </p:nvSpPr>
        <p:spPr>
          <a:xfrm>
            <a:off x="956150" y="4112100"/>
            <a:ext cx="7327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Ratings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w/ </a:t>
            </a:r>
            <a:r>
              <a:rPr b="1" lang="en" sz="1100">
                <a:solidFill>
                  <a:srgbClr val="116644"/>
                </a:solidFill>
                <a:latin typeface="Montserrat"/>
                <a:ea typeface="Montserrat"/>
                <a:cs typeface="Montserrat"/>
                <a:sym typeface="Montserrat"/>
              </a:rPr>
              <a:t>Higher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Average Global Sales = Ratings w/ </a:t>
            </a:r>
            <a:r>
              <a:rPr b="1" lang="en" sz="1100">
                <a:solidFill>
                  <a:srgbClr val="116644"/>
                </a:solidFill>
                <a:latin typeface="Montserrat"/>
                <a:ea typeface="Montserrat"/>
                <a:cs typeface="Montserrat"/>
                <a:sym typeface="Montserrat"/>
              </a:rPr>
              <a:t>Positive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Coefficients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Genres w/ </a:t>
            </a:r>
            <a:r>
              <a:rPr b="1" lang="en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Lower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Average Global Sales = Genres w/ </a:t>
            </a:r>
            <a:r>
              <a:rPr b="1" lang="en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CC5A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/>
          <p:nvPr/>
        </p:nvSpPr>
        <p:spPr>
          <a:xfrm>
            <a:off x="6030730" y="923150"/>
            <a:ext cx="2184300" cy="2184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 txBox="1"/>
          <p:nvPr>
            <p:ph type="title"/>
          </p:nvPr>
        </p:nvSpPr>
        <p:spPr>
          <a:xfrm>
            <a:off x="1058825" y="1650600"/>
            <a:ext cx="49719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INTERACTIVE </a:t>
            </a:r>
            <a:r>
              <a:rPr lang="en" sz="3500">
                <a:solidFill>
                  <a:schemeClr val="lt2"/>
                </a:solidFill>
              </a:rPr>
              <a:t>DASHBOARD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322" name="Google Shape;322;p41"/>
          <p:cNvSpPr txBox="1"/>
          <p:nvPr>
            <p:ph idx="2" type="title"/>
          </p:nvPr>
        </p:nvSpPr>
        <p:spPr>
          <a:xfrm>
            <a:off x="6482800" y="2265650"/>
            <a:ext cx="181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3" name="Google Shape;323;p41"/>
          <p:cNvSpPr txBox="1"/>
          <p:nvPr>
            <p:ph idx="1" type="subTitle"/>
          </p:nvPr>
        </p:nvSpPr>
        <p:spPr>
          <a:xfrm>
            <a:off x="1097600" y="2999025"/>
            <a:ext cx="42309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</a:rPr>
              <a:t>This supplementary dashboard supports our findings and provides information on future analyses</a:t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1136150" y="3733350"/>
            <a:ext cx="46731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41"/>
          <p:cNvCxnSpPr/>
          <p:nvPr/>
        </p:nvCxnSpPr>
        <p:spPr>
          <a:xfrm>
            <a:off x="1141707" y="1410150"/>
            <a:ext cx="46536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/>
        </p:nvSpPr>
        <p:spPr>
          <a:xfrm>
            <a:off x="2472300" y="352825"/>
            <a:ext cx="4199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Dashboard Preview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50" y="896725"/>
            <a:ext cx="8648602" cy="3379374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2" name="Google Shape;332;p42"/>
          <p:cNvSpPr txBox="1"/>
          <p:nvPr/>
        </p:nvSpPr>
        <p:spPr>
          <a:xfrm>
            <a:off x="3699100" y="4352350"/>
            <a:ext cx="2758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Dashboard Link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42"/>
          <p:cNvCxnSpPr/>
          <p:nvPr/>
        </p:nvCxnSpPr>
        <p:spPr>
          <a:xfrm>
            <a:off x="2904100" y="4591825"/>
            <a:ext cx="795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CC5A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/>
          <p:nvPr/>
        </p:nvSpPr>
        <p:spPr>
          <a:xfrm>
            <a:off x="6209700" y="939325"/>
            <a:ext cx="2184300" cy="2184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3"/>
          <p:cNvSpPr txBox="1"/>
          <p:nvPr>
            <p:ph type="title"/>
          </p:nvPr>
        </p:nvSpPr>
        <p:spPr>
          <a:xfrm>
            <a:off x="486825" y="1682125"/>
            <a:ext cx="63147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Recommendations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340" name="Google Shape;340;p43"/>
          <p:cNvSpPr txBox="1"/>
          <p:nvPr>
            <p:ph idx="2" type="title"/>
          </p:nvPr>
        </p:nvSpPr>
        <p:spPr>
          <a:xfrm>
            <a:off x="6649950" y="2236025"/>
            <a:ext cx="181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41" name="Google Shape;341;p43"/>
          <p:cNvCxnSpPr/>
          <p:nvPr/>
        </p:nvCxnSpPr>
        <p:spPr>
          <a:xfrm>
            <a:off x="1526075" y="2954800"/>
            <a:ext cx="368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3"/>
          <p:cNvCxnSpPr/>
          <p:nvPr/>
        </p:nvCxnSpPr>
        <p:spPr>
          <a:xfrm>
            <a:off x="1136150" y="1682120"/>
            <a:ext cx="438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1239000" y="623850"/>
            <a:ext cx="66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EmberSpark Should Do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348" name="Google Shape;348;p44"/>
          <p:cNvGraphicFramePr/>
          <p:nvPr/>
        </p:nvGraphicFramePr>
        <p:xfrm>
          <a:off x="887700" y="21755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{97AB547C-1AAA-4116-B52E-8A822D8BA61A}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A86E8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A86E8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Scores</a:t>
                      </a:r>
                      <a:endParaRPr b="1" sz="1800">
                        <a:solidFill>
                          <a:srgbClr val="4A86E8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Genres</a:t>
                      </a:r>
                      <a:endParaRPr b="1" sz="1800">
                        <a:solidFill>
                          <a:srgbClr val="FF0000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8000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Rating</a:t>
                      </a:r>
                      <a:endParaRPr b="1" sz="1800">
                        <a:solidFill>
                          <a:srgbClr val="008000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Type</a:t>
                      </a:r>
                      <a:endParaRPr b="1" sz="15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Critic Score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Racing, Fighting, Misc, Shooter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 (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everyone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), M (17+)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Focus</a:t>
                      </a:r>
                      <a:endParaRPr b="1" sz="1500"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Making products to cater towards critics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Making these types of games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Marketing to older or younger audience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Action Plans</a:t>
                      </a:r>
                      <a:endParaRPr b="1" sz="1500"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Early Access Critic Events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Playtesting User Feedback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 </a:t>
                      </a: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 in</a:t>
                      </a: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these genres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Focus on user feedback from these genres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Influencer Partnerships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Media Campaigns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00" y="1413500"/>
            <a:ext cx="652200" cy="652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638" y="1413500"/>
            <a:ext cx="652200" cy="652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1" name="Google Shape;351;p44"/>
          <p:cNvPicPr preferRelativeResize="0"/>
          <p:nvPr/>
        </p:nvPicPr>
        <p:blipFill>
          <a:blip r:embed="rId5">
            <a:alphaModFix amt="86000"/>
          </a:blip>
          <a:stretch>
            <a:fillRect/>
          </a:stretch>
        </p:blipFill>
        <p:spPr>
          <a:xfrm>
            <a:off x="6817475" y="1413500"/>
            <a:ext cx="652200" cy="652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FAF8"/>
            </a:gs>
            <a:gs pos="100000">
              <a:srgbClr val="E8A48B"/>
            </a:gs>
          </a:gsLst>
          <a:lin ang="5400012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/>
          <p:nvPr/>
        </p:nvSpPr>
        <p:spPr>
          <a:xfrm>
            <a:off x="973450" y="1423025"/>
            <a:ext cx="5373900" cy="17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2E3C"/>
              </a:gs>
              <a:gs pos="55000">
                <a:srgbClr val="F59A1B"/>
              </a:gs>
              <a:gs pos="100000">
                <a:srgbClr val="F5CDB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5"/>
          <p:cNvSpPr txBox="1"/>
          <p:nvPr>
            <p:ph type="ctrTitle"/>
          </p:nvPr>
        </p:nvSpPr>
        <p:spPr>
          <a:xfrm>
            <a:off x="1234475" y="1437950"/>
            <a:ext cx="74649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45"/>
          <p:cNvSpPr txBox="1"/>
          <p:nvPr>
            <p:ph idx="1" type="subTitle"/>
          </p:nvPr>
        </p:nvSpPr>
        <p:spPr>
          <a:xfrm>
            <a:off x="973450" y="3620500"/>
            <a:ext cx="62514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through our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Dashboard </a:t>
            </a:r>
            <a:r>
              <a:rPr lang="en"/>
              <a:t>for more further insights!</a:t>
            </a:r>
            <a:endParaRPr/>
          </a:p>
        </p:txBody>
      </p:sp>
      <p:cxnSp>
        <p:nvCxnSpPr>
          <p:cNvPr id="359" name="Google Shape;359;p45"/>
          <p:cNvCxnSpPr/>
          <p:nvPr/>
        </p:nvCxnSpPr>
        <p:spPr>
          <a:xfrm>
            <a:off x="1021650" y="1098661"/>
            <a:ext cx="636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5"/>
          <p:cNvCxnSpPr/>
          <p:nvPr/>
        </p:nvCxnSpPr>
        <p:spPr>
          <a:xfrm>
            <a:off x="1024159" y="3475258"/>
            <a:ext cx="46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5"/>
          <p:cNvSpPr/>
          <p:nvPr/>
        </p:nvSpPr>
        <p:spPr>
          <a:xfrm>
            <a:off x="1021650" y="659250"/>
            <a:ext cx="2352000" cy="279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CC5AF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6030730" y="923150"/>
            <a:ext cx="2184300" cy="2184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1141700" y="1650600"/>
            <a:ext cx="49719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6" name="Google Shape;206;p32"/>
          <p:cNvSpPr txBox="1"/>
          <p:nvPr>
            <p:ph idx="2" type="title"/>
          </p:nvPr>
        </p:nvSpPr>
        <p:spPr>
          <a:xfrm>
            <a:off x="6482825" y="2210675"/>
            <a:ext cx="181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1141703" y="2999025"/>
            <a:ext cx="3822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Background and Problem Statement</a:t>
            </a:r>
            <a:endParaRPr sz="1200"/>
          </a:p>
        </p:txBody>
      </p:sp>
      <p:cxnSp>
        <p:nvCxnSpPr>
          <p:cNvPr id="208" name="Google Shape;208;p32"/>
          <p:cNvCxnSpPr/>
          <p:nvPr/>
        </p:nvCxnSpPr>
        <p:spPr>
          <a:xfrm>
            <a:off x="1136150" y="3733350"/>
            <a:ext cx="46731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2"/>
          <p:cNvCxnSpPr/>
          <p:nvPr/>
        </p:nvCxnSpPr>
        <p:spPr>
          <a:xfrm>
            <a:off x="1141707" y="1410150"/>
            <a:ext cx="46536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550775" y="733075"/>
            <a:ext cx="4646700" cy="1389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2E3C"/>
              </a:gs>
              <a:gs pos="55000">
                <a:srgbClr val="F59A1B"/>
              </a:gs>
              <a:gs pos="100000">
                <a:srgbClr val="F5CDB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type="ctrTitle"/>
          </p:nvPr>
        </p:nvSpPr>
        <p:spPr>
          <a:xfrm>
            <a:off x="868600" y="578575"/>
            <a:ext cx="41643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792599" y="2507497"/>
            <a:ext cx="7441500" cy="22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Our Stakeholder</a:t>
            </a:r>
            <a:r>
              <a:rPr lang="en"/>
              <a:t>: </a:t>
            </a:r>
            <a:r>
              <a:rPr b="1" lang="en">
                <a:solidFill>
                  <a:schemeClr val="lt2"/>
                </a:solidFill>
              </a:rPr>
              <a:t>EmberSpark Games </a:t>
            </a:r>
            <a:r>
              <a:rPr lang="en"/>
              <a:t>(start-up company)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Motto:</a:t>
            </a:r>
            <a:r>
              <a:rPr b="1" lang="en" sz="1400">
                <a:solidFill>
                  <a:schemeClr val="lt2"/>
                </a:solidFill>
              </a:rPr>
              <a:t> </a:t>
            </a:r>
            <a:r>
              <a:rPr b="1" lang="en" sz="1400">
                <a:solidFill>
                  <a:schemeClr val="lt2"/>
                </a:solidFill>
              </a:rPr>
              <a:t>Ignite</a:t>
            </a:r>
            <a:r>
              <a:rPr lang="en" sz="1400"/>
              <a:t> the Future of Gaming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Our Goal</a:t>
            </a:r>
            <a:r>
              <a:rPr lang="en"/>
              <a:t>: Provide Insights for a Successful Launch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Analysis &amp; Strategy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Product Development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Innovation &amp; Growth</a:t>
            </a:r>
            <a:endParaRPr sz="14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600" y="481825"/>
            <a:ext cx="1891500" cy="1891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1280700" y="607975"/>
            <a:ext cx="6582600" cy="126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2E3C"/>
              </a:gs>
              <a:gs pos="55000">
                <a:srgbClr val="F59A1B"/>
              </a:gs>
              <a:gs pos="100000">
                <a:srgbClr val="F5CDB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type="ctrTitle"/>
          </p:nvPr>
        </p:nvSpPr>
        <p:spPr>
          <a:xfrm>
            <a:off x="1088850" y="393925"/>
            <a:ext cx="69663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2686275" y="2312925"/>
            <a:ext cx="3656100" cy="1698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836425" y="2624625"/>
            <a:ext cx="3355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Which factors should EmberSpark Games prioritize to achieve market success?</a:t>
            </a:r>
            <a:endParaRPr sz="1200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2532300" y="2207375"/>
            <a:ext cx="3964050" cy="2450633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rgbClr val="F52E3C"/>
              </a:gs>
              <a:gs pos="100000">
                <a:srgbClr val="F59A1B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/>
          <p:nvPr/>
        </p:nvSpPr>
        <p:spPr>
          <a:xfrm>
            <a:off x="4198116" y="2461976"/>
            <a:ext cx="760500" cy="76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4755191" y="1480426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3129966" y="2492820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3653891" y="3443528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4755200" y="3443904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5266266" y="2475370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3653828" y="1480476"/>
            <a:ext cx="760500" cy="760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type="title"/>
          </p:nvPr>
        </p:nvSpPr>
        <p:spPr>
          <a:xfrm>
            <a:off x="2152275" y="688600"/>
            <a:ext cx="483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PROCESS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4755199" y="1697010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129975" y="2695232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266287" y="2695107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3653912" y="3652625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755200" y="3652525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3653825" y="1697060"/>
            <a:ext cx="760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1728678" y="1613215"/>
            <a:ext cx="224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Results</a:t>
            </a:r>
            <a:endParaRPr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5515776" y="1604475"/>
            <a:ext cx="224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Understand  Business Objective</a:t>
            </a:r>
            <a:endParaRPr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1037503" y="2609221"/>
            <a:ext cx="224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Data Visualizations</a:t>
            </a:r>
            <a:endParaRPr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5515772" y="3579071"/>
            <a:ext cx="224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Data Cleaning</a:t>
            </a:r>
            <a:endParaRPr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6090826" y="2591763"/>
            <a:ext cx="224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Data Collection</a:t>
            </a:r>
            <a:endParaRPr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191399" y="3603225"/>
            <a:ext cx="2235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Data Analysis; Machine Learning</a:t>
            </a:r>
            <a:endParaRPr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cxnSp>
        <p:nvCxnSpPr>
          <p:cNvPr id="251" name="Google Shape;251;p35"/>
          <p:cNvCxnSpPr>
            <a:stCxn id="244" idx="3"/>
            <a:endCxn id="239" idx="1"/>
          </p:cNvCxnSpPr>
          <p:nvPr/>
        </p:nvCxnSpPr>
        <p:spPr>
          <a:xfrm>
            <a:off x="4414325" y="1868210"/>
            <a:ext cx="3408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5"/>
          <p:cNvCxnSpPr>
            <a:stCxn id="243" idx="1"/>
            <a:endCxn id="242" idx="3"/>
          </p:cNvCxnSpPr>
          <p:nvPr/>
        </p:nvCxnSpPr>
        <p:spPr>
          <a:xfrm flipH="1">
            <a:off x="4414400" y="3823675"/>
            <a:ext cx="340800" cy="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5"/>
          <p:cNvCxnSpPr>
            <a:stCxn id="233" idx="0"/>
            <a:endCxn id="237" idx="3"/>
          </p:cNvCxnSpPr>
          <p:nvPr/>
        </p:nvCxnSpPr>
        <p:spPr>
          <a:xfrm flipH="1" rot="10800000">
            <a:off x="3510216" y="2129520"/>
            <a:ext cx="255000" cy="3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5"/>
          <p:cNvCxnSpPr>
            <a:stCxn id="233" idx="4"/>
            <a:endCxn id="234" idx="1"/>
          </p:cNvCxnSpPr>
          <p:nvPr/>
        </p:nvCxnSpPr>
        <p:spPr>
          <a:xfrm>
            <a:off x="3510216" y="3253320"/>
            <a:ext cx="255000" cy="30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5"/>
          <p:cNvCxnSpPr>
            <a:stCxn id="236" idx="4"/>
            <a:endCxn id="235" idx="7"/>
          </p:cNvCxnSpPr>
          <p:nvPr/>
        </p:nvCxnSpPr>
        <p:spPr>
          <a:xfrm flipH="1">
            <a:off x="5404416" y="3235870"/>
            <a:ext cx="242100" cy="3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5"/>
          <p:cNvCxnSpPr>
            <a:stCxn id="232" idx="5"/>
            <a:endCxn id="236" idx="0"/>
          </p:cNvCxnSpPr>
          <p:nvPr/>
        </p:nvCxnSpPr>
        <p:spPr>
          <a:xfrm>
            <a:off x="5404318" y="2129554"/>
            <a:ext cx="242100" cy="34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" name="Google Shape;257;p35"/>
          <p:cNvGrpSpPr/>
          <p:nvPr/>
        </p:nvGrpSpPr>
        <p:grpSpPr>
          <a:xfrm>
            <a:off x="4396732" y="2660763"/>
            <a:ext cx="363292" cy="363292"/>
            <a:chOff x="4020925" y="2103325"/>
            <a:chExt cx="337350" cy="337350"/>
          </a:xfrm>
        </p:grpSpPr>
        <p:sp>
          <p:nvSpPr>
            <p:cNvPr id="258" name="Google Shape;258;p35"/>
            <p:cNvSpPr/>
            <p:nvPr/>
          </p:nvSpPr>
          <p:spPr>
            <a:xfrm>
              <a:off x="4119400" y="2180100"/>
              <a:ext cx="141175" cy="81450"/>
            </a:xfrm>
            <a:custGeom>
              <a:rect b="b" l="l" r="r" t="t"/>
              <a:pathLst>
                <a:path extrusionOk="0" h="3258" w="5647">
                  <a:moveTo>
                    <a:pt x="2823" y="0"/>
                  </a:moveTo>
                  <a:cubicBezTo>
                    <a:pt x="1241" y="0"/>
                    <a:pt x="1" y="1303"/>
                    <a:pt x="63" y="2885"/>
                  </a:cubicBezTo>
                  <a:lnTo>
                    <a:pt x="63" y="3257"/>
                  </a:lnTo>
                  <a:lnTo>
                    <a:pt x="5615" y="3257"/>
                  </a:lnTo>
                  <a:lnTo>
                    <a:pt x="5615" y="2854"/>
                  </a:lnTo>
                  <a:cubicBezTo>
                    <a:pt x="5646" y="1272"/>
                    <a:pt x="4405" y="0"/>
                    <a:pt x="28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4136475" y="2103325"/>
              <a:ext cx="93075" cy="79050"/>
            </a:xfrm>
            <a:custGeom>
              <a:rect b="b" l="l" r="r" t="t"/>
              <a:pathLst>
                <a:path extrusionOk="0" h="3162" w="3723">
                  <a:moveTo>
                    <a:pt x="2140" y="0"/>
                  </a:moveTo>
                  <a:cubicBezTo>
                    <a:pt x="714" y="0"/>
                    <a:pt x="0" y="1675"/>
                    <a:pt x="1024" y="2699"/>
                  </a:cubicBezTo>
                  <a:cubicBezTo>
                    <a:pt x="1343" y="3019"/>
                    <a:pt x="1737" y="3161"/>
                    <a:pt x="2124" y="3161"/>
                  </a:cubicBezTo>
                  <a:cubicBezTo>
                    <a:pt x="2938" y="3161"/>
                    <a:pt x="3722" y="2529"/>
                    <a:pt x="3722" y="1582"/>
                  </a:cubicBezTo>
                  <a:cubicBezTo>
                    <a:pt x="3722" y="683"/>
                    <a:pt x="3009" y="0"/>
                    <a:pt x="21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020925" y="2282450"/>
              <a:ext cx="337350" cy="59750"/>
            </a:xfrm>
            <a:custGeom>
              <a:rect b="b" l="l" r="r" t="t"/>
              <a:pathLst>
                <a:path extrusionOk="0" h="2390" w="13494">
                  <a:moveTo>
                    <a:pt x="0" y="1"/>
                  </a:moveTo>
                  <a:lnTo>
                    <a:pt x="0" y="807"/>
                  </a:lnTo>
                  <a:lnTo>
                    <a:pt x="6359" y="807"/>
                  </a:lnTo>
                  <a:lnTo>
                    <a:pt x="6359" y="2389"/>
                  </a:lnTo>
                  <a:lnTo>
                    <a:pt x="7135" y="2389"/>
                  </a:lnTo>
                  <a:lnTo>
                    <a:pt x="7135" y="807"/>
                  </a:lnTo>
                  <a:lnTo>
                    <a:pt x="13494" y="807"/>
                  </a:lnTo>
                  <a:lnTo>
                    <a:pt x="1349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4179125" y="2401100"/>
              <a:ext cx="20175" cy="39575"/>
            </a:xfrm>
            <a:custGeom>
              <a:rect b="b" l="l" r="r" t="t"/>
              <a:pathLst>
                <a:path extrusionOk="0" h="1583" w="807">
                  <a:moveTo>
                    <a:pt x="0" y="1"/>
                  </a:moveTo>
                  <a:lnTo>
                    <a:pt x="0" y="1583"/>
                  </a:lnTo>
                  <a:lnTo>
                    <a:pt x="807" y="1583"/>
                  </a:lnTo>
                  <a:lnTo>
                    <a:pt x="80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133375" y="2315800"/>
              <a:ext cx="42675" cy="41900"/>
            </a:xfrm>
            <a:custGeom>
              <a:rect b="b" l="l" r="r" t="t"/>
              <a:pathLst>
                <a:path extrusionOk="0" h="1676" w="1707">
                  <a:moveTo>
                    <a:pt x="558" y="1"/>
                  </a:moveTo>
                  <a:lnTo>
                    <a:pt x="0" y="559"/>
                  </a:lnTo>
                  <a:lnTo>
                    <a:pt x="1148" y="1676"/>
                  </a:lnTo>
                  <a:lnTo>
                    <a:pt x="1706" y="1117"/>
                  </a:lnTo>
                  <a:lnTo>
                    <a:pt x="5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4203925" y="2385600"/>
              <a:ext cx="41900" cy="41900"/>
            </a:xfrm>
            <a:custGeom>
              <a:rect b="b" l="l" r="r" t="t"/>
              <a:pathLst>
                <a:path extrusionOk="0" h="1676" w="1676">
                  <a:moveTo>
                    <a:pt x="559" y="0"/>
                  </a:moveTo>
                  <a:lnTo>
                    <a:pt x="1" y="559"/>
                  </a:lnTo>
                  <a:lnTo>
                    <a:pt x="1118" y="1675"/>
                  </a:lnTo>
                  <a:lnTo>
                    <a:pt x="1676" y="1117"/>
                  </a:lnTo>
                  <a:lnTo>
                    <a:pt x="55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4120175" y="2361550"/>
              <a:ext cx="39575" cy="20200"/>
            </a:xfrm>
            <a:custGeom>
              <a:rect b="b" l="l" r="r" t="t"/>
              <a:pathLst>
                <a:path extrusionOk="0" h="808" w="1583">
                  <a:moveTo>
                    <a:pt x="1" y="1"/>
                  </a:moveTo>
                  <a:lnTo>
                    <a:pt x="1" y="807"/>
                  </a:lnTo>
                  <a:lnTo>
                    <a:pt x="1583" y="807"/>
                  </a:lnTo>
                  <a:lnTo>
                    <a:pt x="15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219450" y="2361550"/>
              <a:ext cx="39575" cy="20200"/>
            </a:xfrm>
            <a:custGeom>
              <a:rect b="b" l="l" r="r" t="t"/>
              <a:pathLst>
                <a:path extrusionOk="0" h="808" w="1583">
                  <a:moveTo>
                    <a:pt x="0" y="1"/>
                  </a:moveTo>
                  <a:lnTo>
                    <a:pt x="0" y="807"/>
                  </a:lnTo>
                  <a:lnTo>
                    <a:pt x="1582" y="807"/>
                  </a:lnTo>
                  <a:lnTo>
                    <a:pt x="15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133375" y="2385600"/>
              <a:ext cx="42675" cy="42675"/>
            </a:xfrm>
            <a:custGeom>
              <a:rect b="b" l="l" r="r" t="t"/>
              <a:pathLst>
                <a:path extrusionOk="0" h="1707" w="1707">
                  <a:moveTo>
                    <a:pt x="1117" y="0"/>
                  </a:moveTo>
                  <a:lnTo>
                    <a:pt x="0" y="1148"/>
                  </a:lnTo>
                  <a:lnTo>
                    <a:pt x="558" y="1706"/>
                  </a:lnTo>
                  <a:lnTo>
                    <a:pt x="1706" y="590"/>
                  </a:lnTo>
                  <a:lnTo>
                    <a:pt x="111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4203925" y="2315800"/>
              <a:ext cx="41900" cy="41900"/>
            </a:xfrm>
            <a:custGeom>
              <a:rect b="b" l="l" r="r" t="t"/>
              <a:pathLst>
                <a:path extrusionOk="0" h="1676" w="1676">
                  <a:moveTo>
                    <a:pt x="1118" y="1"/>
                  </a:moveTo>
                  <a:lnTo>
                    <a:pt x="1" y="1117"/>
                  </a:lnTo>
                  <a:lnTo>
                    <a:pt x="559" y="1676"/>
                  </a:lnTo>
                  <a:lnTo>
                    <a:pt x="1676" y="559"/>
                  </a:lnTo>
                  <a:lnTo>
                    <a:pt x="111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CC5A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/>
          <p:nvPr/>
        </p:nvSpPr>
        <p:spPr>
          <a:xfrm>
            <a:off x="6030730" y="923150"/>
            <a:ext cx="2184300" cy="2184300"/>
          </a:xfrm>
          <a:prstGeom prst="rect">
            <a:avLst/>
          </a:prstGeom>
          <a:gradFill>
            <a:gsLst>
              <a:gs pos="0">
                <a:schemeClr val="lt2"/>
              </a:gs>
              <a:gs pos="55000">
                <a:schemeClr val="accent1"/>
              </a:gs>
              <a:gs pos="100000">
                <a:schemeClr val="accen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1141700" y="1650600"/>
            <a:ext cx="49719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4" name="Google Shape;274;p36"/>
          <p:cNvSpPr txBox="1"/>
          <p:nvPr>
            <p:ph idx="2" type="title"/>
          </p:nvPr>
        </p:nvSpPr>
        <p:spPr>
          <a:xfrm>
            <a:off x="6510275" y="2265650"/>
            <a:ext cx="181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" name="Google Shape;275;p36"/>
          <p:cNvSpPr txBox="1"/>
          <p:nvPr>
            <p:ph idx="1" type="subTitle"/>
          </p:nvPr>
        </p:nvSpPr>
        <p:spPr>
          <a:xfrm>
            <a:off x="1141703" y="2999025"/>
            <a:ext cx="3822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predictive model allows us to visualize patterns between Genres, Scores, Ratings, and Sales to make predictions for future outcomes</a:t>
            </a:r>
            <a:endParaRPr sz="1200"/>
          </a:p>
        </p:txBody>
      </p:sp>
      <p:cxnSp>
        <p:nvCxnSpPr>
          <p:cNvPr id="276" name="Google Shape;276;p36"/>
          <p:cNvCxnSpPr/>
          <p:nvPr/>
        </p:nvCxnSpPr>
        <p:spPr>
          <a:xfrm>
            <a:off x="1136150" y="3733350"/>
            <a:ext cx="46731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6"/>
          <p:cNvCxnSpPr/>
          <p:nvPr/>
        </p:nvCxnSpPr>
        <p:spPr>
          <a:xfrm>
            <a:off x="1141707" y="1410150"/>
            <a:ext cx="4653600" cy="0"/>
          </a:xfrm>
          <a:prstGeom prst="straightConnector1">
            <a:avLst/>
          </a:prstGeom>
          <a:noFill/>
          <a:ln cap="flat" cmpd="sng" w="9525">
            <a:solidFill>
              <a:srgbClr val="100E0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826850" y="711125"/>
            <a:ext cx="7246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Model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906725" y="3132900"/>
            <a:ext cx="8042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Coefficient</a:t>
            </a:r>
            <a:r>
              <a:rPr lang="en"/>
              <a:t>: A measure of impact that a specific factor has on Global Sales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&amp; Critic Scores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Genres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Rating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sp>
        <p:nvSpPr>
          <p:cNvPr id="284" name="Google Shape;284;p37"/>
          <p:cNvSpPr txBox="1"/>
          <p:nvPr/>
        </p:nvSpPr>
        <p:spPr>
          <a:xfrm>
            <a:off x="906725" y="2112563"/>
            <a:ext cx="6294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We are predicting ‘Global Sales Revenue’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3795125" y="3107975"/>
            <a:ext cx="1521900" cy="1629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A </a:t>
            </a:r>
            <a:r>
              <a:rPr b="1"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higher </a:t>
            </a:r>
            <a:r>
              <a:rPr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coefficient = greater </a:t>
            </a:r>
            <a:r>
              <a:rPr b="1"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positive</a:t>
            </a:r>
            <a:r>
              <a:rPr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 impact on sales revenue</a:t>
            </a:r>
            <a:endParaRPr sz="600">
              <a:solidFill>
                <a:schemeClr val="lt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5766275" y="3107975"/>
            <a:ext cx="1521900" cy="162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A </a:t>
            </a:r>
            <a:r>
              <a:rPr b="1"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lower </a:t>
            </a:r>
            <a:r>
              <a:rPr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coefficient = greater </a:t>
            </a:r>
            <a:r>
              <a:rPr b="1"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negative </a:t>
            </a:r>
            <a:r>
              <a:rPr lang="en" sz="6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rPr>
              <a:t>impact on sales revenue</a:t>
            </a:r>
            <a:endParaRPr sz="6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906725" y="1605450"/>
            <a:ext cx="809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various factors to predict a specific result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823175" y="562550"/>
            <a:ext cx="53706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13" y="1193450"/>
            <a:ext cx="3023001" cy="236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4" name="Google Shape;2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5987" y="1505750"/>
            <a:ext cx="2577430" cy="1736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5" name="Google Shape;29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6063" y="1505748"/>
            <a:ext cx="2524276" cy="173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6" name="Google Shape;296;p38"/>
          <p:cNvSpPr/>
          <p:nvPr/>
        </p:nvSpPr>
        <p:spPr>
          <a:xfrm>
            <a:off x="1376700" y="3774650"/>
            <a:ext cx="6431700" cy="883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500000" dist="38100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738750" y="3878775"/>
            <a:ext cx="7666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Critic Scores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w/ </a:t>
            </a:r>
            <a:r>
              <a:rPr b="1" lang="en" sz="1100">
                <a:solidFill>
                  <a:srgbClr val="116644"/>
                </a:solidFill>
                <a:latin typeface="Montserrat"/>
                <a:ea typeface="Montserrat"/>
                <a:cs typeface="Montserrat"/>
                <a:sym typeface="Montserrat"/>
              </a:rPr>
              <a:t>Higher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Average Global Sales = Critic Scores w/ </a:t>
            </a:r>
            <a:r>
              <a:rPr b="1" lang="en" sz="1100">
                <a:solidFill>
                  <a:srgbClr val="116644"/>
                </a:solidFill>
                <a:latin typeface="Montserrat"/>
                <a:ea typeface="Montserrat"/>
                <a:cs typeface="Montserrat"/>
                <a:sym typeface="Montserrat"/>
              </a:rPr>
              <a:t>Positive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User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Scores w/ </a:t>
            </a:r>
            <a:r>
              <a:rPr b="1" lang="en" sz="1100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Lower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Average Global Sales = User Scores w/ </a:t>
            </a:r>
            <a:r>
              <a:rPr b="1" lang="en" sz="1100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1886700" y="667900"/>
            <a:ext cx="53706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150" y="1298800"/>
            <a:ext cx="3446625" cy="24908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4" name="Google Shape;304;p39"/>
          <p:cNvSpPr/>
          <p:nvPr/>
        </p:nvSpPr>
        <p:spPr>
          <a:xfrm>
            <a:off x="1682125" y="3951200"/>
            <a:ext cx="6078300" cy="73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500000" dist="38100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25" y="1298800"/>
            <a:ext cx="3446624" cy="2490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6" name="Google Shape;306;p39"/>
          <p:cNvSpPr txBox="1"/>
          <p:nvPr/>
        </p:nvSpPr>
        <p:spPr>
          <a:xfrm>
            <a:off x="2065075" y="3999650"/>
            <a:ext cx="53124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Genres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w/ </a:t>
            </a:r>
            <a:r>
              <a:rPr b="1" lang="en" sz="1100">
                <a:solidFill>
                  <a:srgbClr val="116644"/>
                </a:solidFill>
                <a:latin typeface="Montserrat"/>
                <a:ea typeface="Montserrat"/>
                <a:cs typeface="Montserrat"/>
                <a:sym typeface="Montserrat"/>
              </a:rPr>
              <a:t>Higher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Average Global Sales = Genres w/ </a:t>
            </a:r>
            <a:r>
              <a:rPr b="1" lang="en" sz="1100">
                <a:solidFill>
                  <a:srgbClr val="116644"/>
                </a:solidFill>
                <a:latin typeface="Montserrat"/>
                <a:ea typeface="Montserrat"/>
                <a:cs typeface="Montserrat"/>
                <a:sym typeface="Montserrat"/>
              </a:rPr>
              <a:t>Positive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Genres w/ </a:t>
            </a:r>
            <a:r>
              <a:rPr b="1" lang="en" sz="1100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Lower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Average Global Sales = Genres w/ </a:t>
            </a:r>
            <a:r>
              <a:rPr b="1" lang="en" sz="1100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r Video Channel Business Plan by Slidesgo">
  <a:themeElements>
    <a:clrScheme name="Simple Light">
      <a:dk1>
        <a:srgbClr val="100E0E"/>
      </a:dk1>
      <a:lt1>
        <a:srgbClr val="FFFFFF"/>
      </a:lt1>
      <a:dk2>
        <a:srgbClr val="FAF9F6"/>
      </a:dk2>
      <a:lt2>
        <a:srgbClr val="F52E3C"/>
      </a:lt2>
      <a:accent1>
        <a:srgbClr val="F59A1B"/>
      </a:accent1>
      <a:accent2>
        <a:srgbClr val="F5CDB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0E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