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fe990a08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fe990a08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7fe8d915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7fe8d915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cb2d5b51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cb2d5b51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9cb2d5b51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9cb2d5b51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9cb2d5b51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9cb2d5b51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a207faae0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a207faae0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7fe8d915a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7fe8d915a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7fe8d915a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7fe8d915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9cb2d5b51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9cb2d5b51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a207faae02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a207faae02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9cb2d5b5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9cb2d5b5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9cb2d5b5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9cb2d5b5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9cb2d5b51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9cb2d5b51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9cb2d5b51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9cb2d5b51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7fe990a08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7fe990a08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fe990a08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fe990a08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7fe990a08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7fe990a08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7fe990a08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7fe990a08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umn.bootcampcontent.com/University-of-Minnesota-Boot-Camp/UofM-VIRT-CYBER-PT-06-2022-U-LOLC" TargetMode="External"/><Relationship Id="rId4" Type="http://schemas.openxmlformats.org/officeDocument/2006/relationships/hyperlink" Target="https://www.edureka.co/blog/what-is-cryptography/" TargetMode="External"/><Relationship Id="rId5" Type="http://schemas.openxmlformats.org/officeDocument/2006/relationships/hyperlink" Target="https://www.geeksforgeeks.org/history-of-cryptography/" TargetMode="External"/><Relationship Id="rId6" Type="http://schemas.openxmlformats.org/officeDocument/2006/relationships/hyperlink" Target="https://www.encryptionconsulting.com/education-center/symmetric-vs-asymmetric-encryption/" TargetMode="External"/><Relationship Id="rId7" Type="http://schemas.openxmlformats.org/officeDocument/2006/relationships/hyperlink" Target="https://crashtest-security.com/owasp-cryptographic-failures/" TargetMode="External"/><Relationship Id="rId8" Type="http://schemas.openxmlformats.org/officeDocument/2006/relationships/hyperlink" Target="https://www.ssl2buy.com/wiki/symmetric-vs-asymmetric-encryption-what-are-differenc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Welcome to Cryptography</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By Adam Clark, Zach Miller, and Mohamed Mohamed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Common Terms:</a:t>
            </a:r>
            <a:endParaRPr/>
          </a:p>
        </p:txBody>
      </p:sp>
      <p:sp>
        <p:nvSpPr>
          <p:cNvPr id="189" name="Google Shape;189;p22"/>
          <p:cNvSpPr txBox="1"/>
          <p:nvPr>
            <p:ph idx="1" type="body"/>
          </p:nvPr>
        </p:nvSpPr>
        <p:spPr>
          <a:xfrm>
            <a:off x="929775" y="1567550"/>
            <a:ext cx="7517400" cy="2911200"/>
          </a:xfrm>
          <a:prstGeom prst="rect">
            <a:avLst/>
          </a:prstGeom>
        </p:spPr>
        <p:txBody>
          <a:bodyPr anchorCtr="0" anchor="t" bIns="91425" lIns="91425" spcFirstLastPara="1" rIns="91425" wrap="square" tIns="91425">
            <a:normAutofit lnSpcReduction="10000"/>
          </a:bodyPr>
          <a:lstStyle/>
          <a:p>
            <a:pPr indent="-307975" lvl="0" marL="457200" rtl="0" algn="l">
              <a:spcBef>
                <a:spcPts val="0"/>
              </a:spcBef>
              <a:spcAft>
                <a:spcPts val="0"/>
              </a:spcAft>
              <a:buSzPts val="1250"/>
              <a:buChar char="●"/>
            </a:pPr>
            <a:r>
              <a:rPr lang="en" sz="1250"/>
              <a:t>Plaintext: Data in human-readable form.</a:t>
            </a:r>
            <a:endParaRPr sz="1250"/>
          </a:p>
          <a:p>
            <a:pPr indent="-307975" lvl="0" marL="457200" rtl="0" algn="l">
              <a:spcBef>
                <a:spcPts val="0"/>
              </a:spcBef>
              <a:spcAft>
                <a:spcPts val="0"/>
              </a:spcAft>
              <a:buSzPts val="1250"/>
              <a:buChar char="●"/>
            </a:pPr>
            <a:r>
              <a:rPr lang="en" sz="1250"/>
              <a:t>Ciphertext: </a:t>
            </a:r>
            <a:r>
              <a:rPr lang="en" sz="1250"/>
              <a:t>Encrypted</a:t>
            </a:r>
            <a:r>
              <a:rPr lang="en" sz="1250"/>
              <a:t> plaintext in unreadable form</a:t>
            </a:r>
            <a:endParaRPr sz="1250"/>
          </a:p>
          <a:p>
            <a:pPr indent="-307975" lvl="0" marL="457200" rtl="0" algn="l">
              <a:spcBef>
                <a:spcPts val="0"/>
              </a:spcBef>
              <a:spcAft>
                <a:spcPts val="0"/>
              </a:spcAft>
              <a:buSzPts val="1250"/>
              <a:buChar char="●"/>
            </a:pPr>
            <a:r>
              <a:rPr lang="en" sz="1250"/>
              <a:t>Decryption: </a:t>
            </a:r>
            <a:r>
              <a:rPr lang="en" sz="1250"/>
              <a:t>Conversion process of ciphertext to plaintext</a:t>
            </a:r>
            <a:endParaRPr sz="1250"/>
          </a:p>
          <a:p>
            <a:pPr indent="-307975" lvl="0" marL="457200" rtl="0" algn="l">
              <a:spcBef>
                <a:spcPts val="0"/>
              </a:spcBef>
              <a:spcAft>
                <a:spcPts val="0"/>
              </a:spcAft>
              <a:buSzPts val="1250"/>
              <a:buChar char="●"/>
            </a:pPr>
            <a:r>
              <a:rPr lang="en" sz="1250"/>
              <a:t>Cipher: Method used to perform encryption or decryption</a:t>
            </a:r>
            <a:endParaRPr sz="1250"/>
          </a:p>
          <a:p>
            <a:pPr indent="-307975" lvl="0" marL="457200" rtl="0" algn="l">
              <a:spcBef>
                <a:spcPts val="0"/>
              </a:spcBef>
              <a:spcAft>
                <a:spcPts val="0"/>
              </a:spcAft>
              <a:buSzPts val="1250"/>
              <a:buChar char="●"/>
            </a:pPr>
            <a:r>
              <a:rPr lang="en" sz="1250"/>
              <a:t>Key: A specific rule used to explain how the plaintext is to be converted to cipher text and vice versa</a:t>
            </a:r>
            <a:endParaRPr sz="1250"/>
          </a:p>
          <a:p>
            <a:pPr indent="-307975" lvl="0" marL="457200" rtl="0" algn="l">
              <a:spcBef>
                <a:spcPts val="0"/>
              </a:spcBef>
              <a:spcAft>
                <a:spcPts val="0"/>
              </a:spcAft>
              <a:buSzPts val="1250"/>
              <a:buChar char="●"/>
            </a:pPr>
            <a:r>
              <a:rPr lang="en" sz="1250"/>
              <a:t>Caesar Cipher: a cipher that shifts the letters in the alphabet by a specified number either left or right</a:t>
            </a:r>
            <a:endParaRPr sz="1250"/>
          </a:p>
          <a:p>
            <a:pPr indent="-307975" lvl="0" marL="457200" rtl="0" algn="l">
              <a:spcBef>
                <a:spcPts val="0"/>
              </a:spcBef>
              <a:spcAft>
                <a:spcPts val="0"/>
              </a:spcAft>
              <a:buSzPts val="1250"/>
              <a:buChar char="●"/>
            </a:pPr>
            <a:r>
              <a:rPr lang="en" sz="1250"/>
              <a:t>Substitution Cipher: A method of encryption in which units of plaintext are replaced with ciphertext based on a fixed system</a:t>
            </a:r>
            <a:endParaRPr sz="1250"/>
          </a:p>
          <a:p>
            <a:pPr indent="-307975" lvl="0" marL="457200" rtl="0" algn="l">
              <a:spcBef>
                <a:spcPts val="0"/>
              </a:spcBef>
              <a:spcAft>
                <a:spcPts val="0"/>
              </a:spcAft>
              <a:buSzPts val="1250"/>
              <a:buChar char="●"/>
            </a:pPr>
            <a:r>
              <a:rPr lang="en"/>
              <a:t>Symmetric Algorithms: The key for both the encryption and the decryption of the hidden message are the same</a:t>
            </a:r>
            <a:endParaRPr sz="1250"/>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Symmetric Encryption Diagram </a:t>
            </a:r>
            <a:endParaRPr b="1"/>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807750" y="1365000"/>
            <a:ext cx="7528650" cy="3353175"/>
          </a:xfrm>
          <a:prstGeom prst="rect">
            <a:avLst/>
          </a:prstGeom>
          <a:noFill/>
          <a:ln>
            <a:noFill/>
          </a:ln>
        </p:spPr>
      </p:pic>
      <p:sp>
        <p:nvSpPr>
          <p:cNvPr id="197" name="Google Shape;197;p23"/>
          <p:cNvSpPr txBox="1"/>
          <p:nvPr/>
        </p:nvSpPr>
        <p:spPr>
          <a:xfrm>
            <a:off x="3026750" y="2650875"/>
            <a:ext cx="8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8" name="Google Shape;198;p23"/>
          <p:cNvSpPr txBox="1"/>
          <p:nvPr/>
        </p:nvSpPr>
        <p:spPr>
          <a:xfrm>
            <a:off x="4262925" y="2724150"/>
            <a:ext cx="8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99" name="Google Shape;199;p23"/>
          <p:cNvSpPr txBox="1"/>
          <p:nvPr/>
        </p:nvSpPr>
        <p:spPr>
          <a:xfrm>
            <a:off x="4361925" y="2861650"/>
            <a:ext cx="7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0" name="Google Shape;200;p23"/>
          <p:cNvSpPr txBox="1"/>
          <p:nvPr/>
        </p:nvSpPr>
        <p:spPr>
          <a:xfrm>
            <a:off x="4514325" y="3014050"/>
            <a:ext cx="71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1" name="Google Shape;201;p23"/>
          <p:cNvSpPr txBox="1"/>
          <p:nvPr/>
        </p:nvSpPr>
        <p:spPr>
          <a:xfrm>
            <a:off x="4411350" y="2823050"/>
            <a:ext cx="81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202" name="Google Shape;202;p23"/>
          <p:cNvSpPr txBox="1"/>
          <p:nvPr/>
        </p:nvSpPr>
        <p:spPr>
          <a:xfrm>
            <a:off x="4437150" y="2724150"/>
            <a:ext cx="75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SUBSTITUTION CIPHER</a:t>
            </a:r>
            <a:endParaRPr b="1"/>
          </a:p>
          <a:p>
            <a:pPr indent="0" lvl="0" marL="0" rtl="0" algn="ctr">
              <a:spcBef>
                <a:spcPts val="0"/>
              </a:spcBef>
              <a:spcAft>
                <a:spcPts val="0"/>
              </a:spcAft>
              <a:buNone/>
            </a:pPr>
            <a:r>
              <a:rPr b="1" lang="en"/>
              <a:t>Caesar</a:t>
            </a:r>
            <a:r>
              <a:rPr b="1" lang="en"/>
              <a:t> Cipher </a:t>
            </a:r>
            <a:endParaRPr b="1"/>
          </a:p>
        </p:txBody>
      </p:sp>
      <p:sp>
        <p:nvSpPr>
          <p:cNvPr id="208" name="Google Shape;208;p24"/>
          <p:cNvSpPr txBox="1"/>
          <p:nvPr>
            <p:ph idx="1" type="body"/>
          </p:nvPr>
        </p:nvSpPr>
        <p:spPr>
          <a:xfrm>
            <a:off x="633050" y="1567550"/>
            <a:ext cx="8388000" cy="3289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1500">
              <a:solidFill>
                <a:srgbClr val="4A4A4A"/>
              </a:solidFill>
              <a:latin typeface="Arial"/>
              <a:ea typeface="Arial"/>
              <a:cs typeface="Arial"/>
              <a:sym typeface="Arial"/>
            </a:endParaRPr>
          </a:p>
          <a:p>
            <a:pPr indent="0" lvl="0" marL="0" rtl="0" algn="l">
              <a:spcBef>
                <a:spcPts val="0"/>
              </a:spcBef>
              <a:spcAft>
                <a:spcPts val="0"/>
              </a:spcAft>
              <a:buNone/>
            </a:pPr>
            <a:r>
              <a:rPr lang="en" sz="1500"/>
              <a:t>A method of encryption (symmetric) in which units of plaintext are replaced with </a:t>
            </a:r>
            <a:r>
              <a:rPr lang="en" sz="1500"/>
              <a:t>ciphertext</a:t>
            </a:r>
            <a:r>
              <a:rPr lang="en" sz="1500"/>
              <a:t> based on a fixed system.  In the </a:t>
            </a:r>
            <a:r>
              <a:rPr lang="en" sz="1500"/>
              <a:t>demonstration</a:t>
            </a:r>
            <a:r>
              <a:rPr lang="en" sz="1500"/>
              <a:t> the “units” are single letters . Caesar Cipher is  a method that shifts </a:t>
            </a:r>
            <a:r>
              <a:rPr lang="en" sz="1500"/>
              <a:t>the alphabet 3 units left  whereas A now becomes D . This is shown below:</a:t>
            </a:r>
            <a:endParaRPr sz="1500"/>
          </a:p>
          <a:p>
            <a:pPr indent="0" lvl="0" marL="0" rtl="0" algn="l">
              <a:spcBef>
                <a:spcPts val="1200"/>
              </a:spcBef>
              <a:spcAft>
                <a:spcPts val="0"/>
              </a:spcAft>
              <a:buNone/>
            </a:pPr>
            <a:r>
              <a:t/>
            </a:r>
            <a:endParaRPr sz="1500"/>
          </a:p>
          <a:p>
            <a:pPr indent="457200" lvl="0" marL="457200" rtl="0" algn="l">
              <a:spcBef>
                <a:spcPts val="1200"/>
              </a:spcBef>
              <a:spcAft>
                <a:spcPts val="0"/>
              </a:spcAft>
              <a:buNone/>
            </a:pPr>
            <a:r>
              <a:rPr lang="en" sz="1500"/>
              <a:t>PLAIN	A  B  C  D  E  F  G  H  I  J  K  L  M  N  O  P  Q  R  S  T  U  V   W   X  Y  Z</a:t>
            </a:r>
            <a:endParaRPr sz="1500"/>
          </a:p>
          <a:p>
            <a:pPr indent="457200" lvl="0" marL="457200" rtl="0" algn="ctr">
              <a:spcBef>
                <a:spcPts val="1200"/>
              </a:spcBef>
              <a:spcAft>
                <a:spcPts val="0"/>
              </a:spcAft>
              <a:buNone/>
            </a:pPr>
            <a:r>
              <a:t/>
            </a:r>
            <a:endParaRPr sz="1500"/>
          </a:p>
          <a:p>
            <a:pPr indent="457200" lvl="0" marL="457200" rtl="0" algn="l">
              <a:spcBef>
                <a:spcPts val="1200"/>
              </a:spcBef>
              <a:spcAft>
                <a:spcPts val="0"/>
              </a:spcAft>
              <a:buNone/>
            </a:pPr>
            <a:r>
              <a:rPr lang="en" sz="1500"/>
              <a:t>CIPHER</a:t>
            </a:r>
            <a:r>
              <a:rPr lang="en" sz="1500"/>
              <a:t>	</a:t>
            </a:r>
            <a:r>
              <a:rPr lang="en" sz="1500"/>
              <a:t>X  Y  Z  A  B  C  D  E  F  G  H  I  J  K  L   M  N  O  P  Q  R  S   T   U  V  W</a:t>
            </a:r>
            <a:endParaRPr sz="1500"/>
          </a:p>
          <a:p>
            <a:pPr indent="457200" lvl="0" marL="457200" rtl="0" algn="l">
              <a:spcBef>
                <a:spcPts val="1200"/>
              </a:spcBef>
              <a:spcAft>
                <a:spcPts val="0"/>
              </a:spcAft>
              <a:buNone/>
            </a:pPr>
            <a:r>
              <a:rPr lang="en" sz="1500"/>
              <a:t>PLAINTEXT: “I LOVE CRYPTOGRAPHY.”</a:t>
            </a:r>
            <a:endParaRPr sz="1500"/>
          </a:p>
          <a:p>
            <a:pPr indent="457200" lvl="0" marL="457200" rtl="0" algn="l">
              <a:spcBef>
                <a:spcPts val="1200"/>
              </a:spcBef>
              <a:spcAft>
                <a:spcPts val="0"/>
              </a:spcAft>
              <a:buNone/>
            </a:pPr>
            <a:r>
              <a:rPr lang="en" sz="1500"/>
              <a:t>CIPHERTEXT: “ F ILSB ZOVMQLDOXMEV.”</a:t>
            </a:r>
            <a:endParaRPr sz="1500"/>
          </a:p>
          <a:p>
            <a:pPr indent="457200" lvl="0" marL="457200" rtl="0" algn="l">
              <a:spcBef>
                <a:spcPts val="1200"/>
              </a:spcBef>
              <a:spcAft>
                <a:spcPts val="1200"/>
              </a:spcAft>
              <a:buNone/>
            </a:pPr>
            <a:r>
              <a:t/>
            </a:r>
            <a:endParaRPr/>
          </a:p>
        </p:txBody>
      </p:sp>
      <p:cxnSp>
        <p:nvCxnSpPr>
          <p:cNvPr id="209" name="Google Shape;209;p24"/>
          <p:cNvCxnSpPr/>
          <p:nvPr/>
        </p:nvCxnSpPr>
        <p:spPr>
          <a:xfrm>
            <a:off x="4572000" y="3091000"/>
            <a:ext cx="9900" cy="44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Substitution Cipher</a:t>
            </a:r>
            <a:endParaRPr b="1"/>
          </a:p>
          <a:p>
            <a:pPr indent="0" lvl="0" marL="0" rtl="0" algn="ctr">
              <a:spcBef>
                <a:spcPts val="0"/>
              </a:spcBef>
              <a:spcAft>
                <a:spcPts val="0"/>
              </a:spcAft>
              <a:buNone/>
            </a:pPr>
            <a:r>
              <a:rPr lang="en"/>
              <a:t>Key used to shift the alphabet </a:t>
            </a:r>
            <a:r>
              <a:rPr lang="en"/>
              <a:t> </a:t>
            </a:r>
            <a:endParaRPr/>
          </a:p>
        </p:txBody>
      </p:sp>
      <p:sp>
        <p:nvSpPr>
          <p:cNvPr id="215" name="Google Shape;215;p25"/>
          <p:cNvSpPr txBox="1"/>
          <p:nvPr>
            <p:ph idx="1" type="body"/>
          </p:nvPr>
        </p:nvSpPr>
        <p:spPr>
          <a:xfrm>
            <a:off x="731950" y="1424350"/>
            <a:ext cx="7883400" cy="34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Demonstration: </a:t>
            </a:r>
            <a:endParaRPr/>
          </a:p>
          <a:p>
            <a:pPr indent="0" lvl="0" marL="0" rtl="0" algn="l">
              <a:spcBef>
                <a:spcPts val="1200"/>
              </a:spcBef>
              <a:spcAft>
                <a:spcPts val="0"/>
              </a:spcAft>
              <a:buNone/>
            </a:pPr>
            <a:r>
              <a:rPr lang="en"/>
              <a:t>For this demo we will be given a key for the algorithm and then using that key shift the alphabet to encrypt the message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16" name="Google Shape;216;p25"/>
          <p:cNvSpPr/>
          <p:nvPr/>
        </p:nvSpPr>
        <p:spPr>
          <a:xfrm>
            <a:off x="979250" y="2924350"/>
            <a:ext cx="1810200" cy="123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Message:</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7" name="Google Shape;217;p25"/>
          <p:cNvSpPr/>
          <p:nvPr/>
        </p:nvSpPr>
        <p:spPr>
          <a:xfrm>
            <a:off x="3574775" y="2921950"/>
            <a:ext cx="1810200" cy="123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Cipher key:</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CRYPTO</a:t>
            </a:r>
            <a:endParaRPr/>
          </a:p>
        </p:txBody>
      </p:sp>
      <p:sp>
        <p:nvSpPr>
          <p:cNvPr id="218" name="Google Shape;218;p25"/>
          <p:cNvSpPr/>
          <p:nvPr/>
        </p:nvSpPr>
        <p:spPr>
          <a:xfrm>
            <a:off x="6229700" y="2924350"/>
            <a:ext cx="2324400" cy="123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  </a:t>
            </a:r>
            <a:r>
              <a:rPr lang="en"/>
              <a:t>Encrypted</a:t>
            </a:r>
            <a:r>
              <a:rPr lang="en"/>
              <a:t> Message:</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cxnSp>
        <p:nvCxnSpPr>
          <p:cNvPr id="219" name="Google Shape;219;p25"/>
          <p:cNvCxnSpPr>
            <a:endCxn id="217" idx="1"/>
          </p:cNvCxnSpPr>
          <p:nvPr/>
        </p:nvCxnSpPr>
        <p:spPr>
          <a:xfrm flipH="1" rot="10800000">
            <a:off x="2858675" y="3538150"/>
            <a:ext cx="716100" cy="48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5"/>
          <p:cNvCxnSpPr/>
          <p:nvPr/>
        </p:nvCxnSpPr>
        <p:spPr>
          <a:xfrm flipH="1" rot="10800000">
            <a:off x="5449288" y="3538150"/>
            <a:ext cx="716100" cy="4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Substitution Cipher</a:t>
            </a:r>
            <a:endParaRPr b="1"/>
          </a:p>
          <a:p>
            <a:pPr indent="0" lvl="0" marL="0" rtl="0" algn="ctr">
              <a:spcBef>
                <a:spcPts val="0"/>
              </a:spcBef>
              <a:spcAft>
                <a:spcPts val="0"/>
              </a:spcAft>
              <a:buNone/>
            </a:pPr>
            <a:r>
              <a:rPr lang="en"/>
              <a:t>Key used to shift the alphabet </a:t>
            </a:r>
            <a:endParaRPr/>
          </a:p>
        </p:txBody>
      </p:sp>
      <p:sp>
        <p:nvSpPr>
          <p:cNvPr id="226" name="Google Shape;226;p26"/>
          <p:cNvSpPr txBox="1"/>
          <p:nvPr>
            <p:ph idx="1" type="body"/>
          </p:nvPr>
        </p:nvSpPr>
        <p:spPr>
          <a:xfrm>
            <a:off x="1297500" y="1567550"/>
            <a:ext cx="7038900" cy="33288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t/>
            </a:r>
            <a:endParaRPr sz="1535"/>
          </a:p>
          <a:p>
            <a:pPr indent="457200" lvl="0" marL="457200" rtl="0" algn="l">
              <a:spcBef>
                <a:spcPts val="1200"/>
              </a:spcBef>
              <a:spcAft>
                <a:spcPts val="0"/>
              </a:spcAft>
              <a:buNone/>
            </a:pPr>
            <a:r>
              <a:rPr lang="en" sz="1757"/>
              <a:t>PLAIN		A  B  C  D  E  F  G  H  I  J  K  L  M  N  O  P  Q  R  S  T  U  V  W  X  Y  Z</a:t>
            </a:r>
            <a:endParaRPr sz="1757"/>
          </a:p>
          <a:p>
            <a:pPr indent="457200" lvl="0" marL="457200" rtl="0" algn="ctr">
              <a:spcBef>
                <a:spcPts val="1200"/>
              </a:spcBef>
              <a:spcAft>
                <a:spcPts val="0"/>
              </a:spcAft>
              <a:buNone/>
            </a:pPr>
            <a:r>
              <a:t/>
            </a:r>
            <a:endParaRPr sz="1757"/>
          </a:p>
          <a:p>
            <a:pPr indent="457200" lvl="0" marL="457200" rtl="0" algn="l">
              <a:spcBef>
                <a:spcPts val="1200"/>
              </a:spcBef>
              <a:spcAft>
                <a:spcPts val="0"/>
              </a:spcAft>
              <a:buNone/>
            </a:pPr>
            <a:r>
              <a:rPr lang="en" sz="1757"/>
              <a:t>CIPHER	C  R  Y  P  T  O  A  B  D  E  F  G  H  I  J  K  L  M  N  Q  S  U  V  W  X  Z </a:t>
            </a:r>
            <a:endParaRPr sz="1757"/>
          </a:p>
          <a:p>
            <a:pPr indent="457200" lvl="0" marL="457200" rtl="0" algn="l">
              <a:spcBef>
                <a:spcPts val="1200"/>
              </a:spcBef>
              <a:spcAft>
                <a:spcPts val="0"/>
              </a:spcAft>
              <a:buNone/>
            </a:pPr>
            <a:r>
              <a:rPr lang="en" sz="1757"/>
              <a:t>PLAINTEXT: “                                                                                                                            .”</a:t>
            </a:r>
            <a:endParaRPr sz="1757"/>
          </a:p>
          <a:p>
            <a:pPr indent="0" lvl="0" marL="457200" rtl="0" algn="l">
              <a:spcBef>
                <a:spcPts val="1200"/>
              </a:spcBef>
              <a:spcAft>
                <a:spcPts val="0"/>
              </a:spcAft>
              <a:buNone/>
            </a:pPr>
            <a:r>
              <a:rPr lang="en" sz="1757"/>
              <a:t>	CIPHERTEXT: “ Btx Lcqmdyf qbcif xjs ojm qtcybdia sn ymxkqjamckbx.”</a:t>
            </a:r>
            <a:endParaRPr sz="1757"/>
          </a:p>
          <a:p>
            <a:pPr indent="0" lvl="0" marL="0" rtl="0" algn="l">
              <a:lnSpc>
                <a:spcPct val="100000"/>
              </a:lnSpc>
              <a:spcBef>
                <a:spcPts val="120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cxnSp>
        <p:nvCxnSpPr>
          <p:cNvPr id="227" name="Google Shape;227;p26"/>
          <p:cNvCxnSpPr/>
          <p:nvPr/>
        </p:nvCxnSpPr>
        <p:spPr>
          <a:xfrm>
            <a:off x="4866525" y="2167263"/>
            <a:ext cx="9900" cy="445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Original</a:t>
            </a:r>
            <a:r>
              <a:rPr b="1" lang="en"/>
              <a:t> Plain Text message</a:t>
            </a:r>
            <a:endParaRPr b="1"/>
          </a:p>
        </p:txBody>
      </p:sp>
      <p:sp>
        <p:nvSpPr>
          <p:cNvPr id="233" name="Google Shape;233;p27"/>
          <p:cNvSpPr txBox="1"/>
          <p:nvPr>
            <p:ph idx="1" type="body"/>
          </p:nvPr>
        </p:nvSpPr>
        <p:spPr>
          <a:xfrm>
            <a:off x="1297500" y="150820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
        <p:nvSpPr>
          <p:cNvPr id="234" name="Google Shape;234;p27"/>
          <p:cNvSpPr/>
          <p:nvPr/>
        </p:nvSpPr>
        <p:spPr>
          <a:xfrm>
            <a:off x="3006975" y="1998050"/>
            <a:ext cx="3046500" cy="194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Message: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“Hey Patrick, thank you for teaching us cryptography.”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Cryptographic Failure</a:t>
            </a:r>
            <a:r>
              <a:rPr lang="en"/>
              <a:t> </a:t>
            </a:r>
            <a:endParaRPr/>
          </a:p>
        </p:txBody>
      </p:sp>
      <p:sp>
        <p:nvSpPr>
          <p:cNvPr id="240" name="Google Shape;240;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None/>
            </a:pPr>
            <a:r>
              <a:rPr lang="en"/>
              <a:t>Cryptographic failure is a critical web application security vulnerability that exposes sensitive application data on a weak or compromised cryptographic algorithm. This can include passwords, credit card information, patient health records, secret business information, email addresses or numerous other personal user information.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Common </a:t>
            </a:r>
            <a:r>
              <a:rPr b="1" lang="en"/>
              <a:t>security</a:t>
            </a:r>
            <a:r>
              <a:rPr b="1" lang="en"/>
              <a:t> issues that lead to </a:t>
            </a:r>
            <a:r>
              <a:rPr b="1" lang="en"/>
              <a:t>cryptography</a:t>
            </a:r>
            <a:r>
              <a:rPr b="1" lang="en"/>
              <a:t> failures</a:t>
            </a:r>
            <a:endParaRPr b="1"/>
          </a:p>
        </p:txBody>
      </p:sp>
      <p:sp>
        <p:nvSpPr>
          <p:cNvPr id="246" name="Google Shape;246;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Transmitting</a:t>
            </a:r>
            <a:r>
              <a:rPr lang="en"/>
              <a:t> secret data in plaintext form</a:t>
            </a:r>
            <a:endParaRPr/>
          </a:p>
          <a:p>
            <a:pPr indent="-311150" lvl="0" marL="457200" rtl="0" algn="l">
              <a:lnSpc>
                <a:spcPct val="200000"/>
              </a:lnSpc>
              <a:spcBef>
                <a:spcPts val="0"/>
              </a:spcBef>
              <a:spcAft>
                <a:spcPts val="0"/>
              </a:spcAft>
              <a:buSzPts val="1300"/>
              <a:buChar char="●"/>
            </a:pPr>
            <a:r>
              <a:rPr lang="en"/>
              <a:t>Using older (less secure) </a:t>
            </a:r>
            <a:r>
              <a:rPr lang="en"/>
              <a:t>algorithms</a:t>
            </a:r>
            <a:endParaRPr/>
          </a:p>
          <a:p>
            <a:pPr indent="-311150" lvl="0" marL="457200" rtl="0" algn="l">
              <a:lnSpc>
                <a:spcPct val="200000"/>
              </a:lnSpc>
              <a:spcBef>
                <a:spcPts val="0"/>
              </a:spcBef>
              <a:spcAft>
                <a:spcPts val="0"/>
              </a:spcAft>
              <a:buSzPts val="1300"/>
              <a:buChar char="●"/>
            </a:pPr>
            <a:r>
              <a:rPr lang="en"/>
              <a:t>Improper cryptographic key management </a:t>
            </a:r>
            <a:endParaRPr/>
          </a:p>
          <a:p>
            <a:pPr indent="-311150" lvl="0" marL="457200" rtl="0" algn="l">
              <a:lnSpc>
                <a:spcPct val="200000"/>
              </a:lnSpc>
              <a:spcBef>
                <a:spcPts val="0"/>
              </a:spcBef>
              <a:spcAft>
                <a:spcPts val="0"/>
              </a:spcAft>
              <a:buSzPts val="1300"/>
              <a:buChar char="●"/>
            </a:pPr>
            <a:r>
              <a:rPr lang="en"/>
              <a:t>Lack of randomness for cryptographic </a:t>
            </a:r>
            <a:r>
              <a:rPr lang="en"/>
              <a:t>functions</a:t>
            </a:r>
            <a:r>
              <a:rPr lang="en"/>
              <a:t> </a:t>
            </a:r>
            <a:endParaRPr/>
          </a:p>
          <a:p>
            <a:pPr indent="-311150" lvl="0" marL="457200" rtl="0" algn="l">
              <a:lnSpc>
                <a:spcPct val="200000"/>
              </a:lnSpc>
              <a:spcBef>
                <a:spcPts val="0"/>
              </a:spcBef>
              <a:spcAft>
                <a:spcPts val="0"/>
              </a:spcAft>
              <a:buSzPts val="1300"/>
              <a:buChar char="●"/>
            </a:pPr>
            <a:r>
              <a:rPr lang="en"/>
              <a:t>Missing </a:t>
            </a:r>
            <a:r>
              <a:rPr lang="en"/>
              <a:t>encryption</a:t>
            </a:r>
            <a:r>
              <a:rPr lang="en"/>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Mitigation for </a:t>
            </a:r>
            <a:r>
              <a:rPr b="1" lang="en"/>
              <a:t>Cryptography</a:t>
            </a:r>
            <a:endParaRPr b="1"/>
          </a:p>
        </p:txBody>
      </p:sp>
      <p:sp>
        <p:nvSpPr>
          <p:cNvPr id="252" name="Google Shape;252;p30"/>
          <p:cNvSpPr txBox="1"/>
          <p:nvPr>
            <p:ph idx="1" type="body"/>
          </p:nvPr>
        </p:nvSpPr>
        <p:spPr>
          <a:xfrm>
            <a:off x="1014000" y="1527975"/>
            <a:ext cx="7322400" cy="2983800"/>
          </a:xfrm>
          <a:prstGeom prst="rect">
            <a:avLst/>
          </a:prstGeom>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300"/>
              <a:buChar char="●"/>
            </a:pPr>
            <a:r>
              <a:rPr lang="en"/>
              <a:t>S</a:t>
            </a:r>
            <a:r>
              <a:rPr lang="en"/>
              <a:t>trong regulation safeguards to avoid key abuse/reuse.</a:t>
            </a:r>
            <a:endParaRPr/>
          </a:p>
          <a:p>
            <a:pPr indent="-311150" lvl="0" marL="457200" rtl="0" algn="l">
              <a:lnSpc>
                <a:spcPct val="200000"/>
              </a:lnSpc>
              <a:spcBef>
                <a:spcPts val="0"/>
              </a:spcBef>
              <a:spcAft>
                <a:spcPts val="0"/>
              </a:spcAft>
              <a:buSzPts val="1300"/>
              <a:buChar char="●"/>
            </a:pPr>
            <a:r>
              <a:rPr lang="en"/>
              <a:t>Rotating keys automatically.</a:t>
            </a:r>
            <a:endParaRPr/>
          </a:p>
          <a:p>
            <a:pPr indent="-311150" lvl="0" marL="457200" rtl="0" algn="l">
              <a:lnSpc>
                <a:spcPct val="200000"/>
              </a:lnSpc>
              <a:spcBef>
                <a:spcPts val="0"/>
              </a:spcBef>
              <a:spcAft>
                <a:spcPts val="0"/>
              </a:spcAft>
              <a:buSzPts val="1300"/>
              <a:buChar char="●"/>
            </a:pPr>
            <a:r>
              <a:rPr lang="en"/>
              <a:t>Automated deployment of secured keys.</a:t>
            </a:r>
            <a:endParaRPr/>
          </a:p>
          <a:p>
            <a:pPr indent="-311150" lvl="0" marL="457200" rtl="0" algn="l">
              <a:lnSpc>
                <a:spcPct val="200000"/>
              </a:lnSpc>
              <a:spcBef>
                <a:spcPts val="0"/>
              </a:spcBef>
              <a:spcAft>
                <a:spcPts val="0"/>
              </a:spcAft>
              <a:buSzPts val="1300"/>
              <a:buChar char="●"/>
            </a:pPr>
            <a:r>
              <a:rPr lang="en"/>
              <a:t>Disable caching for </a:t>
            </a:r>
            <a:r>
              <a:rPr lang="en"/>
              <a:t>responses</a:t>
            </a:r>
            <a:r>
              <a:rPr lang="en"/>
              <a:t> with </a:t>
            </a:r>
            <a:r>
              <a:rPr lang="en"/>
              <a:t>sensitive</a:t>
            </a:r>
            <a:r>
              <a:rPr lang="en"/>
              <a:t> data.</a:t>
            </a:r>
            <a:endParaRPr/>
          </a:p>
          <a:p>
            <a:pPr indent="-311150" lvl="0" marL="457200" rtl="0" algn="l">
              <a:lnSpc>
                <a:spcPct val="200000"/>
              </a:lnSpc>
              <a:spcBef>
                <a:spcPts val="0"/>
              </a:spcBef>
              <a:spcAft>
                <a:spcPts val="0"/>
              </a:spcAft>
              <a:buSzPts val="1300"/>
              <a:buChar char="●"/>
            </a:pPr>
            <a:r>
              <a:rPr lang="en"/>
              <a:t>Using updated and established cryptographic functions, </a:t>
            </a:r>
            <a:r>
              <a:rPr lang="en"/>
              <a:t>algorithms</a:t>
            </a:r>
            <a:r>
              <a:rPr lang="en"/>
              <a:t> and protocols.</a:t>
            </a:r>
            <a:endParaRPr/>
          </a:p>
          <a:p>
            <a:pPr indent="-311150" lvl="0" marL="457200" rtl="0" algn="l">
              <a:lnSpc>
                <a:spcPct val="200000"/>
              </a:lnSpc>
              <a:spcBef>
                <a:spcPts val="0"/>
              </a:spcBef>
              <a:spcAft>
                <a:spcPts val="0"/>
              </a:spcAft>
              <a:buSzPts val="1300"/>
              <a:buChar char="●"/>
            </a:pPr>
            <a:r>
              <a:rPr lang="en"/>
              <a:t>Discard unused data.</a:t>
            </a:r>
            <a:endParaRPr/>
          </a:p>
          <a:p>
            <a:pPr indent="0" lvl="0" marL="0" rtl="0" algn="l">
              <a:spcBef>
                <a:spcPts val="1200"/>
              </a:spcBef>
              <a:spcAft>
                <a:spcPts val="12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RESOURCES</a:t>
            </a:r>
            <a:endParaRPr/>
          </a:p>
        </p:txBody>
      </p:sp>
      <p:sp>
        <p:nvSpPr>
          <p:cNvPr id="258" name="Google Shape;258;p31"/>
          <p:cNvSpPr txBox="1"/>
          <p:nvPr>
            <p:ph idx="1" type="body"/>
          </p:nvPr>
        </p:nvSpPr>
        <p:spPr>
          <a:xfrm>
            <a:off x="929775" y="1498325"/>
            <a:ext cx="7952700" cy="2911200"/>
          </a:xfrm>
          <a:prstGeom prst="rect">
            <a:avLst/>
          </a:prstGeom>
        </p:spPr>
        <p:txBody>
          <a:bodyPr anchorCtr="0" anchor="t" bIns="91425" lIns="91425" spcFirstLastPara="1" rIns="91425" wrap="square" tIns="91425">
            <a:normAutofit fontScale="25000" lnSpcReduction="20000"/>
          </a:bodyPr>
          <a:lstStyle/>
          <a:p>
            <a:pPr indent="-304800" lvl="0" marL="457200" rtl="0" algn="l">
              <a:lnSpc>
                <a:spcPct val="200000"/>
              </a:lnSpc>
              <a:spcBef>
                <a:spcPts val="0"/>
              </a:spcBef>
              <a:spcAft>
                <a:spcPts val="0"/>
              </a:spcAft>
              <a:buSzPct val="100000"/>
              <a:buChar char="●"/>
            </a:pPr>
            <a:r>
              <a:rPr lang="en" sz="4800" u="sng">
                <a:solidFill>
                  <a:schemeClr val="hlink"/>
                </a:solidFill>
                <a:hlinkClick r:id="rId3"/>
              </a:rPr>
              <a:t>https://umn.bootcampcontent.com/University-of-Minnesota-Boot-Camp/UofM-VIRT-CYBER-PT-06-2022-U-LOLC</a:t>
            </a:r>
            <a:endParaRPr sz="4800"/>
          </a:p>
          <a:p>
            <a:pPr indent="-304800" lvl="0" marL="457200" rtl="0" algn="l">
              <a:lnSpc>
                <a:spcPct val="200000"/>
              </a:lnSpc>
              <a:spcBef>
                <a:spcPts val="0"/>
              </a:spcBef>
              <a:spcAft>
                <a:spcPts val="0"/>
              </a:spcAft>
              <a:buSzPct val="100000"/>
              <a:buChar char="●"/>
            </a:pPr>
            <a:r>
              <a:rPr lang="en" sz="4800" u="sng">
                <a:solidFill>
                  <a:schemeClr val="hlink"/>
                </a:solidFill>
                <a:hlinkClick r:id="rId4"/>
              </a:rPr>
              <a:t>https://www.edureka.co/blog/what-is-cryptography/</a:t>
            </a:r>
            <a:endParaRPr sz="4800"/>
          </a:p>
          <a:p>
            <a:pPr indent="-304800" lvl="0" marL="457200" rtl="0" algn="l">
              <a:lnSpc>
                <a:spcPct val="200000"/>
              </a:lnSpc>
              <a:spcBef>
                <a:spcPts val="0"/>
              </a:spcBef>
              <a:spcAft>
                <a:spcPts val="0"/>
              </a:spcAft>
              <a:buSzPct val="100000"/>
              <a:buChar char="●"/>
            </a:pPr>
            <a:r>
              <a:rPr lang="en" sz="4800" u="sng">
                <a:solidFill>
                  <a:schemeClr val="hlink"/>
                </a:solidFill>
                <a:latin typeface="Arial"/>
                <a:ea typeface="Arial"/>
                <a:cs typeface="Arial"/>
                <a:sym typeface="Arial"/>
                <a:hlinkClick r:id="rId5"/>
              </a:rPr>
              <a:t>History of Cryptography - GeeksforGeeks</a:t>
            </a:r>
            <a:endParaRPr sz="4800"/>
          </a:p>
          <a:p>
            <a:pPr indent="-304800" lvl="0" marL="457200" rtl="0" algn="l">
              <a:lnSpc>
                <a:spcPct val="200000"/>
              </a:lnSpc>
              <a:spcBef>
                <a:spcPts val="0"/>
              </a:spcBef>
              <a:spcAft>
                <a:spcPts val="0"/>
              </a:spcAft>
              <a:buSzPct val="100000"/>
              <a:buChar char="●"/>
            </a:pPr>
            <a:r>
              <a:rPr lang="en" sz="4800" u="sng">
                <a:solidFill>
                  <a:schemeClr val="hlink"/>
                </a:solidFill>
                <a:hlinkClick r:id="rId6"/>
              </a:rPr>
              <a:t>https://www.encryptionconsulting.com/education-center/symmetric-vs-asymmetric-encryption/</a:t>
            </a:r>
            <a:endParaRPr sz="4800"/>
          </a:p>
          <a:p>
            <a:pPr indent="-304800" lvl="0" marL="457200" rtl="0" algn="l">
              <a:lnSpc>
                <a:spcPct val="200000"/>
              </a:lnSpc>
              <a:spcBef>
                <a:spcPts val="0"/>
              </a:spcBef>
              <a:spcAft>
                <a:spcPts val="0"/>
              </a:spcAft>
              <a:buSzPct val="100000"/>
              <a:buChar char="●"/>
            </a:pPr>
            <a:r>
              <a:rPr lang="en" sz="4800" u="sng">
                <a:solidFill>
                  <a:schemeClr val="hlink"/>
                </a:solidFill>
                <a:hlinkClick r:id="rId7"/>
              </a:rPr>
              <a:t>https://crashtest-security.com/owasp-cryptographic-failures/</a:t>
            </a:r>
            <a:endParaRPr sz="4800"/>
          </a:p>
          <a:p>
            <a:pPr indent="-304800" lvl="0" marL="457200" rtl="0" algn="l">
              <a:lnSpc>
                <a:spcPct val="200000"/>
              </a:lnSpc>
              <a:spcBef>
                <a:spcPts val="0"/>
              </a:spcBef>
              <a:spcAft>
                <a:spcPts val="0"/>
              </a:spcAft>
              <a:buSzPct val="100000"/>
              <a:buChar char="●"/>
            </a:pPr>
            <a:r>
              <a:rPr lang="en" sz="4800" u="sng">
                <a:solidFill>
                  <a:schemeClr val="hlink"/>
                </a:solidFill>
                <a:hlinkClick r:id="rId8"/>
              </a:rPr>
              <a:t>https://www.ssl2buy.com/wiki/symmetric-vs-asymmetric-encryption-what-are-differences</a:t>
            </a:r>
            <a:endParaRPr sz="4800"/>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 is Cryptography</a:t>
            </a:r>
            <a:endParaRPr/>
          </a:p>
        </p:txBody>
      </p:sp>
      <p:sp>
        <p:nvSpPr>
          <p:cNvPr id="141" name="Google Shape;141;p14"/>
          <p:cNvSpPr txBox="1"/>
          <p:nvPr>
            <p:ph idx="1" type="body"/>
          </p:nvPr>
        </p:nvSpPr>
        <p:spPr>
          <a:xfrm>
            <a:off x="1297500" y="1567550"/>
            <a:ext cx="7159500" cy="29112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sz="1200"/>
              <a:t>Cryptography is the art and science of keeping information secure through the use of mathematical concepts and techniques.</a:t>
            </a:r>
            <a:endParaRPr sz="1200"/>
          </a:p>
          <a:p>
            <a:pPr indent="-304800" lvl="0" marL="457200" rtl="0" algn="l">
              <a:spcBef>
                <a:spcPts val="0"/>
              </a:spcBef>
              <a:spcAft>
                <a:spcPts val="0"/>
              </a:spcAft>
              <a:buSzPts val="1200"/>
              <a:buChar char="●"/>
            </a:pPr>
            <a:r>
              <a:rPr lang="en" sz="1200"/>
              <a:t>Cryptography</a:t>
            </a:r>
            <a:r>
              <a:rPr lang="en" sz="1200"/>
              <a:t> is critical for keeping organizations’ information secure, as information in the wrong hands can result </a:t>
            </a:r>
            <a:r>
              <a:rPr lang="en" sz="1200"/>
              <a:t>significant</a:t>
            </a:r>
            <a:r>
              <a:rPr lang="en" sz="1200"/>
              <a:t> </a:t>
            </a:r>
            <a:r>
              <a:rPr lang="en" sz="1200"/>
              <a:t>financial</a:t>
            </a:r>
            <a:r>
              <a:rPr lang="en" sz="1200"/>
              <a:t> and reputational damage.</a:t>
            </a:r>
            <a:endParaRPr sz="1200"/>
          </a:p>
          <a:p>
            <a:pPr indent="-304800" lvl="0" marL="457200" rtl="0" algn="l">
              <a:spcBef>
                <a:spcPts val="0"/>
              </a:spcBef>
              <a:spcAft>
                <a:spcPts val="0"/>
              </a:spcAft>
              <a:buSzPts val="1200"/>
              <a:buChar char="●"/>
            </a:pPr>
            <a:r>
              <a:rPr lang="en" sz="1200"/>
              <a:t>A lot of cryptography involves the use of ciphers and encryption.</a:t>
            </a:r>
            <a:endParaRPr sz="1200"/>
          </a:p>
          <a:p>
            <a:pPr indent="-304800" lvl="1" marL="914400" rtl="0" algn="l">
              <a:spcBef>
                <a:spcPts val="0"/>
              </a:spcBef>
              <a:spcAft>
                <a:spcPts val="0"/>
              </a:spcAft>
              <a:buSzPts val="1200"/>
              <a:buChar char="○"/>
            </a:pPr>
            <a:r>
              <a:rPr lang="en" sz="1200"/>
              <a:t>A cipher is a method of designing secret or hidden messages, often including algorithms in modern cases.</a:t>
            </a:r>
            <a:endParaRPr sz="1200"/>
          </a:p>
          <a:p>
            <a:pPr indent="-304800" lvl="1" marL="914400" rtl="0" algn="l">
              <a:spcBef>
                <a:spcPts val="0"/>
              </a:spcBef>
              <a:spcAft>
                <a:spcPts val="0"/>
              </a:spcAft>
              <a:buSzPts val="1200"/>
              <a:buChar char="○"/>
            </a:pPr>
            <a:r>
              <a:rPr lang="en" sz="1200"/>
              <a:t>Encryption is a process of modifying a message or information to prevent unauthorized persons from accessing it.</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of Cryptography (Early stages)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First known use of cryptography in its current form was around 100 BC, where Julius Caesar used a form of encryption to convey secret messages to his army generals posted in the war front.  He used a substitution cypher (known today as the Caesar Cipher) where each character of the plain text is substituted by another character to form the </a:t>
            </a:r>
            <a:r>
              <a:rPr lang="en"/>
              <a:t>ciphertext</a:t>
            </a:r>
            <a:r>
              <a:rPr lang="en"/>
              <a:t>.</a:t>
            </a:r>
            <a:endParaRPr/>
          </a:p>
          <a:p>
            <a:pPr indent="-311150" lvl="0" marL="457200" rtl="0" algn="l">
              <a:spcBef>
                <a:spcPts val="0"/>
              </a:spcBef>
              <a:spcAft>
                <a:spcPts val="0"/>
              </a:spcAft>
              <a:buSzPts val="1300"/>
              <a:buChar char="●"/>
            </a:pPr>
            <a:r>
              <a:rPr lang="en"/>
              <a:t>The introduction of encryption keys was first made by Blaise de Vigenere in the 16th century when he </a:t>
            </a:r>
            <a:r>
              <a:rPr lang="en"/>
              <a:t>created</a:t>
            </a:r>
            <a:r>
              <a:rPr lang="en"/>
              <a:t> his own cipher where the key itself was repeated multiple times throughout the message.</a:t>
            </a:r>
            <a:endParaRPr/>
          </a:p>
          <a:p>
            <a:pPr indent="-311150" lvl="0" marL="457200" rtl="0" algn="l">
              <a:spcBef>
                <a:spcPts val="0"/>
              </a:spcBef>
              <a:spcAft>
                <a:spcPts val="0"/>
              </a:spcAft>
              <a:buSzPts val="1300"/>
              <a:buChar char="●"/>
            </a:pPr>
            <a:r>
              <a:rPr lang="en"/>
              <a:t>At the start of the 19th century, </a:t>
            </a:r>
            <a:r>
              <a:rPr lang="en"/>
              <a:t>Edward Hugh Hebern created the Hebern Rotor machine, an electro-mechanical encryption machine connecting two typewriters through a scrambler.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History of Cryptography (Modern)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Arthur Scherbius created the Enigma machine at the end of World War I and was subsequently used by German Forces during World War II.  The machine’s cipher was cracked by Poland and was given to </a:t>
            </a:r>
            <a:r>
              <a:rPr lang="en"/>
              <a:t>Cryptographers in Britain for them to design a means to obtain a daily key.</a:t>
            </a:r>
            <a:endParaRPr/>
          </a:p>
          <a:p>
            <a:pPr indent="-311150" lvl="0" marL="457200" rtl="0" algn="l">
              <a:spcBef>
                <a:spcPts val="0"/>
              </a:spcBef>
              <a:spcAft>
                <a:spcPts val="0"/>
              </a:spcAft>
              <a:buSzPts val="1300"/>
              <a:buChar char="●"/>
            </a:pPr>
            <a:r>
              <a:rPr lang="en"/>
              <a:t>Early 1970s - IBM formed a crypto group, designing a cypher for their customers called Lucifer (Later known as DES - Data Encryption Standard) and</a:t>
            </a:r>
            <a:r>
              <a:rPr lang="en"/>
              <a:t> would later became the national standard block cipher.</a:t>
            </a:r>
            <a:endParaRPr/>
          </a:p>
          <a:p>
            <a:pPr indent="-311150" lvl="0" marL="457200" rtl="0" algn="l">
              <a:spcBef>
                <a:spcPts val="0"/>
              </a:spcBef>
              <a:spcAft>
                <a:spcPts val="0"/>
              </a:spcAft>
              <a:buSzPts val="1300"/>
              <a:buChar char="●"/>
            </a:pPr>
            <a:r>
              <a:rPr lang="en"/>
              <a:t>1997 - DES becomes broken by brute force attacks and NIST (National Institute of Standards and Technology)  put out a proposal for a replacement block cipher.  The agency accepted Rijndael (known now as AES - Advanced Encryption Standard) in 2000 after receiving 50 submissions.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700"/>
              <a:t>U</a:t>
            </a:r>
            <a:r>
              <a:rPr lang="en" sz="2700"/>
              <a:t>sing </a:t>
            </a:r>
            <a:r>
              <a:rPr lang="en" sz="2700"/>
              <a:t>Cryptography</a:t>
            </a:r>
            <a:endParaRPr sz="2700"/>
          </a:p>
        </p:txBody>
      </p:sp>
      <p:sp>
        <p:nvSpPr>
          <p:cNvPr id="159" name="Google Shape;159;p17"/>
          <p:cNvSpPr txBox="1"/>
          <p:nvPr>
            <p:ph idx="1" type="body"/>
          </p:nvPr>
        </p:nvSpPr>
        <p:spPr>
          <a:xfrm>
            <a:off x="377425" y="1567550"/>
            <a:ext cx="7959000" cy="3021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b="1" lang="en" sz="1600"/>
              <a:t>I</a:t>
            </a:r>
            <a:r>
              <a:rPr b="1" lang="en" sz="1600"/>
              <a:t>nvolves two actions:</a:t>
            </a:r>
            <a:r>
              <a:rPr lang="en" sz="1400"/>
              <a:t> </a:t>
            </a:r>
            <a:r>
              <a:rPr lang="en" sz="1400"/>
              <a:t>encrypted</a:t>
            </a:r>
            <a:r>
              <a:rPr lang="en" sz="1400"/>
              <a:t> and decrypted, at the most basic levels. A decoder is used during the encryption method to encode plaintext then convert it into encrypted message. On the contrary side, decoding uses the exact same encryption to convert the secret message in to it plain text. And the one that we would be using is a Substitution Cipher.</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Symmetric</a:t>
            </a:r>
            <a:r>
              <a:rPr lang="en"/>
              <a:t> versus Asymmetric Encryption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While symmetric </a:t>
            </a:r>
            <a:r>
              <a:rPr lang="en"/>
              <a:t>encryption</a:t>
            </a:r>
            <a:r>
              <a:rPr lang="en"/>
              <a:t> involves the use of one key for both </a:t>
            </a:r>
            <a:r>
              <a:rPr lang="en"/>
              <a:t>encryption</a:t>
            </a:r>
            <a:r>
              <a:rPr lang="en"/>
              <a:t> and decryption, </a:t>
            </a:r>
            <a:r>
              <a:rPr lang="en"/>
              <a:t>asymmetric</a:t>
            </a:r>
            <a:r>
              <a:rPr lang="en"/>
              <a:t> encryption involves </a:t>
            </a:r>
            <a:r>
              <a:rPr lang="en"/>
              <a:t>using a pair of keys . </a:t>
            </a:r>
            <a:endParaRPr/>
          </a:p>
          <a:p>
            <a:pPr indent="-311150" lvl="0" marL="457200" rtl="0" algn="l">
              <a:spcBef>
                <a:spcPts val="0"/>
              </a:spcBef>
              <a:spcAft>
                <a:spcPts val="0"/>
              </a:spcAft>
              <a:buSzPts val="1300"/>
              <a:buChar char="●"/>
            </a:pPr>
            <a:r>
              <a:rPr lang="en"/>
              <a:t>For symmetric encryption the key works with the algorithm to turn plaintext into ciphertext which encrypts the original message. </a:t>
            </a:r>
            <a:endParaRPr/>
          </a:p>
          <a:p>
            <a:pPr indent="-311150" lvl="0" marL="457200" rtl="0" algn="l">
              <a:spcBef>
                <a:spcPts val="0"/>
              </a:spcBef>
              <a:spcAft>
                <a:spcPts val="0"/>
              </a:spcAft>
              <a:buSzPts val="1300"/>
              <a:buChar char="●"/>
            </a:pPr>
            <a:r>
              <a:rPr lang="en"/>
              <a:t>For asymmetric encryption , a public and a private key are used.  While the public key is available to anyone , the private key is kept secret from everyone except the creator of the key. In this case, encryption happens with the public key and decryption occurs with the private key.  In this case the recipient provides his/her public key to the sender which is used to encrypt the message. This ensures that only the recipient can decrypt the message with their own private key.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Common </a:t>
            </a:r>
            <a:r>
              <a:rPr lang="en"/>
              <a:t>Algorithms</a:t>
            </a:r>
            <a:endParaRPr/>
          </a:p>
          <a:p>
            <a:pPr indent="0" lvl="0" marL="0" rtl="0" algn="ctr">
              <a:spcBef>
                <a:spcPts val="0"/>
              </a:spcBef>
              <a:spcAft>
                <a:spcPts val="0"/>
              </a:spcAft>
              <a:buNone/>
            </a:pPr>
            <a:r>
              <a:rPr lang="en"/>
              <a:t>(</a:t>
            </a:r>
            <a:r>
              <a:rPr lang="en"/>
              <a:t>Asymmetric</a:t>
            </a:r>
            <a:r>
              <a:rPr lang="en"/>
              <a:t> &amp; Symmetric) </a:t>
            </a:r>
            <a:endParaRPr/>
          </a:p>
        </p:txBody>
      </p:sp>
      <p:sp>
        <p:nvSpPr>
          <p:cNvPr id="171" name="Google Shape;171;p19"/>
          <p:cNvSpPr txBox="1"/>
          <p:nvPr>
            <p:ph idx="1" type="body"/>
          </p:nvPr>
        </p:nvSpPr>
        <p:spPr>
          <a:xfrm>
            <a:off x="989125" y="1567550"/>
            <a:ext cx="7347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Symmetric :	</a:t>
            </a:r>
            <a:r>
              <a:rPr lang="en"/>
              <a:t>				</a:t>
            </a:r>
            <a:r>
              <a:rPr b="1" lang="en" sz="1500"/>
              <a:t>Asymmetric</a:t>
            </a:r>
            <a:r>
              <a:rPr b="1" lang="en" sz="1500"/>
              <a:t>:</a:t>
            </a:r>
            <a:endParaRPr b="1" sz="1500"/>
          </a:p>
          <a:p>
            <a:pPr indent="0" lvl="0" marL="0" rtl="0" algn="l">
              <a:spcBef>
                <a:spcPts val="1200"/>
              </a:spcBef>
              <a:spcAft>
                <a:spcPts val="0"/>
              </a:spcAft>
              <a:buNone/>
            </a:pPr>
            <a:r>
              <a:rPr lang="en"/>
              <a:t>(DES) Data Encryption Standard 		(ECDSA) Elliptic Curve Digital Signature </a:t>
            </a:r>
            <a:r>
              <a:rPr lang="en"/>
              <a:t>Algorithm</a:t>
            </a:r>
            <a:endParaRPr/>
          </a:p>
          <a:p>
            <a:pPr indent="0" lvl="0" marL="0" rtl="0" algn="l">
              <a:spcBef>
                <a:spcPts val="1200"/>
              </a:spcBef>
              <a:spcAft>
                <a:spcPts val="0"/>
              </a:spcAft>
              <a:buNone/>
            </a:pPr>
            <a:r>
              <a:rPr lang="en"/>
              <a:t>(RC4) Rivest Cipher 				(RSA) Rivest-Shamir-Adleman		</a:t>
            </a:r>
            <a:endParaRPr/>
          </a:p>
          <a:p>
            <a:pPr indent="0" lvl="0" marL="0" rtl="0" algn="l">
              <a:spcBef>
                <a:spcPts val="1200"/>
              </a:spcBef>
              <a:spcAft>
                <a:spcPts val="0"/>
              </a:spcAft>
              <a:buNone/>
            </a:pPr>
            <a:r>
              <a:rPr lang="en"/>
              <a:t>Blowfish						Diffie-Hellman</a:t>
            </a:r>
            <a:endParaRPr/>
          </a:p>
          <a:p>
            <a:pPr indent="0" lvl="0" marL="0" rtl="0" algn="l">
              <a:spcBef>
                <a:spcPts val="1200"/>
              </a:spcBef>
              <a:spcAft>
                <a:spcPts val="1200"/>
              </a:spcAft>
              <a:buNone/>
            </a:pPr>
            <a:r>
              <a:rPr lang="en"/>
              <a:t>(AES) Advanced Encryption Standard		(PGP) Pretty Good Privacy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Advantages versus Disadvantages </a:t>
            </a:r>
            <a:endParaRPr/>
          </a:p>
        </p:txBody>
      </p:sp>
      <p:sp>
        <p:nvSpPr>
          <p:cNvPr id="177" name="Google Shape;177;p20"/>
          <p:cNvSpPr txBox="1"/>
          <p:nvPr>
            <p:ph idx="1" type="body"/>
          </p:nvPr>
        </p:nvSpPr>
        <p:spPr>
          <a:xfrm>
            <a:off x="474775" y="1552950"/>
            <a:ext cx="8022000" cy="32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Advantages:</a:t>
            </a:r>
            <a:r>
              <a:rPr lang="en" sz="1200"/>
              <a:t>	 								</a:t>
            </a:r>
            <a:r>
              <a:rPr lang="en" sz="1400"/>
              <a:t>Disadvantages:</a:t>
            </a:r>
            <a:endParaRPr sz="1400"/>
          </a:p>
          <a:p>
            <a:pPr indent="457200" lvl="0" marL="2743200" rtl="0" algn="l">
              <a:spcBef>
                <a:spcPts val="1200"/>
              </a:spcBef>
              <a:spcAft>
                <a:spcPts val="0"/>
              </a:spcAft>
              <a:buNone/>
            </a:pPr>
            <a:r>
              <a:rPr b="1" lang="en" sz="1200" u="sng"/>
              <a:t>Asymmetric</a:t>
            </a:r>
            <a:r>
              <a:rPr lang="en" sz="1200" u="sng"/>
              <a:t>	</a:t>
            </a:r>
            <a:r>
              <a:rPr lang="en" sz="1200"/>
              <a:t>					</a:t>
            </a:r>
            <a:endParaRPr sz="1200"/>
          </a:p>
          <a:p>
            <a:pPr indent="0" lvl="0" marL="0" rtl="0" algn="l">
              <a:spcBef>
                <a:spcPts val="1200"/>
              </a:spcBef>
              <a:spcAft>
                <a:spcPts val="0"/>
              </a:spcAft>
              <a:buNone/>
            </a:pPr>
            <a:r>
              <a:rPr lang="en" sz="1200"/>
              <a:t>Slower than symmetric							</a:t>
            </a:r>
            <a:r>
              <a:rPr lang="en" sz="1200"/>
              <a:t>Loss of public key won’t compromise the data.</a:t>
            </a:r>
            <a:endParaRPr sz="1200"/>
          </a:p>
          <a:p>
            <a:pPr indent="0" lvl="0" marL="0" rtl="0" algn="l">
              <a:lnSpc>
                <a:spcPct val="100000"/>
              </a:lnSpc>
              <a:spcBef>
                <a:spcPts val="1200"/>
              </a:spcBef>
              <a:spcAft>
                <a:spcPts val="0"/>
              </a:spcAft>
              <a:buNone/>
            </a:pPr>
            <a:r>
              <a:rPr lang="en" sz="1200"/>
              <a:t>More secure									</a:t>
            </a:r>
            <a:r>
              <a:rPr lang="en" sz="1200"/>
              <a:t>Implementation</a:t>
            </a:r>
            <a:r>
              <a:rPr lang="en" sz="1200"/>
              <a:t> is more </a:t>
            </a:r>
            <a:r>
              <a:rPr lang="en" sz="1200"/>
              <a:t>complicated</a:t>
            </a:r>
            <a:endParaRPr sz="1200"/>
          </a:p>
          <a:p>
            <a:pPr indent="0" lvl="0" marL="0" rtl="0" algn="l">
              <a:lnSpc>
                <a:spcPct val="100000"/>
              </a:lnSpc>
              <a:spcBef>
                <a:spcPts val="1200"/>
              </a:spcBef>
              <a:spcAft>
                <a:spcPts val="0"/>
              </a:spcAft>
              <a:buNone/>
            </a:pPr>
            <a:r>
              <a:rPr lang="en" sz="1200"/>
              <a:t>Only the sender (private key) can decrypt the data.</a:t>
            </a:r>
            <a:endParaRPr sz="1200"/>
          </a:p>
          <a:p>
            <a:pPr indent="0" lvl="0" marL="0" rtl="0" algn="l">
              <a:lnSpc>
                <a:spcPct val="100000"/>
              </a:lnSpc>
              <a:spcBef>
                <a:spcPts val="1200"/>
              </a:spcBef>
              <a:spcAft>
                <a:spcPts val="0"/>
              </a:spcAft>
              <a:buNone/>
            </a:pPr>
            <a:r>
              <a:rPr lang="en" sz="1200"/>
              <a:t>							</a:t>
            </a:r>
            <a:r>
              <a:rPr b="1" lang="en" sz="1200" u="sng"/>
              <a:t>Symmetric</a:t>
            </a:r>
            <a:endParaRPr b="1" sz="1200" u="sng"/>
          </a:p>
          <a:p>
            <a:pPr indent="0" lvl="0" marL="0" rtl="0" algn="l">
              <a:lnSpc>
                <a:spcPct val="100000"/>
              </a:lnSpc>
              <a:spcBef>
                <a:spcPts val="1200"/>
              </a:spcBef>
              <a:spcAft>
                <a:spcPts val="0"/>
              </a:spcAft>
              <a:buNone/>
            </a:pPr>
            <a:r>
              <a:rPr lang="en" sz="1200"/>
              <a:t>Simple </a:t>
            </a:r>
            <a:r>
              <a:rPr lang="en" sz="1200"/>
              <a:t>implementation</a:t>
            </a:r>
            <a:r>
              <a:rPr lang="en" sz="1200"/>
              <a:t> 							</a:t>
            </a:r>
            <a:r>
              <a:rPr lang="en" sz="1200"/>
              <a:t>Could</a:t>
            </a:r>
            <a:r>
              <a:rPr lang="en" sz="1200"/>
              <a:t> be catastrophic if key is lost </a:t>
            </a:r>
            <a:endParaRPr sz="1200"/>
          </a:p>
          <a:p>
            <a:pPr indent="0" lvl="0" marL="0" rtl="0" algn="l">
              <a:lnSpc>
                <a:spcPct val="100000"/>
              </a:lnSpc>
              <a:spcBef>
                <a:spcPts val="1200"/>
              </a:spcBef>
              <a:spcAft>
                <a:spcPts val="0"/>
              </a:spcAft>
              <a:buNone/>
            </a:pPr>
            <a:r>
              <a:rPr lang="en" sz="1200"/>
              <a:t>Faster encryption process							</a:t>
            </a:r>
            <a:r>
              <a:rPr lang="en" sz="1200"/>
              <a:t>Security</a:t>
            </a:r>
            <a:r>
              <a:rPr lang="en" sz="1200"/>
              <a:t> is weaker </a:t>
            </a:r>
            <a:endParaRPr sz="1200"/>
          </a:p>
          <a:p>
            <a:pPr indent="0" lvl="0" marL="0" rtl="0" algn="l">
              <a:lnSpc>
                <a:spcPct val="100000"/>
              </a:lnSpc>
              <a:spcBef>
                <a:spcPts val="1200"/>
              </a:spcBef>
              <a:spcAft>
                <a:spcPts val="1200"/>
              </a:spcAft>
              <a:buNone/>
            </a:pPr>
            <a:r>
              <a:rPr lang="en" sz="1200"/>
              <a:t>Data less likely to be compromised</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PAIN Model for Cryptography</a:t>
            </a:r>
            <a:endParaRPr/>
          </a:p>
        </p:txBody>
      </p:sp>
      <p:sp>
        <p:nvSpPr>
          <p:cNvPr id="183" name="Google Shape;183;p21"/>
          <p:cNvSpPr txBox="1"/>
          <p:nvPr>
            <p:ph idx="1" type="body"/>
          </p:nvPr>
        </p:nvSpPr>
        <p:spPr>
          <a:xfrm>
            <a:off x="563800" y="1567550"/>
            <a:ext cx="81405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PAIN model </a:t>
            </a:r>
            <a:r>
              <a:rPr lang="en"/>
              <a:t>represents</a:t>
            </a:r>
            <a:r>
              <a:rPr lang="en"/>
              <a:t> the core </a:t>
            </a:r>
            <a:r>
              <a:rPr lang="en"/>
              <a:t>goals</a:t>
            </a:r>
            <a:r>
              <a:rPr lang="en"/>
              <a:t> of </a:t>
            </a:r>
            <a:r>
              <a:rPr lang="en"/>
              <a:t>cryptography</a:t>
            </a:r>
            <a:r>
              <a:rPr lang="en"/>
              <a:t> :</a:t>
            </a:r>
            <a:endParaRPr/>
          </a:p>
          <a:p>
            <a:pPr indent="-311150" lvl="0" marL="457200" rtl="0" algn="l">
              <a:spcBef>
                <a:spcPts val="1200"/>
              </a:spcBef>
              <a:spcAft>
                <a:spcPts val="0"/>
              </a:spcAft>
              <a:buSzPts val="1300"/>
              <a:buChar char="●"/>
            </a:pPr>
            <a:r>
              <a:rPr lang="en"/>
              <a:t>Privacy: keeping data secure from unauthorized parties.</a:t>
            </a:r>
            <a:endParaRPr/>
          </a:p>
          <a:p>
            <a:pPr indent="-311150" lvl="0" marL="457200" rtl="0" algn="l">
              <a:spcBef>
                <a:spcPts val="0"/>
              </a:spcBef>
              <a:spcAft>
                <a:spcPts val="0"/>
              </a:spcAft>
              <a:buSzPts val="1300"/>
              <a:buChar char="●"/>
            </a:pPr>
            <a:r>
              <a:rPr lang="en"/>
              <a:t>Aut</a:t>
            </a:r>
            <a:r>
              <a:rPr lang="en"/>
              <a:t>h</a:t>
            </a:r>
            <a:r>
              <a:rPr lang="en"/>
              <a:t>entication: Ensures the sender and </a:t>
            </a:r>
            <a:r>
              <a:rPr lang="en"/>
              <a:t>receivers identities.</a:t>
            </a:r>
            <a:endParaRPr/>
          </a:p>
          <a:p>
            <a:pPr indent="-311150" lvl="0" marL="457200" rtl="0" algn="l">
              <a:spcBef>
                <a:spcPts val="0"/>
              </a:spcBef>
              <a:spcAft>
                <a:spcPts val="0"/>
              </a:spcAft>
              <a:buSzPts val="1300"/>
              <a:buChar char="●"/>
            </a:pPr>
            <a:r>
              <a:rPr lang="en"/>
              <a:t>Integrity:  confirms that the message is sent without </a:t>
            </a:r>
            <a:r>
              <a:rPr lang="en"/>
              <a:t>alteration.</a:t>
            </a:r>
            <a:endParaRPr/>
          </a:p>
          <a:p>
            <a:pPr indent="-311150" lvl="0" marL="457200" rtl="0" algn="l">
              <a:spcBef>
                <a:spcPts val="0"/>
              </a:spcBef>
              <a:spcAft>
                <a:spcPts val="0"/>
              </a:spcAft>
              <a:buSzPts val="1300"/>
              <a:buChar char="●"/>
            </a:pPr>
            <a:r>
              <a:rPr lang="en"/>
              <a:t>Non-</a:t>
            </a:r>
            <a:r>
              <a:rPr lang="en"/>
              <a:t>Repudiation</a:t>
            </a:r>
            <a:r>
              <a:rPr lang="en"/>
              <a:t>: Confirms that the sender is indeed the one who sent the message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