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7" r:id="rId3"/>
    <p:sldId id="279" r:id="rId4"/>
    <p:sldId id="296" r:id="rId5"/>
    <p:sldId id="297" r:id="rId6"/>
    <p:sldId id="298" r:id="rId7"/>
    <p:sldId id="282" r:id="rId8"/>
    <p:sldId id="281" r:id="rId9"/>
    <p:sldId id="280" r:id="rId10"/>
    <p:sldId id="286" r:id="rId11"/>
    <p:sldId id="283" r:id="rId12"/>
    <p:sldId id="287" r:id="rId13"/>
    <p:sldId id="289" r:id="rId14"/>
    <p:sldId id="290" r:id="rId15"/>
    <p:sldId id="288" r:id="rId16"/>
    <p:sldId id="301" r:id="rId17"/>
    <p:sldId id="299" r:id="rId18"/>
    <p:sldId id="285" r:id="rId19"/>
    <p:sldId id="300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2" autoAdjust="0"/>
  </p:normalViewPr>
  <p:slideViewPr>
    <p:cSldViewPr snapToGrid="0" snapToObjects="1">
      <p:cViewPr varScale="1">
        <p:scale>
          <a:sx n="85" d="100"/>
          <a:sy n="85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AAF3B-1DFC-46B0-9E4F-02A81F92589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7428-C630-4141-9B3A-A7774BEB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E7428-C630-4141-9B3A-A7774BEBC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August 27,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August 27,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August 27,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August 27,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College Physics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August 27,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8/08/27/upshot/a-surprisingly-simple-way-to-help-level-the-playing-field-of-college-admissions.html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cientificamerican.com/article/a-superconductor-scandal-scientists-question-a-nobel-prize-worthy-claim/" TargetMode="External"/><Relationship Id="rId4" Type="http://schemas.openxmlformats.org/officeDocument/2006/relationships/hyperlink" Target="https://ourworldindata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Introductory statistics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1 SAMPLING AND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B491C5-922C-4087-9BB8-10EF67315E0C}"/>
              </a:ext>
            </a:extLst>
          </p:cNvPr>
          <p:cNvSpPr/>
          <p:nvPr/>
        </p:nvSpPr>
        <p:spPr>
          <a:xfrm>
            <a:off x="1546578" y="2967335"/>
            <a:ext cx="6479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Sheet of paper: How many hours of sleep do you get on a typical night? </a:t>
            </a:r>
          </a:p>
          <a:p>
            <a:endParaRPr lang="en-US" dirty="0"/>
          </a:p>
          <a:p>
            <a:r>
              <a:rPr lang="en-US" dirty="0"/>
              <a:t>Round to the nearest whole number.</a:t>
            </a:r>
          </a:p>
        </p:txBody>
      </p:sp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1.6</a:t>
            </a:r>
          </a:p>
        </p:txBody>
      </p:sp>
      <p:pic>
        <p:nvPicPr>
          <p:cNvPr id="2" name="Picture Placeholder 1" descr="fig-ch01_patchfile_03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01" r="-3750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1.7</a:t>
            </a:r>
          </a:p>
        </p:txBody>
      </p:sp>
      <p:pic>
        <p:nvPicPr>
          <p:cNvPr id="3" name="Picture Placeholder 2" descr="fig-ch01_patchfile_04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74" r="-2257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1.8</a:t>
            </a:r>
          </a:p>
        </p:txBody>
      </p:sp>
      <p:pic>
        <p:nvPicPr>
          <p:cNvPr id="2" name="Picture Placeholder 1" descr="fig-ch01_patchfile_05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0" r="-66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1.9</a:t>
            </a:r>
          </a:p>
        </p:txBody>
      </p:sp>
      <p:pic>
        <p:nvPicPr>
          <p:cNvPr id="2" name="Picture Placeholder 1" descr="fig-ch01_patchfile_06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7" r="-223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rgbClr val="6CB255"/>
                </a:solidFill>
              </a:rPr>
              <a:t>Bar graph with Other/Unknown Category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1.10</a:t>
            </a:r>
          </a:p>
        </p:txBody>
      </p:sp>
      <p:pic>
        <p:nvPicPr>
          <p:cNvPr id="2" name="Picture Placeholder 1" descr="fig-ch01_patchfile_07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r="-157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rgbClr val="6CB255"/>
                </a:solidFill>
              </a:rPr>
              <a:t>Pareto Chart With Bars Sorted by Size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0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1.11</a:t>
            </a:r>
          </a:p>
        </p:txBody>
      </p:sp>
      <p:pic>
        <p:nvPicPr>
          <p:cNvPr id="2" name="Picture Placeholder 1" descr="Figure1.11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7" b="-20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7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42BA3-4FA8-4266-96D7-D3765EE385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41" y="1004467"/>
            <a:ext cx="3557474" cy="1579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4D64FB-909F-4EC5-8E66-627ECE1A1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2" y="3161946"/>
            <a:ext cx="2371725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A46D1C-1288-46D9-91C9-54EDC42BE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49" y="3066696"/>
            <a:ext cx="2600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8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D64FB-909F-4EC5-8E66-627ECE1A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3" y="1242836"/>
            <a:ext cx="237172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0A144-230B-4BB3-8A29-9D913F7B5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0" y="1633361"/>
            <a:ext cx="299085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F1F4D-1D91-4DFF-B4D6-A58281954C3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0" y="4094726"/>
            <a:ext cx="2856169" cy="2438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803E03-E2D4-4BAE-A7C7-096900E102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72" y="4256652"/>
            <a:ext cx="2821546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55ADF3-A7C5-45DC-9D55-740FEA021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56" y="266601"/>
            <a:ext cx="5267325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99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1.13</a:t>
            </a:r>
          </a:p>
        </p:txBody>
      </p:sp>
      <p:pic>
        <p:nvPicPr>
          <p:cNvPr id="2" name="Picture Placeholder 1" descr="Figure1.13-01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1" b="-334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AD0340-65C9-4887-BA7E-E4CC226DB5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34" y="1638288"/>
            <a:ext cx="4238978" cy="4238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2C4DF-A89D-4C5A-B802-947DB5F115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CBF0D-80C6-4FD5-B98A-FBE192C500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91" y="1097823"/>
            <a:ext cx="5907417" cy="53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030"/>
            <a:ext cx="6000045" cy="243694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" y="3883378"/>
            <a:ext cx="7840133" cy="2562578"/>
          </a:xfrm>
        </p:spPr>
        <p:txBody>
          <a:bodyPr>
            <a:normAutofit/>
          </a:bodyPr>
          <a:lstStyle/>
          <a:p>
            <a:r>
              <a:rPr lang="en-US" sz="1800" dirty="0"/>
              <a:t>We encounter statistics in our daily lives more often than we probably realize and from many different sources, like the news. (credit: David Sim)</a:t>
            </a:r>
          </a:p>
          <a:p>
            <a:r>
              <a:rPr lang="en-US" sz="1800" dirty="0">
                <a:hlinkClick r:id="rId3"/>
              </a:rPr>
              <a:t>https://www.nytimes.com/2018/08/27/upshot/a-surprisingly-simple-way-to-help-level-the-playing-field-of-college-a</a:t>
            </a:r>
            <a:r>
              <a:rPr lang="en-US" sz="1800" dirty="0">
                <a:hlinkClick r:id="rId3"/>
              </a:rPr>
              <a:t>d</a:t>
            </a:r>
            <a:r>
              <a:rPr lang="en-US" sz="1800" dirty="0">
                <a:hlinkClick r:id="rId3"/>
              </a:rPr>
              <a:t>missions.html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4"/>
              </a:rPr>
              <a:t>https://ourworldindata.org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https://www.scientificamerican.com/article/a-superconductor-scandal-scientists-question-a-nobel-prize-worthy-claim/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1.14</a:t>
            </a:r>
          </a:p>
        </p:txBody>
      </p:sp>
      <p:pic>
        <p:nvPicPr>
          <p:cNvPr id="2" name="Picture Placeholder 1" descr="Figure1.14-01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21" b="-642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As the graphs show, Acme consistently outperforms the Other Guys!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1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1.15</a:t>
            </a:r>
          </a:p>
        </p:txBody>
      </p:sp>
      <p:pic>
        <p:nvPicPr>
          <p:cNvPr id="4" name="Picture Placeholder 3" descr="CNX_Stats_C01_M11_003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97" r="-1859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OpenStax ancillary resource is © Rice University under a CC-BY 4.0 International license; it may be reproduced or modified but must be attributed to OpenStax,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05546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OpenStax ancillary resource is © Rice University under a CC-BY 4.0 International license; it may be reproduced or modified but must be attributed to OpenStax,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306440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1.2</a:t>
            </a:r>
          </a:p>
        </p:txBody>
      </p:sp>
      <p:pic>
        <p:nvPicPr>
          <p:cNvPr id="2" name="Picture Placeholder 1" descr="fig-ch01_02_01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" b="-26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Probability</a:t>
            </a:r>
            <a:r>
              <a:rPr lang="en-US" dirty="0"/>
              <a:t> is starting with an animal, and figuring out what footprints it will make.</a:t>
            </a:r>
          </a:p>
          <a:p>
            <a:r>
              <a:rPr lang="en-US" b="1" dirty="0"/>
              <a:t>Statistics</a:t>
            </a:r>
            <a:r>
              <a:rPr lang="en-US" dirty="0"/>
              <a:t> is seeing a footprint, and guessing the animal.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A3BBC-45CF-4601-B02E-72A51246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68" y="1519871"/>
            <a:ext cx="4752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72329" y="1162756"/>
            <a:ext cx="8062912" cy="4847608"/>
          </a:xfrm>
        </p:spPr>
        <p:txBody>
          <a:bodyPr>
            <a:normAutofit/>
          </a:bodyPr>
          <a:lstStyle/>
          <a:p>
            <a:r>
              <a:rPr lang="en-US" dirty="0"/>
              <a:t>			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dirty="0"/>
              <a:t>		  	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/>
              <a:t>						</a:t>
            </a:r>
          </a:p>
          <a:p>
            <a:r>
              <a:rPr lang="en-US" b="1" dirty="0">
                <a:solidFill>
                  <a:srgbClr val="FF0000"/>
                </a:solidFill>
              </a:rPr>
              <a:t>Sample</a:t>
            </a:r>
            <a:r>
              <a:rPr lang="en-US" dirty="0"/>
              <a:t>						</a:t>
            </a:r>
            <a:r>
              <a:rPr lang="en-US" b="1" dirty="0">
                <a:solidFill>
                  <a:srgbClr val="00B0F0"/>
                </a:solidFill>
              </a:rPr>
              <a:t>statistics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Variable</a:t>
            </a:r>
            <a:r>
              <a:rPr lang="en-US" dirty="0"/>
              <a:t> vs </a:t>
            </a:r>
            <a:r>
              <a:rPr lang="en-US" b="1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954848-2FB9-4E24-A270-BC93CF47EB26}"/>
              </a:ext>
            </a:extLst>
          </p:cNvPr>
          <p:cNvCxnSpPr>
            <a:cxnSpLocks/>
          </p:cNvCxnSpPr>
          <p:nvPr/>
        </p:nvCxnSpPr>
        <p:spPr>
          <a:xfrm flipV="1">
            <a:off x="6683022" y="1930400"/>
            <a:ext cx="0" cy="541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28EE3-7241-412F-93D3-68DE17CAD53F}"/>
              </a:ext>
            </a:extLst>
          </p:cNvPr>
          <p:cNvCxnSpPr>
            <a:cxnSpLocks/>
          </p:cNvCxnSpPr>
          <p:nvPr/>
        </p:nvCxnSpPr>
        <p:spPr>
          <a:xfrm>
            <a:off x="1360311" y="1930400"/>
            <a:ext cx="0" cy="541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8B66A3-1574-4133-B7D6-6FD097787AD0}"/>
              </a:ext>
            </a:extLst>
          </p:cNvPr>
          <p:cNvCxnSpPr>
            <a:cxnSpLocks/>
          </p:cNvCxnSpPr>
          <p:nvPr/>
        </p:nvCxnSpPr>
        <p:spPr>
          <a:xfrm>
            <a:off x="2302933" y="1811866"/>
            <a:ext cx="3804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67B57A-444C-4C97-B4E1-827A52E5DD17}"/>
              </a:ext>
            </a:extLst>
          </p:cNvPr>
          <p:cNvSpPr/>
          <p:nvPr/>
        </p:nvSpPr>
        <p:spPr>
          <a:xfrm>
            <a:off x="3759720" y="144253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described by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8945A7-E28E-4D4D-8E71-2C8AA9C4277E}"/>
              </a:ext>
            </a:extLst>
          </p:cNvPr>
          <p:cNvCxnSpPr>
            <a:cxnSpLocks/>
          </p:cNvCxnSpPr>
          <p:nvPr/>
        </p:nvCxnSpPr>
        <p:spPr>
          <a:xfrm>
            <a:off x="2223911" y="2656933"/>
            <a:ext cx="3883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37DB07-1FED-436C-B110-08C5DF04D555}"/>
              </a:ext>
            </a:extLst>
          </p:cNvPr>
          <p:cNvSpPr/>
          <p:nvPr/>
        </p:nvSpPr>
        <p:spPr>
          <a:xfrm>
            <a:off x="3759720" y="228760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described by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EEE95F-0A36-4FA6-A1A5-A8435DEF7A44}"/>
              </a:ext>
            </a:extLst>
          </p:cNvPr>
          <p:cNvSpPr/>
          <p:nvPr/>
        </p:nvSpPr>
        <p:spPr>
          <a:xfrm>
            <a:off x="1360310" y="1890677"/>
            <a:ext cx="1556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Represented by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97544-E160-4C5A-951D-F1388A7CD80C}"/>
              </a:ext>
            </a:extLst>
          </p:cNvPr>
          <p:cNvSpPr/>
          <p:nvPr/>
        </p:nvSpPr>
        <p:spPr>
          <a:xfrm>
            <a:off x="6683022" y="2029177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161425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Key terms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162756"/>
            <a:ext cx="8062912" cy="4847608"/>
          </a:xfrm>
        </p:spPr>
        <p:txBody>
          <a:bodyPr>
            <a:normAutofit/>
          </a:bodyPr>
          <a:lstStyle/>
          <a:p>
            <a:r>
              <a:rPr lang="en-US" dirty="0"/>
              <a:t>Example 1: A cardiologist is interested in the mean recovery period of her patients who have had heart attacks. </a:t>
            </a:r>
          </a:p>
          <a:p>
            <a:r>
              <a:rPr lang="en-US" i="1" dirty="0"/>
              <a:t>identify: a. the population, b. the sample, c. the parameter, d. the statistic, e. the variable, and f. the data.</a:t>
            </a:r>
          </a:p>
          <a:p>
            <a:endParaRPr lang="en-US" i="1" dirty="0"/>
          </a:p>
          <a:p>
            <a:r>
              <a:rPr lang="en-US" dirty="0"/>
              <a:t>Example 2: A politician is interested in the proportion of voters in his district who think he is doing a good job.</a:t>
            </a:r>
          </a:p>
          <a:p>
            <a:r>
              <a:rPr lang="en-US" i="1" dirty="0"/>
              <a:t>identify: a. the population, b. the sample, c. the parameter, d. the statistic, e. the variable, and f. the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0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1.3</a:t>
            </a:r>
          </a:p>
        </p:txBody>
      </p:sp>
      <p:pic>
        <p:nvPicPr>
          <p:cNvPr id="2" name="Picture Placeholder 1" descr="CNX_Stats_C01_M05_001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50" r="-347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1.4</a:t>
            </a:r>
          </a:p>
        </p:txBody>
      </p:sp>
      <p:pic>
        <p:nvPicPr>
          <p:cNvPr id="2" name="Picture Placeholder 1" descr="CNX_Stats_C01_M05_00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50" r="-354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1.5</a:t>
            </a:r>
          </a:p>
        </p:txBody>
      </p:sp>
      <p:pic>
        <p:nvPicPr>
          <p:cNvPr id="2" name="Picture Placeholder 1" descr="Figure1.5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8" r="-246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76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380</Words>
  <Application>Microsoft Office PowerPoint</Application>
  <PresentationFormat>On-screen Show (4:3)</PresentationFormat>
  <Paragraphs>54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Essential</vt:lpstr>
      <vt:lpstr>PowerPoint Presentation</vt:lpstr>
      <vt:lpstr>Figure 1.1</vt:lpstr>
      <vt:lpstr>Figure 1.2</vt:lpstr>
      <vt:lpstr>Probability and statistics</vt:lpstr>
      <vt:lpstr>Key terms</vt:lpstr>
      <vt:lpstr>Practice: Key terms</vt:lpstr>
      <vt:lpstr>Figure 1.3</vt:lpstr>
      <vt:lpstr>Figure 1.4</vt:lpstr>
      <vt:lpstr>Figure 1.5</vt:lpstr>
      <vt:lpstr>Figure 1.6</vt:lpstr>
      <vt:lpstr>Figure 1.7</vt:lpstr>
      <vt:lpstr>Figure 1.8</vt:lpstr>
      <vt:lpstr>Figure 1.9</vt:lpstr>
      <vt:lpstr>Figure 1.10</vt:lpstr>
      <vt:lpstr>Figure 1.11</vt:lpstr>
      <vt:lpstr>Sampling</vt:lpstr>
      <vt:lpstr>Sampling</vt:lpstr>
      <vt:lpstr>Figure 1.13</vt:lpstr>
      <vt:lpstr>Levels of measurement</vt:lpstr>
      <vt:lpstr>Figure 1.14</vt:lpstr>
      <vt:lpstr>Figure 1.15</vt:lpstr>
      <vt:lpstr>PowerPoint Presentation</vt:lpstr>
      <vt:lpstr>PowerPoint Presentation</vt:lpstr>
    </vt:vector>
  </TitlesOfParts>
  <Company>WNI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Adam</cp:lastModifiedBy>
  <cp:revision>56</cp:revision>
  <dcterms:created xsi:type="dcterms:W3CDTF">2012-06-04T02:13:36Z</dcterms:created>
  <dcterms:modified xsi:type="dcterms:W3CDTF">2018-08-28T18:19:27Z</dcterms:modified>
</cp:coreProperties>
</file>