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/>
    <p:restoredTop sz="91355"/>
  </p:normalViewPr>
  <p:slideViewPr>
    <p:cSldViewPr snapToGrid="0" snapToObjects="1">
      <p:cViewPr varScale="1">
        <p:scale>
          <a:sx n="112" d="100"/>
          <a:sy n="112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3ECC-12F6-A443-9691-7E66B9226F37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E6DA-D1EB-B84F-97DB-3AD0FD55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all taken averages of splits and compared them to see if there is a positive or negative impact on yield.</a:t>
            </a:r>
          </a:p>
          <a:p>
            <a:r>
              <a:rPr lang="en-US" dirty="0"/>
              <a:t>We’ve done 2 sample T-test to see if two populations are statistically part of the same population or not.</a:t>
            </a:r>
          </a:p>
          <a:p>
            <a:r>
              <a:rPr lang="en-US" dirty="0"/>
              <a:t>Why do we do this? Why is it allowed and how much should we believe in our findings?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E6DA-D1EB-B84F-97DB-3AD0FD5569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66A0-0B4C-464B-9BE5-8228FAB7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CDBAA-60BE-1348-A1A7-7F380266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EBDE-CF2A-4B44-9BAD-52CB1A4E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43A4-DDBF-F94A-A93E-9DA25C35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B6DE-8DBF-0348-B3E7-7671B480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870A-9261-FB41-985A-E788162F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6383B-BEAC-8B4B-8480-D7BE7439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A029-5D50-F743-B144-7A3E3751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D3D9-3F10-1041-817B-B0F8300F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304C-84E1-744B-AAE1-B0299C0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00973-A8FE-6443-A483-07E52F25A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4F0D0-0112-A446-8A1C-E0671A9F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4680-EBC6-E04F-B5AD-E5203A3A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B744-4719-F041-AD11-15E429BE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8F97-59BA-3546-B309-FA58C126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991B-29D6-4742-84AC-66E61C50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3D75-9256-0D42-83AA-C247CC53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9A3D-388E-714A-A601-27EEF217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EE4-9C85-3749-BC21-B3CD836C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D963-9662-6042-9E51-BA3683B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B53D-DB70-A246-9784-0FBF6F8D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67EA0-BC33-FD49-887E-668165F5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73EF-7F8D-1049-B271-D20AB28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D466-B452-E24E-9426-EB43287D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072F-D2BC-D64C-A978-8EF43EB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32CD-982A-634E-B5B3-8725D421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3A49-D883-3544-A514-CAA5DF020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91FBE-55FD-C748-8041-4AC6F7E5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5CE12-3383-9C43-B123-CCDEBEE3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721A-E6A5-AD43-A04D-2A782A5F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AD9A-A7EF-BC46-B05F-6AB2504A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4812-BF9A-0542-8AC5-E949E8C3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021B-9D45-BF45-898A-B06A85D6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3597-25DC-F740-995A-C6C78D16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265AA-3EE4-C84C-B333-8DB98878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3A6C3-ABCE-1841-9F08-9C3F2D9F1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C43FA-0D1E-214C-933F-A96D8A2C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F5704-DBA3-CB48-B12A-532E04DE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C8A84-0AAC-7F4C-A9F5-8F660FEC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5F94-D1AA-A74F-A4F2-D1C48A40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14D32-84EB-F849-9E4B-C493C1D9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57673-57D8-C844-A630-0B0E72F7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B066-878A-EF45-ADFF-444187AB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29B22-F649-524E-A814-D0D0958E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68629-4BBB-BB43-BDB1-587C331C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ADFA2-8B22-0641-BE3D-1E660A8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15C4-A6A0-FD44-B7A0-57DDCD1F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4587-2550-254F-A717-EF5AEA78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A18D-0654-5745-A861-1D4D6ABD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BCD68-4D91-2842-9A8B-F3FA3EFD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2CA7-3B64-0F43-94DD-D975093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36641-FFE9-BB49-A3D8-1EB467AA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ADF6-5ED8-DD41-B821-EA98514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0165F-5298-5248-92ED-8662C54D9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2DDEC-1FDD-6C45-B072-6A43AB33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5160-91EE-B342-9FC1-F144523F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D380-95DA-B34B-9FBB-91E5FAF8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190F7-EC4D-4348-8A43-DD62E317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67673-AB51-E24E-9030-FF405CB8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408E-C190-D145-901C-6C3A4D2A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A9D7-4888-B440-BFEC-AAD43F1BC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F9D4-EC9F-C948-A250-478EEEC83761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7B35-B0DF-064F-BD00-67DC7ED7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91A4-F8EB-BA4A-8D43-70353ACB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5783-9484-8A49-9369-B7A05A99B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6BEA-9E4D-1B4B-B886-24A562007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0EF2E-C275-034E-8B92-DA92DE8A8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3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FE11C-8857-F848-B964-524DC4F5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044" y="888395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Motivation</a:t>
            </a:r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2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F8D247-35E6-1348-8D74-16CC0681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27" y="0"/>
            <a:ext cx="6014837" cy="339838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E23F8CE0-FDF3-413D-ADC7-2E3CFBB7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675" y="2677493"/>
            <a:ext cx="3455611" cy="3455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AED44-7547-B44E-B67D-23F7EAD0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726" y="3398383"/>
            <a:ext cx="5932381" cy="34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F599-D8D6-3A44-8FA1-40BE6C38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8B90-3358-344D-9704-8CD5B88D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Population distribution: the entire distribution. Most of the time we want to represent the population, but it is impossible to actually measure the population</a:t>
            </a:r>
          </a:p>
          <a:p>
            <a:pPr lvl="1"/>
            <a:r>
              <a:rPr lang="en-US" dirty="0"/>
              <a:t>Normal/Gaussian Distribution</a:t>
            </a:r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Sampling Distribution of Means</a:t>
            </a:r>
          </a:p>
          <a:p>
            <a:endParaRPr lang="en-US" dirty="0"/>
          </a:p>
          <a:p>
            <a:r>
              <a:rPr lang="en-US" dirty="0"/>
              <a:t>The central limit theorem tells us that if we take large enough samples from a population, the mean of the samples (aka sampling distribution), will fall within a normal distribution. Regardless of the distribution of the original population.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7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B3D3C-A69C-6745-8EEE-48C1E13F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" y="1506495"/>
            <a:ext cx="50292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ABD4F-A244-704F-A5BC-D69BB71F5FC3}"/>
              </a:ext>
            </a:extLst>
          </p:cNvPr>
          <p:cNvSpPr txBox="1"/>
          <p:nvPr/>
        </p:nvSpPr>
        <p:spPr>
          <a:xfrm>
            <a:off x="765398" y="444665"/>
            <a:ext cx="4275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our 14nm Diagon yield population</a:t>
            </a:r>
          </a:p>
          <a:p>
            <a:r>
              <a:rPr lang="en-US" dirty="0"/>
              <a:t>Clearly not a normal distribution, strongly skews to the left.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5DCCF-FC52-1F40-8531-666756A2ACD0}"/>
              </a:ext>
            </a:extLst>
          </p:cNvPr>
          <p:cNvSpPr txBox="1"/>
          <p:nvPr/>
        </p:nvSpPr>
        <p:spPr>
          <a:xfrm>
            <a:off x="6096000" y="306166"/>
            <a:ext cx="521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idea of the central limit theorem is that if we take random samples of size N from this population, the mean of the samples will fall under a normal distribution.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F09E6-8FA9-E040-AE20-EFB7E66552E7}"/>
              </a:ext>
            </a:extLst>
          </p:cNvPr>
          <p:cNvSpPr txBox="1"/>
          <p:nvPr/>
        </p:nvSpPr>
        <p:spPr>
          <a:xfrm>
            <a:off x="5881170" y="2682341"/>
            <a:ext cx="24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5 random samples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C4F631B-AF6C-C740-802B-551BF94FB92B}"/>
              </a:ext>
            </a:extLst>
          </p:cNvPr>
          <p:cNvSpPr/>
          <p:nvPr/>
        </p:nvSpPr>
        <p:spPr>
          <a:xfrm>
            <a:off x="5040837" y="2765234"/>
            <a:ext cx="489630" cy="26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997BA7-81C3-4D43-A80B-CFC8B8E4D97F}"/>
              </a:ext>
            </a:extLst>
          </p:cNvPr>
          <p:cNvSpPr/>
          <p:nvPr/>
        </p:nvSpPr>
        <p:spPr>
          <a:xfrm>
            <a:off x="9113703" y="2831335"/>
            <a:ext cx="559107" cy="30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DF575-101E-AF4C-A32E-FCC51BDCE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46" y="3144795"/>
            <a:ext cx="3492500" cy="35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DC663-D6FB-5941-A843-2EEE6FAD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910" y="3144795"/>
            <a:ext cx="774700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BC27D8-3BED-E74D-B1E5-CB2257EE789B}"/>
              </a:ext>
            </a:extLst>
          </p:cNvPr>
          <p:cNvSpPr txBox="1"/>
          <p:nvPr/>
        </p:nvSpPr>
        <p:spPr>
          <a:xfrm>
            <a:off x="9713204" y="2712770"/>
            <a:ext cx="247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mean</a:t>
            </a: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87F0B2DC-DF87-394B-A293-CF170D2B5949}"/>
              </a:ext>
            </a:extLst>
          </p:cNvPr>
          <p:cNvSpPr/>
          <p:nvPr/>
        </p:nvSpPr>
        <p:spPr>
          <a:xfrm rot="10800000">
            <a:off x="9721469" y="3775899"/>
            <a:ext cx="684882" cy="13156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ED21A-83CA-D047-B4C8-C79C80E89599}"/>
              </a:ext>
            </a:extLst>
          </p:cNvPr>
          <p:cNvSpPr txBox="1"/>
          <p:nvPr/>
        </p:nvSpPr>
        <p:spPr>
          <a:xfrm>
            <a:off x="10109811" y="5323700"/>
            <a:ext cx="1685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this 1000 times and plot the histogram.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BBAF7-7CDF-F548-B3E7-76234D51EF60}"/>
              </a:ext>
            </a:extLst>
          </p:cNvPr>
          <p:cNvSpPr txBox="1"/>
          <p:nvPr/>
        </p:nvSpPr>
        <p:spPr>
          <a:xfrm>
            <a:off x="1195503" y="5091568"/>
            <a:ext cx="3415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that the resulting histogram of means is starting to shift towards a normal distribution. However, it is far from normal.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745FE6-BCB9-E04C-8685-208F58489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97" y="4096223"/>
            <a:ext cx="3609147" cy="24549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F57FD8-8903-8746-9315-DDCB74C930EB}"/>
              </a:ext>
            </a:extLst>
          </p:cNvPr>
          <p:cNvSpPr txBox="1"/>
          <p:nvPr/>
        </p:nvSpPr>
        <p:spPr>
          <a:xfrm>
            <a:off x="1195503" y="2682341"/>
            <a:ext cx="252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mean (88.78)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E94C58-DA0B-E240-B2B2-4465B0209AE0}"/>
              </a:ext>
            </a:extLst>
          </p:cNvPr>
          <p:cNvCxnSpPr/>
          <p:nvPr/>
        </p:nvCxnSpPr>
        <p:spPr>
          <a:xfrm flipV="1">
            <a:off x="8538073" y="4118257"/>
            <a:ext cx="0" cy="215080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8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B3D3C-A69C-6745-8EEE-48C1E13F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" y="1506495"/>
            <a:ext cx="50292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ABD4F-A244-704F-A5BC-D69BB71F5FC3}"/>
              </a:ext>
            </a:extLst>
          </p:cNvPr>
          <p:cNvSpPr txBox="1"/>
          <p:nvPr/>
        </p:nvSpPr>
        <p:spPr>
          <a:xfrm>
            <a:off x="765398" y="444665"/>
            <a:ext cx="4275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our 14nm Diagon yield population</a:t>
            </a:r>
          </a:p>
          <a:p>
            <a:r>
              <a:rPr lang="en-US" dirty="0"/>
              <a:t>Clearly not a normal distribution, strongly skews to the left.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F09E6-8FA9-E040-AE20-EFB7E66552E7}"/>
              </a:ext>
            </a:extLst>
          </p:cNvPr>
          <p:cNvSpPr txBox="1"/>
          <p:nvPr/>
        </p:nvSpPr>
        <p:spPr>
          <a:xfrm>
            <a:off x="5702953" y="2516064"/>
            <a:ext cx="2478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lets take 30 random samples, calculate the mean. Repeat 1000 times and plot the distribution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C4F631B-AF6C-C740-802B-551BF94FB92B}"/>
              </a:ext>
            </a:extLst>
          </p:cNvPr>
          <p:cNvSpPr/>
          <p:nvPr/>
        </p:nvSpPr>
        <p:spPr>
          <a:xfrm>
            <a:off x="5040837" y="2765234"/>
            <a:ext cx="489630" cy="26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997BA7-81C3-4D43-A80B-CFC8B8E4D97F}"/>
              </a:ext>
            </a:extLst>
          </p:cNvPr>
          <p:cNvSpPr/>
          <p:nvPr/>
        </p:nvSpPr>
        <p:spPr>
          <a:xfrm>
            <a:off x="8162530" y="2686446"/>
            <a:ext cx="559107" cy="30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BBAF7-7CDF-F548-B3E7-76234D51EF60}"/>
              </a:ext>
            </a:extLst>
          </p:cNvPr>
          <p:cNvSpPr txBox="1"/>
          <p:nvPr/>
        </p:nvSpPr>
        <p:spPr>
          <a:xfrm>
            <a:off x="3581400" y="5111839"/>
            <a:ext cx="502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resulting distribution of means is much more Gaussian and less skewed.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067C8-CBB7-8E47-9255-C5EE2B01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62" y="2091646"/>
            <a:ext cx="3459638" cy="22851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FB6D9F-0358-4D4F-B104-14FC078C8F85}"/>
              </a:ext>
            </a:extLst>
          </p:cNvPr>
          <p:cNvCxnSpPr/>
          <p:nvPr/>
        </p:nvCxnSpPr>
        <p:spPr>
          <a:xfrm flipV="1">
            <a:off x="11095921" y="1997925"/>
            <a:ext cx="0" cy="2150807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8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B3D3C-A69C-6745-8EEE-48C1E13FE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6" y="80319"/>
            <a:ext cx="5029200" cy="32766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C4F631B-AF6C-C740-802B-551BF94FB92B}"/>
              </a:ext>
            </a:extLst>
          </p:cNvPr>
          <p:cNvSpPr/>
          <p:nvPr/>
        </p:nvSpPr>
        <p:spPr>
          <a:xfrm>
            <a:off x="5290336" y="1564622"/>
            <a:ext cx="1724865" cy="279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DCF3D-ED83-5A40-9F80-07581465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56" y="99078"/>
            <a:ext cx="49022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290CC-CFF9-6742-ADFE-8BE2EFA1FF7D}"/>
              </a:ext>
            </a:extLst>
          </p:cNvPr>
          <p:cNvSpPr txBox="1"/>
          <p:nvPr/>
        </p:nvSpPr>
        <p:spPr>
          <a:xfrm>
            <a:off x="5147273" y="758502"/>
            <a:ext cx="211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means with N = 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48B9D-AACE-8B40-B63A-7A8E96509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80" y="3520423"/>
            <a:ext cx="4813644" cy="3238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846F3-1BE6-6741-92BB-7CDA7798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6" y="3375725"/>
            <a:ext cx="5029200" cy="32766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7CCBB4-9B44-6F46-AE9F-5F704249902A}"/>
              </a:ext>
            </a:extLst>
          </p:cNvPr>
          <p:cNvSpPr/>
          <p:nvPr/>
        </p:nvSpPr>
        <p:spPr>
          <a:xfrm>
            <a:off x="5290336" y="4860028"/>
            <a:ext cx="1724865" cy="279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3757B-7D00-5C4A-A7C1-5402CEBF1E4A}"/>
              </a:ext>
            </a:extLst>
          </p:cNvPr>
          <p:cNvSpPr txBox="1"/>
          <p:nvPr/>
        </p:nvSpPr>
        <p:spPr>
          <a:xfrm>
            <a:off x="5147273" y="4053908"/>
            <a:ext cx="237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means with 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98460-048C-974F-AA2D-0070631BC38B}"/>
              </a:ext>
            </a:extLst>
          </p:cNvPr>
          <p:cNvCxnSpPr>
            <a:cxnSpLocks/>
          </p:cNvCxnSpPr>
          <p:nvPr/>
        </p:nvCxnSpPr>
        <p:spPr>
          <a:xfrm flipV="1">
            <a:off x="10033240" y="222422"/>
            <a:ext cx="0" cy="280184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9C0CB-7B6D-6C42-894A-D4755EB263AC}"/>
              </a:ext>
            </a:extLst>
          </p:cNvPr>
          <p:cNvCxnSpPr>
            <a:cxnSpLocks/>
          </p:cNvCxnSpPr>
          <p:nvPr/>
        </p:nvCxnSpPr>
        <p:spPr>
          <a:xfrm flipV="1">
            <a:off x="9506019" y="3635977"/>
            <a:ext cx="0" cy="2801846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5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BFAF-EB8E-E644-AD40-A05789F6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FFA1-1CFD-E641-8FA2-38A17325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increase sample size N, the resulting distribution of means becomes more and more Gaussian and the standard deviation becomes smaller</a:t>
            </a:r>
          </a:p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If you have a large sample, the mean of that sample would have a higher probability of representing the true population mean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0E7C2-4410-C84A-A663-B6C41303A737}"/>
              </a:ext>
            </a:extLst>
          </p:cNvPr>
          <p:cNvSpPr/>
          <p:nvPr/>
        </p:nvSpPr>
        <p:spPr>
          <a:xfrm>
            <a:off x="1224348" y="4398872"/>
            <a:ext cx="9514703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819B-8747-1C42-8A1C-7FCC023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30DF-271E-014E-913B-0251024F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what the distribution of the population is, the sampling distribution of means will always approach a normal distribution.</a:t>
            </a:r>
          </a:p>
          <a:p>
            <a:pPr lvl="1"/>
            <a:r>
              <a:rPr lang="en-US" dirty="0"/>
              <a:t>Importance: we don’t have to worry about what the distribution of the actual population is</a:t>
            </a:r>
          </a:p>
          <a:p>
            <a:r>
              <a:rPr lang="en-US" dirty="0"/>
              <a:t>The more ”un-normal” the population distribution is, the more samples we should take to get a good prediction of the mean of the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06AE-7295-9242-97D3-7D8C61D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usage/ 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24BA-92DC-0949-BD20-33AD4B14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to know the mean of a population but we cannot possibly measure and compute all of those data points.</a:t>
            </a:r>
          </a:p>
          <a:p>
            <a:pPr lvl="1"/>
            <a:r>
              <a:rPr lang="en-US" dirty="0"/>
              <a:t>Or in the case of wafer data, we want to hypothetically be able to produce thousands of wafers with a specific process, can find out the average yield of these wafers. However, this is impossible.</a:t>
            </a:r>
          </a:p>
          <a:p>
            <a:r>
              <a:rPr lang="en-US" dirty="0"/>
              <a:t>The central limit theorem proves that we can do something that we subconsciously already know. That we can take a sample of wafer yields to estimate what the mean of the population is.</a:t>
            </a:r>
          </a:p>
          <a:p>
            <a:r>
              <a:rPr lang="en-US" dirty="0"/>
              <a:t>Central limit theorem also lets us understand that if our sample is too small, the calculated mean might not actually be a good representation of the population mean.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575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Central Limit Theorem</vt:lpstr>
      <vt:lpstr>Motivation</vt:lpstr>
      <vt:lpstr>Central Limit Theorem</vt:lpstr>
      <vt:lpstr>PowerPoint Presentation</vt:lpstr>
      <vt:lpstr>PowerPoint Presentation</vt:lpstr>
      <vt:lpstr>PowerPoint Presentation</vt:lpstr>
      <vt:lpstr>Key point</vt:lpstr>
      <vt:lpstr>Other observations</vt:lpstr>
      <vt:lpstr>Practical usage/ Why is this important?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</dc:title>
  <dc:creator>ADAM YANG</dc:creator>
  <cp:lastModifiedBy>ADAM YANG</cp:lastModifiedBy>
  <cp:revision>11</cp:revision>
  <dcterms:created xsi:type="dcterms:W3CDTF">2021-01-27T15:36:40Z</dcterms:created>
  <dcterms:modified xsi:type="dcterms:W3CDTF">2021-01-28T19:54:11Z</dcterms:modified>
</cp:coreProperties>
</file>