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0D0-60D4-2744-B01D-0A2CE60D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A255E-A094-CB4E-9F9A-103D9E7D6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6F95-01B2-F74B-ACE5-6C1AFCC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F22F-1A7A-C94C-9852-8949C1D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98EF-A788-5548-AB0A-9EDF3E1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DC0-E2BB-744B-A005-84DB3176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EDEA3-318B-3E44-897E-609E1C72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F80F-5EB4-6348-BED5-D1FEF5A0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FB70-2774-274D-9555-7BB1A7F1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ED48-9BFD-1241-B47F-2DDC0280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842FE-CF59-4741-8D86-792AF2095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A380B-3A54-D44F-937F-501569E1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0F66-5DF0-4642-94F6-70DD4A1A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EBE3-55BA-D943-954F-651002B9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03B6-D7B8-8C4F-89DE-AC0DA520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1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93AA-326A-9A4B-966C-D2F386A2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5670-53F0-234B-AEC1-C217B98C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7D3B-6DE9-5D4D-B234-F0A445DE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39AB-ADF1-FE46-8B11-2E3C54C8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752B-6F51-FB42-9B2C-8926E736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B22A-D7B8-D847-AB92-883DA7C4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9DB9B-05D7-3244-B2F5-4D23A7D74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2D92-9B50-084A-90FE-C2113EF2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FF77-D79C-744A-BDFB-9CB4D8AF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16F9-46AE-7B43-BD1A-9FC406B0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30E-1FAE-2F42-A119-A0E9E45D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7EFE-D1A0-FF45-A5BF-13E25307D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35CF-D7AE-5F40-A9B2-90945E19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ADAC-22CC-6A4F-BF42-617FF34E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C71E-FCBC-6242-AB7B-ADB4433A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F1436-3921-C446-866A-AA84D641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245A-A861-FE41-85DC-64A6471C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0B4A-1461-D74F-A293-47EED4AE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4A0BC-29B2-F845-B8E9-A0EF50136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145E9-77B1-CB4B-89F3-368E87DF0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48403-6B19-0E40-8630-9670DD8A1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4AED1-429C-1A44-BB8E-2AA4560A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215B4-68D8-B24D-9A10-CB068AA8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5EDB2-56AE-6A4D-B8E9-CAC0D2F6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AC3D-D234-9E43-A9A1-EA3D1D11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5CCBF-FF1A-EA40-899F-8B754CE5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2A31C-B2B8-414E-911F-A8B62243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099C5-E767-1246-A549-B7EF6B94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4249C-C1A5-D043-AAA1-39C13572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BD707-EC84-7C43-8E99-718D0568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AD9A-B6C1-2748-934C-2BE99227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3D8B-35F9-4144-BA7F-935A3929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DC6F-783D-C04D-ABAE-54A964CF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0915-F12D-5E47-BECB-30DF78F2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DE89-5BC7-1B4E-94F0-84E4B9C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36A1-336C-004C-860C-4DC8C46F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C8D6-62F6-C344-9AD0-4F3AF501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4EBD-B41B-D94D-8FF1-77E48D4B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75D87-D12A-0D4E-B76C-C6FC99D1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9D4D5-1011-F74E-AAFF-FBF61AC27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FE4A8-3963-6C40-9A3D-CC78A68A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D34E-EEF0-5E4C-8800-A03156DE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C2FCB-8AFB-894B-83E9-C098726B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E75B4-B545-FB4A-80F8-FBC96692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9CA51-3561-9543-BF03-9BED9EE8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8518-E71B-764E-9D91-C59059489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F9AB-B89E-C144-89B3-78DA77EDA0E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630D-A9F6-6040-8AA4-7C9BCE3BF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A0C0-ECCE-1F47-8A24-78A65F230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4311-AEBC-4943-94EB-2EDAE57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7AC9-0DB7-FC4C-AF8D-3A97B73AD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and Random Forest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120E3-4DED-DF47-9F35-8382EE7BE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46D9-942F-8D44-8E14-24CE1C41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Gini Impurity 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00A7-A998-274F-BFBF-0AC038AF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for how often a randomly chosen data point would be incorrectly labeled.</a:t>
            </a:r>
          </a:p>
          <a:p>
            <a:r>
              <a:rPr lang="en-US" dirty="0"/>
              <a:t>Very similar to entropy: 1 – p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– p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– … </a:t>
            </a:r>
          </a:p>
          <a:p>
            <a:r>
              <a:rPr lang="en-US" dirty="0"/>
              <a:t>It’s computationally faster than entropy because the log function is computationally expensive</a:t>
            </a:r>
          </a:p>
          <a:p>
            <a:r>
              <a:rPr lang="en-US" dirty="0"/>
              <a:t>It’s said to be a weaker/simpler version of entropy but in practice there is very little difference between using Gini vs. entropy to build your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370996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9E83-7190-C240-9B3D-49D93E71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A3D1-B4C2-2C44-9391-7DF89A87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ensemble learning model where a bunch of weak models are aggregated to form a more powerful model</a:t>
            </a:r>
          </a:p>
          <a:p>
            <a:r>
              <a:rPr lang="en-US" dirty="0"/>
              <a:t>Specifically, a Bootstrap Aggregating model (aka Bagging)</a:t>
            </a:r>
          </a:p>
          <a:p>
            <a:r>
              <a:rPr lang="en-US" dirty="0"/>
              <a:t>Can be used for both regression and classification.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2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A6C1-E6A7-FD49-8D78-E066DDC9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69C1-0C32-024A-B94F-70CF04AB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You train multiple decision trees by taking random samples of the data with replacement. This means one decision tree might have a certain data point occurring multiple times in its sample. </a:t>
            </a:r>
          </a:p>
          <a:p>
            <a:pPr lvl="0"/>
            <a:r>
              <a:rPr lang="en-US" dirty="0"/>
              <a:t>In some cases (not sure if it’s always the case), there is random sampling done to decide which of the features to keep in each tree.</a:t>
            </a:r>
          </a:p>
          <a:p>
            <a:pPr lvl="0"/>
            <a:r>
              <a:rPr lang="en-US" dirty="0"/>
              <a:t>This process is </a:t>
            </a:r>
            <a:r>
              <a:rPr lang="en-US"/>
              <a:t>called bootstrapping</a:t>
            </a:r>
            <a:endParaRPr lang="en-US" dirty="0"/>
          </a:p>
          <a:p>
            <a:pPr lvl="0"/>
            <a:r>
              <a:rPr lang="en-US" dirty="0"/>
              <a:t>You end up with multiple trees trained on different samples.</a:t>
            </a:r>
          </a:p>
          <a:p>
            <a:pPr lvl="0"/>
            <a:r>
              <a:rPr lang="en-US" dirty="0"/>
              <a:t>The results of every tree will be aggregated to give you a final result. Averaged for regression, tallied for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6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899CF-84DB-D64F-B510-A640F027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5492" cy="201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48552-4A82-F041-9E9D-692DEC66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8676"/>
            <a:ext cx="2545492" cy="1257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25423-C2DB-3E4D-AE6F-EECC80AE2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68092"/>
            <a:ext cx="2545492" cy="1268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AB86E-F6A1-AE49-B669-1968B15D5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448432"/>
            <a:ext cx="2545492" cy="1257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6E619D-DB33-D048-B3DC-3F4106F3E7CE}"/>
              </a:ext>
            </a:extLst>
          </p:cNvPr>
          <p:cNvSpPr txBox="1"/>
          <p:nvPr/>
        </p:nvSpPr>
        <p:spPr>
          <a:xfrm>
            <a:off x="7611493" y="2328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F4E27-25ED-A345-922D-F88470331097}"/>
              </a:ext>
            </a:extLst>
          </p:cNvPr>
          <p:cNvSpPr txBox="1"/>
          <p:nvPr/>
        </p:nvSpPr>
        <p:spPr>
          <a:xfrm>
            <a:off x="7303395" y="9386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64670-4262-0747-8720-B10E3B3BE258}"/>
              </a:ext>
            </a:extLst>
          </p:cNvPr>
          <p:cNvSpPr txBox="1"/>
          <p:nvPr/>
        </p:nvSpPr>
        <p:spPr>
          <a:xfrm>
            <a:off x="8031623" y="9360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D960F-EDAB-8E44-9ADD-FC924BC9535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7457444" y="602231"/>
            <a:ext cx="312907" cy="33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11D5F5-BFBC-4647-883E-1550FFC31A9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70351" y="602231"/>
            <a:ext cx="416122" cy="3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C65773-088B-1A41-ABE8-5FD36781E2F0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7103822" y="1307936"/>
            <a:ext cx="353622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2B5F60-87CC-9341-AE35-A7CEF1489D8A}"/>
              </a:ext>
            </a:extLst>
          </p:cNvPr>
          <p:cNvSpPr txBox="1"/>
          <p:nvPr/>
        </p:nvSpPr>
        <p:spPr>
          <a:xfrm>
            <a:off x="6750199" y="157038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B8B6E-71AE-0B4F-B407-6BB44323466E}"/>
              </a:ext>
            </a:extLst>
          </p:cNvPr>
          <p:cNvSpPr txBox="1"/>
          <p:nvPr/>
        </p:nvSpPr>
        <p:spPr>
          <a:xfrm>
            <a:off x="7457444" y="157038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DC1867-E150-A543-BFB7-366C80225677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7457444" y="1307936"/>
            <a:ext cx="311945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57CC25-5B7B-3E40-A1FB-22198F0EC7BB}"/>
              </a:ext>
            </a:extLst>
          </p:cNvPr>
          <p:cNvCxnSpPr>
            <a:cxnSpLocks/>
          </p:cNvCxnSpPr>
          <p:nvPr/>
        </p:nvCxnSpPr>
        <p:spPr>
          <a:xfrm flipH="1">
            <a:off x="7832851" y="1305420"/>
            <a:ext cx="353622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2F92A4-3ACD-CC48-8431-A76507F5AB4F}"/>
              </a:ext>
            </a:extLst>
          </p:cNvPr>
          <p:cNvSpPr txBox="1"/>
          <p:nvPr/>
        </p:nvSpPr>
        <p:spPr>
          <a:xfrm>
            <a:off x="8186473" y="156786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C374B2-C05A-2443-AC14-390D6A57BA14}"/>
              </a:ext>
            </a:extLst>
          </p:cNvPr>
          <p:cNvCxnSpPr>
            <a:endCxn id="27" idx="0"/>
          </p:cNvCxnSpPr>
          <p:nvPr/>
        </p:nvCxnSpPr>
        <p:spPr>
          <a:xfrm>
            <a:off x="8186473" y="1305420"/>
            <a:ext cx="353623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AB5968-8F11-AB45-A691-603CFCC8C7F7}"/>
              </a:ext>
            </a:extLst>
          </p:cNvPr>
          <p:cNvSpPr txBox="1"/>
          <p:nvPr/>
        </p:nvSpPr>
        <p:spPr>
          <a:xfrm>
            <a:off x="7611994" y="21836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F6D6BA-6903-7947-AA41-604C8BB0E366}"/>
              </a:ext>
            </a:extLst>
          </p:cNvPr>
          <p:cNvSpPr txBox="1"/>
          <p:nvPr/>
        </p:nvSpPr>
        <p:spPr>
          <a:xfrm>
            <a:off x="7922475" y="28154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300E7A-26A7-CC4D-B935-A8D8AEA0B2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7234288" y="2552958"/>
            <a:ext cx="531755" cy="53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55C675-3E94-0349-989D-ACB851A37959}"/>
              </a:ext>
            </a:extLst>
          </p:cNvPr>
          <p:cNvSpPr txBox="1"/>
          <p:nvPr/>
        </p:nvSpPr>
        <p:spPr>
          <a:xfrm>
            <a:off x="6880665" y="308398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8A5C9-C8D6-FE4C-9050-077E16EE5230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7766043" y="2552958"/>
            <a:ext cx="315290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5538C9-29BC-6049-9FDA-3CDFB0BD70C1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301942" y="5147602"/>
            <a:ext cx="353622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23369A-E105-9A4D-9800-539A29C9392A}"/>
              </a:ext>
            </a:extLst>
          </p:cNvPr>
          <p:cNvSpPr txBox="1"/>
          <p:nvPr/>
        </p:nvSpPr>
        <p:spPr>
          <a:xfrm>
            <a:off x="6948319" y="541004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4CD2F3-88EF-3447-BFCC-C07E96C67BAE}"/>
              </a:ext>
            </a:extLst>
          </p:cNvPr>
          <p:cNvSpPr txBox="1"/>
          <p:nvPr/>
        </p:nvSpPr>
        <p:spPr>
          <a:xfrm>
            <a:off x="7655564" y="541004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F3EEC5-5D5E-D946-840B-74316E423CAF}"/>
              </a:ext>
            </a:extLst>
          </p:cNvPr>
          <p:cNvCxnSpPr>
            <a:endCxn id="40" idx="0"/>
          </p:cNvCxnSpPr>
          <p:nvPr/>
        </p:nvCxnSpPr>
        <p:spPr>
          <a:xfrm>
            <a:off x="7655564" y="5147602"/>
            <a:ext cx="311945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D810D0-CA0A-F340-94C1-C49888A45763}"/>
              </a:ext>
            </a:extLst>
          </p:cNvPr>
          <p:cNvSpPr txBox="1"/>
          <p:nvPr/>
        </p:nvSpPr>
        <p:spPr>
          <a:xfrm>
            <a:off x="7808650" y="41432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A7A41E-6EBB-6848-BB00-2B471934A3B7}"/>
              </a:ext>
            </a:extLst>
          </p:cNvPr>
          <p:cNvSpPr txBox="1"/>
          <p:nvPr/>
        </p:nvSpPr>
        <p:spPr>
          <a:xfrm>
            <a:off x="7503439" y="48116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F8F6EA-E75C-B94C-831F-F67BCE0FEDC5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7657488" y="4512541"/>
            <a:ext cx="310020" cy="2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9A9F52-CC35-FB4B-AB68-F95B0F752A73}"/>
              </a:ext>
            </a:extLst>
          </p:cNvPr>
          <p:cNvCxnSpPr>
            <a:stCxn id="42" idx="2"/>
          </p:cNvCxnSpPr>
          <p:nvPr/>
        </p:nvCxnSpPr>
        <p:spPr>
          <a:xfrm>
            <a:off x="7967508" y="4512541"/>
            <a:ext cx="311945" cy="2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ED99359-177F-0C42-B220-85894B33CF70}"/>
              </a:ext>
            </a:extLst>
          </p:cNvPr>
          <p:cNvSpPr txBox="1"/>
          <p:nvPr/>
        </p:nvSpPr>
        <p:spPr>
          <a:xfrm>
            <a:off x="8031623" y="482364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B967CE-C08F-7E43-93F5-AA2046C5F23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7727711" y="3161404"/>
            <a:ext cx="353622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880101-62C9-4F4E-8EA1-DD7A51CA511A}"/>
              </a:ext>
            </a:extLst>
          </p:cNvPr>
          <p:cNvSpPr txBox="1"/>
          <p:nvPr/>
        </p:nvSpPr>
        <p:spPr>
          <a:xfrm>
            <a:off x="7374088" y="342385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4FA5F8-2EAB-E44A-B7FA-BD45D8EA1C07}"/>
              </a:ext>
            </a:extLst>
          </p:cNvPr>
          <p:cNvSpPr txBox="1"/>
          <p:nvPr/>
        </p:nvSpPr>
        <p:spPr>
          <a:xfrm>
            <a:off x="8081333" y="34238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B64637-28B4-8745-AB91-4FCF097338D7}"/>
              </a:ext>
            </a:extLst>
          </p:cNvPr>
          <p:cNvCxnSpPr>
            <a:endCxn id="53" idx="0"/>
          </p:cNvCxnSpPr>
          <p:nvPr/>
        </p:nvCxnSpPr>
        <p:spPr>
          <a:xfrm>
            <a:off x="8081333" y="3161404"/>
            <a:ext cx="311945" cy="2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7EE91A-5C74-7C42-A8BC-9EEB547A54F7}"/>
              </a:ext>
            </a:extLst>
          </p:cNvPr>
          <p:cNvSpPr txBox="1"/>
          <p:nvPr/>
        </p:nvSpPr>
        <p:spPr>
          <a:xfrm rot="10800000" flipH="1" flipV="1">
            <a:off x="839334" y="2923295"/>
            <a:ext cx="170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Bootstrapping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AE9946-BD42-7142-BF52-64EE46C5747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45492" y="1005818"/>
            <a:ext cx="1112108" cy="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5B58A7-0C46-1F4F-9168-2EAB06D448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45492" y="1005818"/>
            <a:ext cx="1112108" cy="209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559E85-6C4B-AB4E-9464-52466FCBFE7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545492" y="1005818"/>
            <a:ext cx="1112108" cy="407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A7E37E-7C3B-A446-A7E5-0BBDCA20AFD3}"/>
              </a:ext>
            </a:extLst>
          </p:cNvPr>
          <p:cNvSpPr txBox="1"/>
          <p:nvPr/>
        </p:nvSpPr>
        <p:spPr>
          <a:xfrm>
            <a:off x="8852050" y="80944"/>
            <a:ext cx="117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64" name="Notched Right Arrow 63">
            <a:extLst>
              <a:ext uri="{FF2B5EF4-FFF2-40B4-BE49-F238E27FC236}">
                <a16:creationId xmlns:a16="http://schemas.microsoft.com/office/drawing/2014/main" id="{0ED97F0D-3367-0D49-91A6-C8B898CA8FCE}"/>
              </a:ext>
            </a:extLst>
          </p:cNvPr>
          <p:cNvSpPr/>
          <p:nvPr/>
        </p:nvSpPr>
        <p:spPr>
          <a:xfrm>
            <a:off x="9129291" y="941503"/>
            <a:ext cx="618030" cy="3158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348A0A2D-845B-1249-A7C4-D6334A8AC1C4}"/>
              </a:ext>
            </a:extLst>
          </p:cNvPr>
          <p:cNvSpPr/>
          <p:nvPr/>
        </p:nvSpPr>
        <p:spPr>
          <a:xfrm>
            <a:off x="9168326" y="3008874"/>
            <a:ext cx="618030" cy="3158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Notched Right Arrow 65">
            <a:extLst>
              <a:ext uri="{FF2B5EF4-FFF2-40B4-BE49-F238E27FC236}">
                <a16:creationId xmlns:a16="http://schemas.microsoft.com/office/drawing/2014/main" id="{696604B5-2468-594C-B098-F0311C37CAD3}"/>
              </a:ext>
            </a:extLst>
          </p:cNvPr>
          <p:cNvSpPr/>
          <p:nvPr/>
        </p:nvSpPr>
        <p:spPr>
          <a:xfrm>
            <a:off x="9264051" y="4811687"/>
            <a:ext cx="618030" cy="3158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1140FE-066D-A84D-8FFE-F55EE9E7F060}"/>
              </a:ext>
            </a:extLst>
          </p:cNvPr>
          <p:cNvSpPr txBox="1"/>
          <p:nvPr/>
        </p:nvSpPr>
        <p:spPr>
          <a:xfrm>
            <a:off x="9015658" y="56877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60FB9D-CB59-8748-994B-56ACE2D0AA11}"/>
              </a:ext>
            </a:extLst>
          </p:cNvPr>
          <p:cNvSpPr txBox="1"/>
          <p:nvPr/>
        </p:nvSpPr>
        <p:spPr>
          <a:xfrm>
            <a:off x="9015658" y="2628371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716F5E-060A-6A4F-B30C-B55402DF6E2C}"/>
              </a:ext>
            </a:extLst>
          </p:cNvPr>
          <p:cNvSpPr txBox="1"/>
          <p:nvPr/>
        </p:nvSpPr>
        <p:spPr>
          <a:xfrm>
            <a:off x="9111884" y="437035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E518BF-2AD6-8F4F-9CCD-455548D1A0DB}"/>
              </a:ext>
            </a:extLst>
          </p:cNvPr>
          <p:cNvSpPr txBox="1"/>
          <p:nvPr/>
        </p:nvSpPr>
        <p:spPr>
          <a:xfrm>
            <a:off x="10181666" y="88316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76090C-DE8D-9C4F-925B-59EC060C5679}"/>
              </a:ext>
            </a:extLst>
          </p:cNvPr>
          <p:cNvSpPr txBox="1"/>
          <p:nvPr/>
        </p:nvSpPr>
        <p:spPr>
          <a:xfrm>
            <a:off x="10181666" y="295543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B43CA5-09F7-EE48-B9DF-E0BDD1BBF68A}"/>
              </a:ext>
            </a:extLst>
          </p:cNvPr>
          <p:cNvSpPr txBox="1"/>
          <p:nvPr/>
        </p:nvSpPr>
        <p:spPr>
          <a:xfrm>
            <a:off x="10178675" y="477827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40DF0C-5651-7B47-81F9-8AB4A2D3B565}"/>
              </a:ext>
            </a:extLst>
          </p:cNvPr>
          <p:cNvSpPr txBox="1"/>
          <p:nvPr/>
        </p:nvSpPr>
        <p:spPr>
          <a:xfrm>
            <a:off x="11284221" y="288453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E559EE72-7889-CF46-A005-56DCF38AFF28}"/>
              </a:ext>
            </a:extLst>
          </p:cNvPr>
          <p:cNvSpPr/>
          <p:nvPr/>
        </p:nvSpPr>
        <p:spPr>
          <a:xfrm>
            <a:off x="10888911" y="1005817"/>
            <a:ext cx="364812" cy="4187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B6A7F4-1669-DD48-9250-4969BA6C1DA5}"/>
              </a:ext>
            </a:extLst>
          </p:cNvPr>
          <p:cNvSpPr txBox="1"/>
          <p:nvPr/>
        </p:nvSpPr>
        <p:spPr>
          <a:xfrm>
            <a:off x="10499997" y="5575338"/>
            <a:ext cx="11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46064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B888-0083-1940-A589-96D77285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F8E-2A23-D148-9562-ED500087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By training each tree separately on different samples, each tree might have high variance, but the overall random forest will have lower variance without increasing the bias. This helps avoid overfitting.</a:t>
            </a:r>
          </a:p>
          <a:p>
            <a:pPr lvl="0"/>
            <a:r>
              <a:rPr lang="en-US" dirty="0"/>
              <a:t>Simply put, Bagging is when you aggregate the predictions of several base models trained on bootstrapped subsets of your training data in order to decrease the impact of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3D7F-CB31-174B-9B8F-CA93001D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732C-000C-1B45-96F8-DE479D8C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same pros and cons as a decision tree except:</a:t>
            </a:r>
          </a:p>
          <a:p>
            <a:pPr lvl="1"/>
            <a:r>
              <a:rPr lang="en-US" dirty="0"/>
              <a:t>It is less interpretable than a decision tree though still fairly easy to explain</a:t>
            </a:r>
          </a:p>
          <a:p>
            <a:pPr lvl="1"/>
            <a:r>
              <a:rPr lang="en-US" dirty="0"/>
              <a:t>A single decision tree can be somewhat unstable (changing 1 data point can cause a drastic change in the tree). A random forest doesn’t have that problem</a:t>
            </a:r>
          </a:p>
          <a:p>
            <a:pPr lvl="1"/>
            <a:r>
              <a:rPr lang="en-US" dirty="0"/>
              <a:t>Slower training time than decision tree</a:t>
            </a:r>
          </a:p>
          <a:p>
            <a:pPr lvl="1"/>
            <a:r>
              <a:rPr lang="en-US" dirty="0"/>
              <a:t>Still has potential to overfit but not nearly as much as a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39308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0449-2799-8C4D-81E9-EEE5A5B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of bag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C559-95E1-FC4D-8CA6-4D685971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It’s a way of estimating the test error of a bagging model. </a:t>
            </a:r>
          </a:p>
          <a:p>
            <a:pPr lvl="0"/>
            <a:r>
              <a:rPr lang="en-US" dirty="0"/>
              <a:t>You take row 1 of the data and you predict the results in only the decision trees that did not train with row 1. </a:t>
            </a:r>
          </a:p>
          <a:p>
            <a:pPr lvl="0"/>
            <a:r>
              <a:rPr lang="en-US" dirty="0"/>
              <a:t>You then aggregate the results and see if you predicted row one correctly. </a:t>
            </a:r>
          </a:p>
          <a:p>
            <a:pPr lvl="0"/>
            <a:r>
              <a:rPr lang="en-US" dirty="0"/>
              <a:t>You do this with every row of the data and see how many of the results were predicted correctly and incorrectly.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7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F55-5AC2-214B-BF40-98B3040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-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753E-BB76-0E46-A616-08BDB916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Stump (Decision tree with 1 node with 2 leaves ). They are weak learners (bad at prediction).</a:t>
            </a:r>
          </a:p>
          <a:p>
            <a:r>
              <a:rPr lang="en-US" dirty="0"/>
              <a:t>Boosting - basically training weak models sequentially where each model tries to correct the previous model. </a:t>
            </a:r>
          </a:p>
          <a:p>
            <a:r>
              <a:rPr lang="en-US" dirty="0"/>
              <a:t>AdaBoost – Uses stumps. In the first stump, all observations are weighted equally. The next stumps will put more weight on the observations that were incorrectly predicted by the previous stumps. </a:t>
            </a:r>
          </a:p>
          <a:p>
            <a:r>
              <a:rPr lang="en-US" dirty="0"/>
              <a:t>In AdaBoost, the decision stumps that make better predictions have more say in the final result than other decision stumps.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EBD6B-55F7-AC4C-8458-2547C34019BD}"/>
              </a:ext>
            </a:extLst>
          </p:cNvPr>
          <p:cNvSpPr txBox="1"/>
          <p:nvPr/>
        </p:nvSpPr>
        <p:spPr>
          <a:xfrm>
            <a:off x="6927574" y="218661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57359-B856-D644-9A36-11D150187910}"/>
              </a:ext>
            </a:extLst>
          </p:cNvPr>
          <p:cNvCxnSpPr>
            <a:cxnSpLocks/>
          </p:cNvCxnSpPr>
          <p:nvPr/>
        </p:nvCxnSpPr>
        <p:spPr>
          <a:xfrm flipH="1">
            <a:off x="7076660" y="587993"/>
            <a:ext cx="395037" cy="36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464543-15DF-2444-88B5-7B01384A4E48}"/>
              </a:ext>
            </a:extLst>
          </p:cNvPr>
          <p:cNvCxnSpPr>
            <a:cxnSpLocks/>
          </p:cNvCxnSpPr>
          <p:nvPr/>
        </p:nvCxnSpPr>
        <p:spPr>
          <a:xfrm>
            <a:off x="7471697" y="587993"/>
            <a:ext cx="360338" cy="36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25CFC5-AB04-E541-A5D6-DA0D7E0A9AF6}"/>
              </a:ext>
            </a:extLst>
          </p:cNvPr>
          <p:cNvSpPr txBox="1"/>
          <p:nvPr/>
        </p:nvSpPr>
        <p:spPr>
          <a:xfrm>
            <a:off x="6573951" y="97086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B5D0A-8FFF-C145-A928-746908354AFA}"/>
              </a:ext>
            </a:extLst>
          </p:cNvPr>
          <p:cNvSpPr txBox="1"/>
          <p:nvPr/>
        </p:nvSpPr>
        <p:spPr>
          <a:xfrm>
            <a:off x="7520090" y="97086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</a:t>
            </a:r>
          </a:p>
        </p:txBody>
      </p:sp>
    </p:spTree>
    <p:extLst>
      <p:ext uri="{BB962C8B-B14F-4D97-AF65-F5344CB8AC3E}">
        <p14:creationId xmlns:p14="http://schemas.microsoft.com/office/powerpoint/2010/main" val="228208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B67F-2B0B-4B48-A90B-EFCAC7A6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vs.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000C-8F9B-C048-A0E4-2386832A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Bagging models, each decision tree is made in parallel and independent of each other.</a:t>
            </a:r>
          </a:p>
          <a:p>
            <a:r>
              <a:rPr lang="en-US" dirty="0"/>
              <a:t>In Boosting models, decision trees are made sequentially where the errors of the first stump influences how the next stumps are made.</a:t>
            </a:r>
          </a:p>
          <a:p>
            <a:r>
              <a:rPr lang="en-US" dirty="0"/>
              <a:t>In Bagging models, each decision tree has the same influence in making the final prediction.</a:t>
            </a:r>
          </a:p>
          <a:p>
            <a:r>
              <a:rPr lang="en-US" dirty="0"/>
              <a:t>In Boosting models, certain stumps have more influence than other stumps in making the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198757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7291-C8C9-2149-87CB-A328D127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0696-45F7-1A4B-8955-C7A906688F04}"/>
              </a:ext>
            </a:extLst>
          </p:cNvPr>
          <p:cNvSpPr txBox="1"/>
          <p:nvPr/>
        </p:nvSpPr>
        <p:spPr>
          <a:xfrm>
            <a:off x="6096000" y="2253218"/>
            <a:ext cx="238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rows start off with the same 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464A9-51FC-264D-8702-2083EF9A72D3}"/>
              </a:ext>
            </a:extLst>
          </p:cNvPr>
          <p:cNvSpPr txBox="1"/>
          <p:nvPr/>
        </p:nvSpPr>
        <p:spPr>
          <a:xfrm>
            <a:off x="2014151" y="3644506"/>
            <a:ext cx="892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Information Gain or Gini Index to find the column that helps us make the best prediction.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C4D33-5F2C-8849-97D0-3127AAFCF957}"/>
              </a:ext>
            </a:extLst>
          </p:cNvPr>
          <p:cNvSpPr txBox="1"/>
          <p:nvPr/>
        </p:nvSpPr>
        <p:spPr>
          <a:xfrm>
            <a:off x="2683891" y="4045240"/>
            <a:ext cx="641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Sunny? (I.G. = 0.46)</a:t>
            </a:r>
            <a:r>
              <a:rPr lang="en-US" dirty="0"/>
              <a:t>, Temperature (I.G. = 0.082), Windy? (I.G. = 0.0)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E0DA26-7E7A-C349-9323-0A34BB02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52483"/>
            <a:ext cx="4800600" cy="144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6087A1-E816-584F-A02D-670D43594C86}"/>
              </a:ext>
            </a:extLst>
          </p:cNvPr>
          <p:cNvSpPr txBox="1"/>
          <p:nvPr/>
        </p:nvSpPr>
        <p:spPr>
          <a:xfrm>
            <a:off x="5202194" y="299218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all columns need to be one-hot-encoded to do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5326C-0016-324F-B61A-12FF4051B89F}"/>
              </a:ext>
            </a:extLst>
          </p:cNvPr>
          <p:cNvSpPr txBox="1"/>
          <p:nvPr/>
        </p:nvSpPr>
        <p:spPr>
          <a:xfrm>
            <a:off x="7026965" y="4800600"/>
            <a:ext cx="86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A25C41-08C7-B143-BCEE-58834B7B29D8}"/>
              </a:ext>
            </a:extLst>
          </p:cNvPr>
          <p:cNvCxnSpPr/>
          <p:nvPr/>
        </p:nvCxnSpPr>
        <p:spPr>
          <a:xfrm flipH="1">
            <a:off x="6848061" y="5169932"/>
            <a:ext cx="440366" cy="47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AF3C04-6122-844C-B44B-467349B5282B}"/>
              </a:ext>
            </a:extLst>
          </p:cNvPr>
          <p:cNvSpPr txBox="1"/>
          <p:nvPr/>
        </p:nvSpPr>
        <p:spPr>
          <a:xfrm>
            <a:off x="7759588" y="507780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5A93B-7548-814C-B6DA-057809DFDA8D}"/>
              </a:ext>
            </a:extLst>
          </p:cNvPr>
          <p:cNvSpPr txBox="1"/>
          <p:nvPr/>
        </p:nvSpPr>
        <p:spPr>
          <a:xfrm>
            <a:off x="6541447" y="509979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3B6384-3CA7-B04F-8D4A-8C6A934FDAAA}"/>
              </a:ext>
            </a:extLst>
          </p:cNvPr>
          <p:cNvSpPr txBox="1"/>
          <p:nvPr/>
        </p:nvSpPr>
        <p:spPr>
          <a:xfrm>
            <a:off x="5892718" y="566320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Outside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44D1E-CA2F-8D49-9957-91F0A5FC0931}"/>
              </a:ext>
            </a:extLst>
          </p:cNvPr>
          <p:cNvSpPr txBox="1"/>
          <p:nvPr/>
        </p:nvSpPr>
        <p:spPr>
          <a:xfrm>
            <a:off x="7624395" y="5663204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Inside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46249E-4758-2043-B524-659B58AC5203}"/>
              </a:ext>
            </a:extLst>
          </p:cNvPr>
          <p:cNvCxnSpPr/>
          <p:nvPr/>
        </p:nvCxnSpPr>
        <p:spPr>
          <a:xfrm>
            <a:off x="7613374" y="5169932"/>
            <a:ext cx="335042" cy="47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921F9E-B3CE-0246-BF61-278FD1894998}"/>
              </a:ext>
            </a:extLst>
          </p:cNvPr>
          <p:cNvSpPr txBox="1"/>
          <p:nvPr/>
        </p:nvSpPr>
        <p:spPr>
          <a:xfrm>
            <a:off x="5867198" y="6015281"/>
            <a:ext cx="126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Correct: 2</a:t>
            </a:r>
          </a:p>
          <a:p>
            <a:r>
              <a:rPr lang="en-US" dirty="0"/>
              <a:t>Incorrect: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AF749-B6FF-3D44-85A2-96449CCABDC3}"/>
              </a:ext>
            </a:extLst>
          </p:cNvPr>
          <p:cNvSpPr txBox="1"/>
          <p:nvPr/>
        </p:nvSpPr>
        <p:spPr>
          <a:xfrm>
            <a:off x="7613374" y="6049437"/>
            <a:ext cx="126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Correct: 3</a:t>
            </a:r>
          </a:p>
          <a:p>
            <a:r>
              <a:rPr lang="en-US" dirty="0"/>
              <a:t>Incorrect: 1</a:t>
            </a:r>
          </a:p>
        </p:txBody>
      </p:sp>
    </p:spTree>
    <p:extLst>
      <p:ext uri="{BB962C8B-B14F-4D97-AF65-F5344CB8AC3E}">
        <p14:creationId xmlns:p14="http://schemas.microsoft.com/office/powerpoint/2010/main" val="7041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EF03-40B2-7543-ADE6-605B911B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5330-DFD7-124A-B909-FB83BA64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are a type of machine learning model used for both classification and regression by making sequential decisions looking at one feature at a time.</a:t>
            </a:r>
          </a:p>
          <a:p>
            <a:r>
              <a:rPr lang="en-US" dirty="0"/>
              <a:t>Very simple, very intuitive and easy to understand</a:t>
            </a:r>
          </a:p>
          <a:p>
            <a:r>
              <a:rPr lang="en-US" dirty="0"/>
              <a:t>Nonlinear model</a:t>
            </a:r>
          </a:p>
          <a:p>
            <a:r>
              <a:rPr lang="en-US" dirty="0"/>
              <a:t>Fast prediction speed</a:t>
            </a:r>
          </a:p>
          <a:p>
            <a:r>
              <a:rPr lang="en-US" dirty="0"/>
              <a:t>Slow training time, expensive process</a:t>
            </a:r>
          </a:p>
          <a:p>
            <a:r>
              <a:rPr lang="en-US" dirty="0"/>
              <a:t>Prone to overfitting if your tree has too many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40E7-4AF7-D045-80B2-F9FB41834C89}"/>
              </a:ext>
            </a:extLst>
          </p:cNvPr>
          <p:cNvSpPr txBox="1"/>
          <p:nvPr/>
        </p:nvSpPr>
        <p:spPr>
          <a:xfrm>
            <a:off x="9601770" y="195064"/>
            <a:ext cx="15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A1DF83-0C23-DA49-B182-51F943503691}"/>
              </a:ext>
            </a:extLst>
          </p:cNvPr>
          <p:cNvCxnSpPr>
            <a:cxnSpLocks/>
          </p:cNvCxnSpPr>
          <p:nvPr/>
        </p:nvCxnSpPr>
        <p:spPr>
          <a:xfrm flipH="1">
            <a:off x="9208202" y="564396"/>
            <a:ext cx="561736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BD7FF-93AB-C64E-BFCF-8C17C4131DE0}"/>
              </a:ext>
            </a:extLst>
          </p:cNvPr>
          <p:cNvCxnSpPr/>
          <p:nvPr/>
        </p:nvCxnSpPr>
        <p:spPr>
          <a:xfrm>
            <a:off x="10295455" y="564396"/>
            <a:ext cx="672662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5135A-1450-C24A-8AF0-30090BD05BCC}"/>
              </a:ext>
            </a:extLst>
          </p:cNvPr>
          <p:cNvCxnSpPr>
            <a:cxnSpLocks/>
          </p:cNvCxnSpPr>
          <p:nvPr/>
        </p:nvCxnSpPr>
        <p:spPr>
          <a:xfrm>
            <a:off x="10029713" y="564396"/>
            <a:ext cx="0" cy="67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3F402A-FAF0-0849-8279-8F1DEBF0A1D3}"/>
              </a:ext>
            </a:extLst>
          </p:cNvPr>
          <p:cNvSpPr txBox="1"/>
          <p:nvPr/>
        </p:nvSpPr>
        <p:spPr>
          <a:xfrm>
            <a:off x="8488172" y="1237839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DACE6-76D1-1C48-9AAF-374DB97FDE52}"/>
              </a:ext>
            </a:extLst>
          </p:cNvPr>
          <p:cNvSpPr txBox="1"/>
          <p:nvPr/>
        </p:nvSpPr>
        <p:spPr>
          <a:xfrm>
            <a:off x="10773000" y="1234727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B36BC-FFD2-AD4F-9B02-7AC0DED0FED0}"/>
              </a:ext>
            </a:extLst>
          </p:cNvPr>
          <p:cNvSpPr txBox="1"/>
          <p:nvPr/>
        </p:nvSpPr>
        <p:spPr>
          <a:xfrm>
            <a:off x="9615194" y="1321356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Cloudy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89BA90B-E69A-D745-A01B-04C17B722CD8}"/>
              </a:ext>
            </a:extLst>
          </p:cNvPr>
          <p:cNvSpPr/>
          <p:nvPr/>
        </p:nvSpPr>
        <p:spPr>
          <a:xfrm>
            <a:off x="8686800" y="4711148"/>
            <a:ext cx="198783" cy="974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225B0-969F-B641-83A6-D20B5887A9B4}"/>
              </a:ext>
            </a:extLst>
          </p:cNvPr>
          <p:cNvSpPr txBox="1"/>
          <p:nvPr/>
        </p:nvSpPr>
        <p:spPr>
          <a:xfrm>
            <a:off x="9094900" y="4280575"/>
            <a:ext cx="2678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the number of layers aka “pruning” the tree. Therefore, we won’t use all the features. How do we ensure we use the most important features to build the tree?</a:t>
            </a:r>
          </a:p>
        </p:txBody>
      </p:sp>
    </p:spTree>
    <p:extLst>
      <p:ext uri="{BB962C8B-B14F-4D97-AF65-F5344CB8AC3E}">
        <p14:creationId xmlns:p14="http://schemas.microsoft.com/office/powerpoint/2010/main" val="146499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E2CFE-7F9C-D941-B170-435A7A7B2ACF}"/>
              </a:ext>
            </a:extLst>
          </p:cNvPr>
          <p:cNvSpPr txBox="1"/>
          <p:nvPr/>
        </p:nvSpPr>
        <p:spPr>
          <a:xfrm>
            <a:off x="1302026" y="311705"/>
            <a:ext cx="86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098BDF-B642-0943-8D15-6E794B92D9B0}"/>
              </a:ext>
            </a:extLst>
          </p:cNvPr>
          <p:cNvCxnSpPr/>
          <p:nvPr/>
        </p:nvCxnSpPr>
        <p:spPr>
          <a:xfrm flipH="1">
            <a:off x="1123122" y="681037"/>
            <a:ext cx="440366" cy="47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9302E8-5025-404E-A78F-DF1DF9C3E77D}"/>
              </a:ext>
            </a:extLst>
          </p:cNvPr>
          <p:cNvSpPr txBox="1"/>
          <p:nvPr/>
        </p:nvSpPr>
        <p:spPr>
          <a:xfrm>
            <a:off x="2034649" y="5889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EC0A6-F44D-2341-8E11-ED8151AD0332}"/>
              </a:ext>
            </a:extLst>
          </p:cNvPr>
          <p:cNvSpPr txBox="1"/>
          <p:nvPr/>
        </p:nvSpPr>
        <p:spPr>
          <a:xfrm>
            <a:off x="816508" y="61089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3D145-DF4E-0340-AF5B-2F29D855C41E}"/>
              </a:ext>
            </a:extLst>
          </p:cNvPr>
          <p:cNvSpPr txBox="1"/>
          <p:nvPr/>
        </p:nvSpPr>
        <p:spPr>
          <a:xfrm>
            <a:off x="167779" y="117430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Outside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EFDD2-DB74-5A4C-B7A5-F56CA7D1D5AE}"/>
              </a:ext>
            </a:extLst>
          </p:cNvPr>
          <p:cNvSpPr txBox="1"/>
          <p:nvPr/>
        </p:nvSpPr>
        <p:spPr>
          <a:xfrm>
            <a:off x="1899456" y="1174309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Inside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282DE-1ECB-AE40-B378-98F26EB7EAAF}"/>
              </a:ext>
            </a:extLst>
          </p:cNvPr>
          <p:cNvCxnSpPr/>
          <p:nvPr/>
        </p:nvCxnSpPr>
        <p:spPr>
          <a:xfrm>
            <a:off x="1888435" y="681037"/>
            <a:ext cx="335042" cy="47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8CDF59-E338-284A-B627-BF913757A997}"/>
              </a:ext>
            </a:extLst>
          </p:cNvPr>
          <p:cNvSpPr txBox="1"/>
          <p:nvPr/>
        </p:nvSpPr>
        <p:spPr>
          <a:xfrm>
            <a:off x="142259" y="1526386"/>
            <a:ext cx="126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Correct: 2</a:t>
            </a:r>
          </a:p>
          <a:p>
            <a:r>
              <a:rPr lang="en-US" dirty="0"/>
              <a:t>Incorrect: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A9CE0-8515-1842-97D2-88464C87CB54}"/>
              </a:ext>
            </a:extLst>
          </p:cNvPr>
          <p:cNvSpPr txBox="1"/>
          <p:nvPr/>
        </p:nvSpPr>
        <p:spPr>
          <a:xfrm>
            <a:off x="1888435" y="1560542"/>
            <a:ext cx="126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Correct: 3</a:t>
            </a:r>
          </a:p>
          <a:p>
            <a:r>
              <a:rPr lang="en-US" dirty="0"/>
              <a:t>Incorrect: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AE192-B652-D14D-B736-8E03B58CB780}"/>
                  </a:ext>
                </a:extLst>
              </p:cNvPr>
              <p:cNvSpPr txBox="1"/>
              <p:nvPr/>
            </p:nvSpPr>
            <p:spPr>
              <a:xfrm>
                <a:off x="4144617" y="509150"/>
                <a:ext cx="7682947" cy="2430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we have our first stump, we can determine how much “Influence” this stump has when we aggregate at the end.</a:t>
                </a:r>
              </a:p>
              <a:p>
                <a:endParaRPr lang="en-US" dirty="0"/>
              </a:p>
              <a:p>
                <a:r>
                  <a:rPr lang="en-US" dirty="0"/>
                  <a:t>First, calculate the total error for this stump.</a:t>
                </a:r>
              </a:p>
              <a:p>
                <a:endParaRPr lang="en-US" dirty="0"/>
              </a:p>
              <a:p>
                <a:r>
                  <a:rPr lang="en-US" dirty="0"/>
                  <a:t>Total Error = Sum of weights for incorrectly predicted rows = 1/6</a:t>
                </a:r>
              </a:p>
              <a:p>
                <a:endParaRPr lang="en-US" dirty="0"/>
              </a:p>
              <a:p>
                <a:r>
                  <a:rPr lang="en-US" dirty="0"/>
                  <a:t>Influence = 0.5*Log(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den>
                    </m:f>
                  </m:oMath>
                </a14:m>
                <a:r>
                  <a:rPr lang="en-US" dirty="0"/>
                  <a:t>) = 0.80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AE192-B652-D14D-B736-8E03B58C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17" y="509150"/>
                <a:ext cx="7682947" cy="2430281"/>
              </a:xfrm>
              <a:prstGeom prst="rect">
                <a:avLst/>
              </a:prstGeom>
              <a:blipFill>
                <a:blip r:embed="rId2"/>
                <a:stretch>
                  <a:fillRect l="-660" t="-1563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E51962B-36F7-0243-9F89-D3FCC667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7" y="3196808"/>
            <a:ext cx="2525228" cy="3349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CC91F3-F1BF-ED4C-AA83-48E9A79BBD14}"/>
              </a:ext>
            </a:extLst>
          </p:cNvPr>
          <p:cNvSpPr txBox="1"/>
          <p:nvPr/>
        </p:nvSpPr>
        <p:spPr>
          <a:xfrm>
            <a:off x="4512365" y="5750877"/>
            <a:ext cx="661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total error is high, it means the stump is prediction everything wrong, so we want to do the opposite of everything the stump says.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546C2-5675-B64B-9859-C7BDA067D5C2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996265" y="6062870"/>
            <a:ext cx="1516100" cy="1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FB594D-CE1E-B040-B42B-BC0822A722D3}"/>
              </a:ext>
            </a:extLst>
          </p:cNvPr>
          <p:cNvSpPr txBox="1"/>
          <p:nvPr/>
        </p:nvSpPr>
        <p:spPr>
          <a:xfrm>
            <a:off x="4512365" y="4521879"/>
            <a:ext cx="631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total error is 0.5, it means this stump is basically flipping a coin and therefore contributes almost nothing and so the influence is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08E35B-4904-E84C-908F-FF8A3B673329}"/>
              </a:ext>
            </a:extLst>
          </p:cNvPr>
          <p:cNvCxnSpPr/>
          <p:nvPr/>
        </p:nvCxnSpPr>
        <p:spPr>
          <a:xfrm flipH="1" flipV="1">
            <a:off x="1733651" y="4641574"/>
            <a:ext cx="2778714" cy="11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5EABDD-96E3-5942-BC2E-75C76250A221}"/>
              </a:ext>
            </a:extLst>
          </p:cNvPr>
          <p:cNvSpPr txBox="1"/>
          <p:nvPr/>
        </p:nvSpPr>
        <p:spPr>
          <a:xfrm>
            <a:off x="4512365" y="3328673"/>
            <a:ext cx="607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total error is low, it means this stump does a good job and therefore we give it more influence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EACDC-746D-A742-B4B3-65C47C532964}"/>
              </a:ext>
            </a:extLst>
          </p:cNvPr>
          <p:cNvCxnSpPr/>
          <p:nvPr/>
        </p:nvCxnSpPr>
        <p:spPr>
          <a:xfrm flipH="1" flipV="1">
            <a:off x="816508" y="3356266"/>
            <a:ext cx="3695857" cy="7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2C6F2-7E90-9D4F-8F19-FBCB4031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6" y="561192"/>
            <a:ext cx="4826000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D5DA8-30AC-CF4E-A780-4F6921D91D61}"/>
              </a:ext>
            </a:extLst>
          </p:cNvPr>
          <p:cNvSpPr txBox="1"/>
          <p:nvPr/>
        </p:nvSpPr>
        <p:spPr>
          <a:xfrm>
            <a:off x="5443674" y="820817"/>
            <a:ext cx="621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need to update the weights of each sample by increase the weight of the sample we got wrong and decreasing the weight of the samples we got right.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065A59-F8C6-DC49-A50B-25900F1583B0}"/>
                  </a:ext>
                </a:extLst>
              </p:cNvPr>
              <p:cNvSpPr txBox="1"/>
              <p:nvPr/>
            </p:nvSpPr>
            <p:spPr>
              <a:xfrm>
                <a:off x="5701570" y="2135245"/>
                <a:ext cx="4189993" cy="769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𝐼𝑛𝑓𝑙𝑢𝑒𝑛𝑐𝑒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0.37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065A59-F8C6-DC49-A50B-25900F158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70" y="2135245"/>
                <a:ext cx="4189993" cy="769826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2119F51-2437-DF41-A8DE-4FAACE96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12" y="2905071"/>
            <a:ext cx="3930650" cy="278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63195-A95F-A242-B433-3DC7AF583B19}"/>
              </a:ext>
            </a:extLst>
          </p:cNvPr>
          <p:cNvSpPr txBox="1"/>
          <p:nvPr/>
        </p:nvSpPr>
        <p:spPr>
          <a:xfrm>
            <a:off x="4691053" y="3029600"/>
            <a:ext cx="64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previous stump has a lot of Influence, we know it is good at predicting the correct results, therefore, we want it to change our weights by a greater amount.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2F2C8B-5767-D940-A044-AAE08D42D3A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945835" y="3429000"/>
            <a:ext cx="745218" cy="6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362252-75E0-AE4F-BF0A-873F25665F6E}"/>
              </a:ext>
            </a:extLst>
          </p:cNvPr>
          <p:cNvSpPr txBox="1"/>
          <p:nvPr/>
        </p:nvSpPr>
        <p:spPr>
          <a:xfrm>
            <a:off x="4561379" y="4190524"/>
            <a:ext cx="64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previous stump has no Influence, we know it is bad at predicting the correct results, therefore, we don’t want it to change our weights by much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7A244-B1BC-A348-AB7A-960052326542}"/>
              </a:ext>
            </a:extLst>
          </p:cNvPr>
          <p:cNvCxnSpPr/>
          <p:nvPr/>
        </p:nvCxnSpPr>
        <p:spPr>
          <a:xfrm flipH="1">
            <a:off x="1411357" y="4760843"/>
            <a:ext cx="3279696" cy="35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A5B41-8F4A-5345-9781-9C164B99AD5F}"/>
              </a:ext>
            </a:extLst>
          </p:cNvPr>
          <p:cNvSpPr txBox="1"/>
          <p:nvPr/>
        </p:nvSpPr>
        <p:spPr>
          <a:xfrm>
            <a:off x="1555666" y="5418631"/>
            <a:ext cx="1489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5062D9-22B1-B44D-B42C-FB73F044B9CE}"/>
                  </a:ext>
                </a:extLst>
              </p:cNvPr>
              <p:cNvSpPr txBox="1"/>
              <p:nvPr/>
            </p:nvSpPr>
            <p:spPr>
              <a:xfrm>
                <a:off x="1541131" y="3429000"/>
                <a:ext cx="1331277" cy="3769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𝐼𝑛𝑓𝑙𝑢𝑒𝑛𝑐𝑒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5062D9-22B1-B44D-B42C-FB73F044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31" y="3429000"/>
                <a:ext cx="1331277" cy="376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CB804DB-46E8-5145-95A7-A8A01377D9AF}"/>
              </a:ext>
            </a:extLst>
          </p:cNvPr>
          <p:cNvSpPr txBox="1"/>
          <p:nvPr/>
        </p:nvSpPr>
        <p:spPr>
          <a:xfrm>
            <a:off x="5413125" y="1765913"/>
            <a:ext cx="476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sample weight for incorrect predictions:</a:t>
            </a:r>
          </a:p>
        </p:txBody>
      </p:sp>
    </p:spTree>
    <p:extLst>
      <p:ext uri="{BB962C8B-B14F-4D97-AF65-F5344CB8AC3E}">
        <p14:creationId xmlns:p14="http://schemas.microsoft.com/office/powerpoint/2010/main" val="368151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7E2B0C-0E3C-EC4D-8A00-AC74DFFCE583}"/>
                  </a:ext>
                </a:extLst>
              </p:cNvPr>
              <p:cNvSpPr txBox="1"/>
              <p:nvPr/>
            </p:nvSpPr>
            <p:spPr>
              <a:xfrm>
                <a:off x="6057829" y="793334"/>
                <a:ext cx="4311821" cy="769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𝐼𝑛𝑓𝑙𝑢𝑒𝑛𝑐𝑒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0.075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7E2B0C-0E3C-EC4D-8A00-AC74DFFC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29" y="793334"/>
                <a:ext cx="4311821" cy="769826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6B8697-10D9-6B4A-92A0-23E218564735}"/>
              </a:ext>
            </a:extLst>
          </p:cNvPr>
          <p:cNvSpPr txBox="1"/>
          <p:nvPr/>
        </p:nvSpPr>
        <p:spPr>
          <a:xfrm>
            <a:off x="5769384" y="424002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 sample weight for correct predictions: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EED72-E8F1-B040-A752-6A41B2A3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14" y="305413"/>
            <a:ext cx="48260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AD228-77E9-F84E-82A0-A2E4851D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2" y="2719448"/>
            <a:ext cx="4755007" cy="3394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4B5DA-F843-0949-989B-A4C1C22A8B23}"/>
                  </a:ext>
                </a:extLst>
              </p:cNvPr>
              <p:cNvSpPr txBox="1"/>
              <p:nvPr/>
            </p:nvSpPr>
            <p:spPr>
              <a:xfrm>
                <a:off x="2289276" y="3429000"/>
                <a:ext cx="1665207" cy="3769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𝐼𝑛𝑓𝑙𝑢𝑒𝑛𝑐𝑒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4B5DA-F843-0949-989B-A4C1C22A8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276" y="3429000"/>
                <a:ext cx="1665207" cy="376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9BD2E87-13A2-1F48-B639-81AE1D67AE28}"/>
              </a:ext>
            </a:extLst>
          </p:cNvPr>
          <p:cNvSpPr txBox="1"/>
          <p:nvPr/>
        </p:nvSpPr>
        <p:spPr>
          <a:xfrm>
            <a:off x="1840673" y="5834268"/>
            <a:ext cx="1489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Influence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086EE-9659-1B4B-AB9B-40EFA77D02BE}"/>
              </a:ext>
            </a:extLst>
          </p:cNvPr>
          <p:cNvSpPr txBox="1"/>
          <p:nvPr/>
        </p:nvSpPr>
        <p:spPr>
          <a:xfrm>
            <a:off x="5568973" y="4698578"/>
            <a:ext cx="64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previous stump has a lot of Influence, we know it is good at predicting the correct results, therefore, we want it to change our weights by a greater amount.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5F197-AF3F-6B49-A278-F4F73D0DFA39}"/>
              </a:ext>
            </a:extLst>
          </p:cNvPr>
          <p:cNvCxnSpPr>
            <a:cxnSpLocks/>
          </p:cNvCxnSpPr>
          <p:nvPr/>
        </p:nvCxnSpPr>
        <p:spPr>
          <a:xfrm flipH="1" flipV="1">
            <a:off x="1163782" y="2967335"/>
            <a:ext cx="4306641" cy="45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E17CBB-462B-D642-B7DD-A4FC3ADBC37A}"/>
              </a:ext>
            </a:extLst>
          </p:cNvPr>
          <p:cNvSpPr txBox="1"/>
          <p:nvPr/>
        </p:nvSpPr>
        <p:spPr>
          <a:xfrm>
            <a:off x="5439298" y="2967335"/>
            <a:ext cx="64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previous stump has no Influence, we know it is bad at predicting the correct results, therefore, we don’t want it to change our weights by much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07E02-EBA2-BA43-AD25-E898AC967152}"/>
              </a:ext>
            </a:extLst>
          </p:cNvPr>
          <p:cNvCxnSpPr>
            <a:cxnSpLocks/>
          </p:cNvCxnSpPr>
          <p:nvPr/>
        </p:nvCxnSpPr>
        <p:spPr>
          <a:xfrm flipH="1">
            <a:off x="4963886" y="5160243"/>
            <a:ext cx="605087" cy="14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7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18B8-E2A2-7946-8E66-F2660957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3" y="726621"/>
            <a:ext cx="7569200" cy="148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593D8-4118-8942-9870-C7524AF96A1C}"/>
              </a:ext>
            </a:extLst>
          </p:cNvPr>
          <p:cNvSpPr txBox="1"/>
          <p:nvPr/>
        </p:nvSpPr>
        <p:spPr>
          <a:xfrm>
            <a:off x="4752362" y="222869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 0.745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22C7-1F5D-4947-92E3-8BBF341B93FA}"/>
              </a:ext>
            </a:extLst>
          </p:cNvPr>
          <p:cNvSpPr txBox="1"/>
          <p:nvPr/>
        </p:nvSpPr>
        <p:spPr>
          <a:xfrm>
            <a:off x="3255404" y="2551803"/>
            <a:ext cx="30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by dividing by 0.745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D075E-40B7-4945-AC42-C206B5B60DF9}"/>
              </a:ext>
            </a:extLst>
          </p:cNvPr>
          <p:cNvSpPr txBox="1"/>
          <p:nvPr/>
        </p:nvSpPr>
        <p:spPr>
          <a:xfrm>
            <a:off x="6136055" y="2205583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adds up to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17312-A665-B340-933E-870772BE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9" y="3429000"/>
            <a:ext cx="4813300" cy="143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7A908-544B-0A46-AA56-8C107C6EDD80}"/>
              </a:ext>
            </a:extLst>
          </p:cNvPr>
          <p:cNvSpPr txBox="1"/>
          <p:nvPr/>
        </p:nvSpPr>
        <p:spPr>
          <a:xfrm>
            <a:off x="5993295" y="3684545"/>
            <a:ext cx="521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I.G. = 1 – ( 0.3*0.92 + 0.7*0.92 ) = 0.082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4AA2F-C861-6949-9802-F7B851E4703F}"/>
              </a:ext>
            </a:extLst>
          </p:cNvPr>
          <p:cNvSpPr txBox="1"/>
          <p:nvPr/>
        </p:nvSpPr>
        <p:spPr>
          <a:xfrm>
            <a:off x="7504044" y="307248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0.1+0.1+0.1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08A4-E134-0748-ACEB-9385B6FC4544}"/>
              </a:ext>
            </a:extLst>
          </p:cNvPr>
          <p:cNvSpPr txBox="1"/>
          <p:nvPr/>
        </p:nvSpPr>
        <p:spPr>
          <a:xfrm>
            <a:off x="8914052" y="305966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0.1+0.1+0.5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9E0C65-CFF3-C74D-BD21-24EE379982D1}"/>
              </a:ext>
            </a:extLst>
          </p:cNvPr>
          <p:cNvCxnSpPr/>
          <p:nvPr/>
        </p:nvCxnSpPr>
        <p:spPr>
          <a:xfrm>
            <a:off x="9422296" y="3429000"/>
            <a:ext cx="0" cy="25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92EFE-D7F5-1E48-B42F-9D8441C24BC5}"/>
              </a:ext>
            </a:extLst>
          </p:cNvPr>
          <p:cNvCxnSpPr/>
          <p:nvPr/>
        </p:nvCxnSpPr>
        <p:spPr>
          <a:xfrm>
            <a:off x="8348870" y="3429000"/>
            <a:ext cx="0" cy="25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853986-7F21-FE49-B7F0-21FFD356C5DE}"/>
              </a:ext>
            </a:extLst>
          </p:cNvPr>
          <p:cNvSpPr txBox="1"/>
          <p:nvPr/>
        </p:nvSpPr>
        <p:spPr>
          <a:xfrm>
            <a:off x="6043898" y="4067330"/>
            <a:ext cx="406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 I.G. = 1 – ( 0.2*0 + 0.8*0.81) = 0.35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2628B-1ECC-0543-810A-FB817302E5D6}"/>
              </a:ext>
            </a:extLst>
          </p:cNvPr>
          <p:cNvSpPr txBox="1"/>
          <p:nvPr/>
        </p:nvSpPr>
        <p:spPr>
          <a:xfrm>
            <a:off x="6043898" y="4454703"/>
            <a:ext cx="346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Windy I.G. = 1 – (0.2*1 + 0.8*1)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71F52-EB39-B84D-8A6E-37086EF48334}"/>
              </a:ext>
            </a:extLst>
          </p:cNvPr>
          <p:cNvSpPr txBox="1"/>
          <p:nvPr/>
        </p:nvSpPr>
        <p:spPr>
          <a:xfrm>
            <a:off x="3742434" y="5371965"/>
            <a:ext cx="43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second stump will also use Sunny</a:t>
            </a:r>
          </a:p>
        </p:txBody>
      </p:sp>
    </p:spTree>
    <p:extLst>
      <p:ext uri="{BB962C8B-B14F-4D97-AF65-F5344CB8AC3E}">
        <p14:creationId xmlns:p14="http://schemas.microsoft.com/office/powerpoint/2010/main" val="169515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8A18C-5D81-F246-8D9D-112F7BCC0A85}"/>
              </a:ext>
            </a:extLst>
          </p:cNvPr>
          <p:cNvSpPr txBox="1"/>
          <p:nvPr/>
        </p:nvSpPr>
        <p:spPr>
          <a:xfrm>
            <a:off x="2176669" y="824949"/>
            <a:ext cx="86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B352F-EEF5-FD42-B594-22FA0F900A87}"/>
              </a:ext>
            </a:extLst>
          </p:cNvPr>
          <p:cNvCxnSpPr/>
          <p:nvPr/>
        </p:nvCxnSpPr>
        <p:spPr>
          <a:xfrm flipH="1">
            <a:off x="1997765" y="1194281"/>
            <a:ext cx="440366" cy="47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84A9E7-EBE5-C443-BD1F-2CF128967605}"/>
              </a:ext>
            </a:extLst>
          </p:cNvPr>
          <p:cNvSpPr txBox="1"/>
          <p:nvPr/>
        </p:nvSpPr>
        <p:spPr>
          <a:xfrm>
            <a:off x="2909292" y="11021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041BE-5CEA-2741-BBE5-323E4881ED48}"/>
              </a:ext>
            </a:extLst>
          </p:cNvPr>
          <p:cNvSpPr txBox="1"/>
          <p:nvPr/>
        </p:nvSpPr>
        <p:spPr>
          <a:xfrm>
            <a:off x="1691151" y="11241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D60ED-9036-2148-8872-F8F6D1267C23}"/>
              </a:ext>
            </a:extLst>
          </p:cNvPr>
          <p:cNvSpPr txBox="1"/>
          <p:nvPr/>
        </p:nvSpPr>
        <p:spPr>
          <a:xfrm>
            <a:off x="1042422" y="168755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Outside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B1904-A0CB-DB4E-9674-011A799D4460}"/>
              </a:ext>
            </a:extLst>
          </p:cNvPr>
          <p:cNvSpPr txBox="1"/>
          <p:nvPr/>
        </p:nvSpPr>
        <p:spPr>
          <a:xfrm>
            <a:off x="2774099" y="1687553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Inside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BB8D86-8E64-C448-B7D7-277E52F80014}"/>
              </a:ext>
            </a:extLst>
          </p:cNvPr>
          <p:cNvCxnSpPr/>
          <p:nvPr/>
        </p:nvCxnSpPr>
        <p:spPr>
          <a:xfrm>
            <a:off x="2763078" y="1194281"/>
            <a:ext cx="335042" cy="47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E45155-958F-F142-A2E7-6DBF35971CFE}"/>
              </a:ext>
            </a:extLst>
          </p:cNvPr>
          <p:cNvSpPr txBox="1"/>
          <p:nvPr/>
        </p:nvSpPr>
        <p:spPr>
          <a:xfrm>
            <a:off x="1016902" y="2039630"/>
            <a:ext cx="126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Correct: 2</a:t>
            </a:r>
          </a:p>
          <a:p>
            <a:r>
              <a:rPr lang="en-US" dirty="0"/>
              <a:t>Incorrect: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B7C59-1134-B14D-B4E4-21A1D77F5549}"/>
              </a:ext>
            </a:extLst>
          </p:cNvPr>
          <p:cNvSpPr txBox="1"/>
          <p:nvPr/>
        </p:nvSpPr>
        <p:spPr>
          <a:xfrm>
            <a:off x="2763078" y="2073786"/>
            <a:ext cx="126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Correct: 3</a:t>
            </a:r>
          </a:p>
          <a:p>
            <a:r>
              <a:rPr lang="en-US" dirty="0"/>
              <a:t>Incorrect: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BBB89-FDCA-8043-883C-767AC022987C}"/>
              </a:ext>
            </a:extLst>
          </p:cNvPr>
          <p:cNvSpPr txBox="1"/>
          <p:nvPr/>
        </p:nvSpPr>
        <p:spPr>
          <a:xfrm>
            <a:off x="1451113" y="29817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Stump: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46686A-C35A-9649-B826-72FB5F2B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71" y="298174"/>
            <a:ext cx="4813300" cy="143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19DA2D-0D27-3F49-B926-2A1AA76C9394}"/>
                  </a:ext>
                </a:extLst>
              </p:cNvPr>
              <p:cNvSpPr/>
              <p:nvPr/>
            </p:nvSpPr>
            <p:spPr>
              <a:xfrm>
                <a:off x="4355271" y="2056885"/>
                <a:ext cx="6647346" cy="1599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Total Error = Sum of weights for incorrectly predicted rows = 0.5</a:t>
                </a:r>
              </a:p>
              <a:p>
                <a:endParaRPr lang="en-US" dirty="0"/>
              </a:p>
              <a:p>
                <a:r>
                  <a:rPr lang="en-US" dirty="0"/>
                  <a:t>Influence = 0.5*Log(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𝑒𝑟𝑟𝑜𝑟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𝑒𝑟𝑟𝑜𝑟</m:t>
                        </m:r>
                      </m:den>
                    </m:f>
                  </m:oMath>
                </a14:m>
                <a:r>
                  <a:rPr lang="en-US" dirty="0"/>
                  <a:t>) = 0.0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19DA2D-0D27-3F49-B926-2A1AA76C9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71" y="2056885"/>
                <a:ext cx="6647346" cy="1599284"/>
              </a:xfrm>
              <a:prstGeom prst="rect">
                <a:avLst/>
              </a:prstGeom>
              <a:blipFill>
                <a:blip r:embed="rId3"/>
                <a:stretch>
                  <a:fillRect l="-762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F9F9C1-D5AB-CD46-BD8A-6739DC9A4E8E}"/>
                  </a:ext>
                </a:extLst>
              </p:cNvPr>
              <p:cNvSpPr txBox="1"/>
              <p:nvPr/>
            </p:nvSpPr>
            <p:spPr>
              <a:xfrm>
                <a:off x="4270335" y="3429000"/>
                <a:ext cx="4189993" cy="653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𝐼𝑛𝑓𝑙𝑢𝑒𝑛𝑐𝑒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F9F9C1-D5AB-CD46-BD8A-6739DC9A4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35" y="3429000"/>
                <a:ext cx="4189993" cy="653962"/>
              </a:xfrm>
              <a:prstGeom prst="rect">
                <a:avLst/>
              </a:prstGeom>
              <a:blipFill>
                <a:blip r:embed="rId4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F991D36-B610-B844-BE4D-370738777C43}"/>
              </a:ext>
            </a:extLst>
          </p:cNvPr>
          <p:cNvSpPr txBox="1"/>
          <p:nvPr/>
        </p:nvSpPr>
        <p:spPr>
          <a:xfrm>
            <a:off x="1560443" y="4381953"/>
            <a:ext cx="936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don’t change and we’re stuck. Original stump has all the influence, so we end up with a model that says “if it’s sunny, go outside, if not, stay inside”… which based on our tiny data set isn’t that bad…</a:t>
            </a:r>
          </a:p>
        </p:txBody>
      </p:sp>
    </p:spTree>
    <p:extLst>
      <p:ext uri="{BB962C8B-B14F-4D97-AF65-F5344CB8AC3E}">
        <p14:creationId xmlns:p14="http://schemas.microsoft.com/office/powerpoint/2010/main" val="3025628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7EDEF-28AF-2045-854B-D1E0FB3B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8" y="1983438"/>
            <a:ext cx="4813300" cy="143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12DA4-06D7-7F48-977C-1F37D2DA9C95}"/>
              </a:ext>
            </a:extLst>
          </p:cNvPr>
          <p:cNvSpPr txBox="1"/>
          <p:nvPr/>
        </p:nvSpPr>
        <p:spPr>
          <a:xfrm>
            <a:off x="6273186" y="1614106"/>
            <a:ext cx="577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method is to randomly create a new data set with the weights as probabilities.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D44DC-263C-034B-985B-597040F8B289}"/>
              </a:ext>
            </a:extLst>
          </p:cNvPr>
          <p:cNvSpPr txBox="1"/>
          <p:nvPr/>
        </p:nvSpPr>
        <p:spPr>
          <a:xfrm>
            <a:off x="5040218" y="20449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27A85-5DC5-4F44-BF46-94BCF05191E3}"/>
              </a:ext>
            </a:extLst>
          </p:cNvPr>
          <p:cNvSpPr txBox="1"/>
          <p:nvPr/>
        </p:nvSpPr>
        <p:spPr>
          <a:xfrm>
            <a:off x="5001746" y="22604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37848-B2C4-F240-B108-F5A2D9887509}"/>
              </a:ext>
            </a:extLst>
          </p:cNvPr>
          <p:cNvSpPr txBox="1"/>
          <p:nvPr/>
        </p:nvSpPr>
        <p:spPr>
          <a:xfrm>
            <a:off x="5001746" y="248554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4D9D6-DCC3-B04C-B7EC-CA97DEA7B56F}"/>
              </a:ext>
            </a:extLst>
          </p:cNvPr>
          <p:cNvSpPr txBox="1"/>
          <p:nvPr/>
        </p:nvSpPr>
        <p:spPr>
          <a:xfrm>
            <a:off x="5001746" y="269132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6AE4F-5A29-7748-A8ED-ADA8AA81A846}"/>
              </a:ext>
            </a:extLst>
          </p:cNvPr>
          <p:cNvSpPr txBox="1"/>
          <p:nvPr/>
        </p:nvSpPr>
        <p:spPr>
          <a:xfrm>
            <a:off x="4986424" y="288632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744E4-7A49-674F-8724-6A69AAE68685}"/>
              </a:ext>
            </a:extLst>
          </p:cNvPr>
          <p:cNvSpPr txBox="1"/>
          <p:nvPr/>
        </p:nvSpPr>
        <p:spPr>
          <a:xfrm>
            <a:off x="4986424" y="310020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2651-4D6E-0049-989A-6C1FF530FACE}"/>
              </a:ext>
            </a:extLst>
          </p:cNvPr>
          <p:cNvSpPr txBox="1"/>
          <p:nvPr/>
        </p:nvSpPr>
        <p:spPr>
          <a:xfrm>
            <a:off x="5001746" y="329576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0F7D1-7506-4645-A7D3-BBF3CEC32D0D}"/>
              </a:ext>
            </a:extLst>
          </p:cNvPr>
          <p:cNvSpPr txBox="1"/>
          <p:nvPr/>
        </p:nvSpPr>
        <p:spPr>
          <a:xfrm>
            <a:off x="6273186" y="2347711"/>
            <a:ext cx="5411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pick numbers between 0 and 1, do it 6 times: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BA9293-0F34-2342-BA06-684CBA5F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872" y="2740415"/>
            <a:ext cx="2584174" cy="1554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B3FBB-44CF-D449-939E-57636B84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37" y="4321420"/>
            <a:ext cx="4826000" cy="1447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D0B550-E685-A144-B9E7-82D50503AAA5}"/>
              </a:ext>
            </a:extLst>
          </p:cNvPr>
          <p:cNvSpPr txBox="1"/>
          <p:nvPr/>
        </p:nvSpPr>
        <p:spPr>
          <a:xfrm>
            <a:off x="5896586" y="4687369"/>
            <a:ext cx="613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information gain with new data set of equal weights.</a:t>
            </a:r>
          </a:p>
          <a:p>
            <a:r>
              <a:rPr lang="en-US" dirty="0"/>
              <a:t>To do something like this, it would be ideal to start with a larger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B11F-AFF9-5741-8F95-B69438B1158A}"/>
              </a:ext>
            </a:extLst>
          </p:cNvPr>
          <p:cNvSpPr txBox="1"/>
          <p:nvPr/>
        </p:nvSpPr>
        <p:spPr>
          <a:xfrm>
            <a:off x="393339" y="337930"/>
            <a:ext cx="224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to slide 23</a:t>
            </a:r>
          </a:p>
        </p:txBody>
      </p:sp>
    </p:spTree>
    <p:extLst>
      <p:ext uri="{BB962C8B-B14F-4D97-AF65-F5344CB8AC3E}">
        <p14:creationId xmlns:p14="http://schemas.microsoft.com/office/powerpoint/2010/main" val="63337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F455-6A76-3E43-878E-7225DB6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vs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CE53E-024F-AE43-B349-D3C8B58D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is better?</a:t>
            </a:r>
          </a:p>
          <a:p>
            <a:pPr lvl="1"/>
            <a:r>
              <a:rPr lang="en-US" dirty="0"/>
              <a:t>It really depends on your data. There are many instances where either one outperforms the other</a:t>
            </a:r>
          </a:p>
          <a:p>
            <a:pPr lvl="1"/>
            <a:r>
              <a:rPr lang="en-US" dirty="0"/>
              <a:t>I’ve read that </a:t>
            </a:r>
            <a:r>
              <a:rPr lang="en-US" dirty="0" err="1"/>
              <a:t>Adaboost</a:t>
            </a:r>
            <a:r>
              <a:rPr lang="en-US" dirty="0"/>
              <a:t> works better for data that has high dimensionality (many features) – not personally confirmed</a:t>
            </a:r>
          </a:p>
          <a:p>
            <a:pPr lvl="1"/>
            <a:r>
              <a:rPr lang="en-US" dirty="0"/>
              <a:t>However, </a:t>
            </a:r>
            <a:r>
              <a:rPr lang="en-US" dirty="0" err="1"/>
              <a:t>Adaboost</a:t>
            </a:r>
            <a:r>
              <a:rPr lang="en-US" dirty="0"/>
              <a:t> is highly computationally expensive (sequential not parallel) and so if there isn’t a large advantage to using </a:t>
            </a:r>
            <a:r>
              <a:rPr lang="en-US" dirty="0" err="1"/>
              <a:t>Adaboost</a:t>
            </a:r>
            <a:r>
              <a:rPr lang="en-US" dirty="0"/>
              <a:t>, it’s not efficient to pick it over Random Forest</a:t>
            </a:r>
          </a:p>
          <a:p>
            <a:pPr lvl="1"/>
            <a:r>
              <a:rPr lang="en-US" dirty="0" err="1"/>
              <a:t>Adaboost</a:t>
            </a:r>
            <a:r>
              <a:rPr lang="en-US" dirty="0"/>
              <a:t> might also be more prone to overfitting because it puts a lot of emphasis on incorrect predictions. In my example data, I decided to go outside one time when it wasn’t sunny (maybe because I had to), </a:t>
            </a:r>
            <a:r>
              <a:rPr lang="en-US" dirty="0" err="1"/>
              <a:t>Adaboost</a:t>
            </a:r>
            <a:r>
              <a:rPr lang="en-US" dirty="0"/>
              <a:t> put a lot of emphasis on that data point when maybe we just want to absorb it as an outlier occurrence.</a:t>
            </a:r>
          </a:p>
          <a:p>
            <a:pPr lvl="1"/>
            <a:r>
              <a:rPr lang="en-US" dirty="0"/>
              <a:t>Random Forest works better with smaller data sets (outliers have more power in small data sets)</a:t>
            </a:r>
          </a:p>
          <a:p>
            <a:pPr lvl="1"/>
            <a:r>
              <a:rPr lang="en-US" dirty="0"/>
              <a:t>Random Forests are easier to explain and interpret. Also provides a level of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2017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34FE-953F-8C4A-AA7C-34E3A09D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Entropy &amp;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BEF3-C3E2-8F4F-A6B5-574979A9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– the measure of chaos, or measure of homogeneity.</a:t>
            </a:r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84C0B5CB-51F6-A04C-B271-24959F4F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39" y="2398320"/>
            <a:ext cx="6827623" cy="1133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FB2B7-D60A-E34C-90E7-720AE1F24D5D}"/>
              </a:ext>
            </a:extLst>
          </p:cNvPr>
          <p:cNvSpPr txBox="1"/>
          <p:nvPr/>
        </p:nvSpPr>
        <p:spPr>
          <a:xfrm>
            <a:off x="5503907" y="385360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outcome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43A58-D477-6448-A536-C69FDCFBA970}"/>
              </a:ext>
            </a:extLst>
          </p:cNvPr>
          <p:cNvCxnSpPr/>
          <p:nvPr/>
        </p:nvCxnSpPr>
        <p:spPr>
          <a:xfrm flipV="1">
            <a:off x="7422718" y="3240796"/>
            <a:ext cx="284205" cy="5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CBC521-58B0-A24F-A4EA-CEFA2907A834}"/>
              </a:ext>
            </a:extLst>
          </p:cNvPr>
          <p:cNvSpPr txBox="1"/>
          <p:nvPr/>
        </p:nvSpPr>
        <p:spPr>
          <a:xfrm>
            <a:off x="8575161" y="3818201"/>
            <a:ext cx="310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possible outcomes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53285-62D2-FD48-B2BA-51D3B8F26E0A}"/>
              </a:ext>
            </a:extLst>
          </p:cNvPr>
          <p:cNvCxnSpPr>
            <a:cxnSpLocks/>
          </p:cNvCxnSpPr>
          <p:nvPr/>
        </p:nvCxnSpPr>
        <p:spPr>
          <a:xfrm flipH="1" flipV="1">
            <a:off x="8674444" y="3167526"/>
            <a:ext cx="321275" cy="60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622F8E-56FD-E446-9789-5F1FE22C9A16}"/>
              </a:ext>
            </a:extLst>
          </p:cNvPr>
          <p:cNvSpPr txBox="1"/>
          <p:nvPr/>
        </p:nvSpPr>
        <p:spPr>
          <a:xfrm>
            <a:off x="2542403" y="4716463"/>
            <a:ext cx="28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11C18-C028-3A4B-B519-C31B0204F4B6}"/>
              </a:ext>
            </a:extLst>
          </p:cNvPr>
          <p:cNvSpPr txBox="1"/>
          <p:nvPr/>
        </p:nvSpPr>
        <p:spPr>
          <a:xfrm>
            <a:off x="8570956" y="4711273"/>
            <a:ext cx="28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= 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062490-BE7B-9742-8408-4F38E6DE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09" y="5169072"/>
            <a:ext cx="4521200" cy="1447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BFB1F5-9E45-DD4B-873D-AB9379FD5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53" y="5090625"/>
            <a:ext cx="4533900" cy="14478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308459C-66DE-A04C-A7A9-EC0A1CE95CD5}"/>
              </a:ext>
            </a:extLst>
          </p:cNvPr>
          <p:cNvSpPr/>
          <p:nvPr/>
        </p:nvSpPr>
        <p:spPr>
          <a:xfrm>
            <a:off x="10515600" y="5287617"/>
            <a:ext cx="407504" cy="12508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313C-4385-E341-82BF-DCB209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Entropy &amp; Information 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7078-E463-7D4E-8B42-BC2D73E0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 – The change in average entropy after splitting the data through a feature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2052A-B373-824D-9429-C36F3A2D2B71}"/>
              </a:ext>
            </a:extLst>
          </p:cNvPr>
          <p:cNvSpPr txBox="1"/>
          <p:nvPr/>
        </p:nvSpPr>
        <p:spPr>
          <a:xfrm>
            <a:off x="5496909" y="3059668"/>
            <a:ext cx="15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F0D57-876E-8043-95C2-2125AF1DDCB3}"/>
              </a:ext>
            </a:extLst>
          </p:cNvPr>
          <p:cNvCxnSpPr>
            <a:cxnSpLocks/>
          </p:cNvCxnSpPr>
          <p:nvPr/>
        </p:nvCxnSpPr>
        <p:spPr>
          <a:xfrm flipH="1">
            <a:off x="5103341" y="3429000"/>
            <a:ext cx="561736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51B172-2EE3-4542-8A11-5A134A7EE8CD}"/>
              </a:ext>
            </a:extLst>
          </p:cNvPr>
          <p:cNvCxnSpPr/>
          <p:nvPr/>
        </p:nvCxnSpPr>
        <p:spPr>
          <a:xfrm>
            <a:off x="6190594" y="3429000"/>
            <a:ext cx="672662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AF7182-58F3-0B42-A1EF-CD3511FC07E6}"/>
              </a:ext>
            </a:extLst>
          </p:cNvPr>
          <p:cNvCxnSpPr>
            <a:cxnSpLocks/>
          </p:cNvCxnSpPr>
          <p:nvPr/>
        </p:nvCxnSpPr>
        <p:spPr>
          <a:xfrm>
            <a:off x="5924852" y="3429000"/>
            <a:ext cx="0" cy="67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F9DC33-3A29-0E49-8303-722AD50328C4}"/>
              </a:ext>
            </a:extLst>
          </p:cNvPr>
          <p:cNvSpPr txBox="1"/>
          <p:nvPr/>
        </p:nvSpPr>
        <p:spPr>
          <a:xfrm>
            <a:off x="4383311" y="4102443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C5201-0364-5641-81A1-6B5342A90B72}"/>
              </a:ext>
            </a:extLst>
          </p:cNvPr>
          <p:cNvSpPr txBox="1"/>
          <p:nvPr/>
        </p:nvSpPr>
        <p:spPr>
          <a:xfrm>
            <a:off x="6668139" y="4099331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AAB07-7E45-3B4D-B9A0-67AD53E23290}"/>
              </a:ext>
            </a:extLst>
          </p:cNvPr>
          <p:cNvSpPr txBox="1"/>
          <p:nvPr/>
        </p:nvSpPr>
        <p:spPr>
          <a:xfrm>
            <a:off x="5510333" y="4185960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FE75ED-4F2D-DB45-BF67-667A873A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23" y="2584063"/>
            <a:ext cx="4521200" cy="144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A36BC7-DC8C-FC4B-8108-5ABE84CA88B1}"/>
              </a:ext>
            </a:extLst>
          </p:cNvPr>
          <p:cNvSpPr txBox="1"/>
          <p:nvPr/>
        </p:nvSpPr>
        <p:spPr>
          <a:xfrm>
            <a:off x="5623960" y="2645979"/>
            <a:ext cx="85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9D41B-D8BD-834F-9DD2-B51AEC748052}"/>
              </a:ext>
            </a:extLst>
          </p:cNvPr>
          <p:cNvSpPr txBox="1"/>
          <p:nvPr/>
        </p:nvSpPr>
        <p:spPr>
          <a:xfrm>
            <a:off x="4303100" y="4422046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9E72C-5538-6F44-B254-AB0C737BFBF1}"/>
              </a:ext>
            </a:extLst>
          </p:cNvPr>
          <p:cNvSpPr txBox="1"/>
          <p:nvPr/>
        </p:nvSpPr>
        <p:spPr>
          <a:xfrm>
            <a:off x="6668139" y="4418934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0.92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D7C0D-18C8-854C-A752-910D56D2501F}"/>
              </a:ext>
            </a:extLst>
          </p:cNvPr>
          <p:cNvSpPr txBox="1"/>
          <p:nvPr/>
        </p:nvSpPr>
        <p:spPr>
          <a:xfrm>
            <a:off x="5557767" y="4454143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D5A93D-7411-A54C-98A1-B569CA5CD36F}"/>
              </a:ext>
            </a:extLst>
          </p:cNvPr>
          <p:cNvSpPr txBox="1"/>
          <p:nvPr/>
        </p:nvSpPr>
        <p:spPr>
          <a:xfrm>
            <a:off x="3181652" y="496306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Entropy = (2/6)*0 + (1/6)*0 + (3/6)*0.92 = 0.45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B337AA-8F3A-394E-B0D0-795208728B80}"/>
              </a:ext>
            </a:extLst>
          </p:cNvPr>
          <p:cNvSpPr txBox="1"/>
          <p:nvPr/>
        </p:nvSpPr>
        <p:spPr>
          <a:xfrm>
            <a:off x="4002809" y="5530632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= 1 – 0.46 = 0.54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DC8BC-A1E1-F742-80F2-2AE11EE503EC}"/>
              </a:ext>
            </a:extLst>
          </p:cNvPr>
          <p:cNvSpPr txBox="1"/>
          <p:nvPr/>
        </p:nvSpPr>
        <p:spPr>
          <a:xfrm>
            <a:off x="1391129" y="6102369"/>
            <a:ext cx="906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Intuitively, information gain tells us how much a certain split will help us solve our problem. </a:t>
            </a:r>
          </a:p>
          <a:p>
            <a:r>
              <a:rPr lang="en-US" dirty="0"/>
              <a:t>“How much information can we get out of a single split”.</a:t>
            </a:r>
          </a:p>
        </p:txBody>
      </p:sp>
    </p:spTree>
    <p:extLst>
      <p:ext uri="{BB962C8B-B14F-4D97-AF65-F5344CB8AC3E}">
        <p14:creationId xmlns:p14="http://schemas.microsoft.com/office/powerpoint/2010/main" val="357361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D7117-A5A4-2C4C-A795-45705E209479}"/>
              </a:ext>
            </a:extLst>
          </p:cNvPr>
          <p:cNvSpPr txBox="1"/>
          <p:nvPr/>
        </p:nvSpPr>
        <p:spPr>
          <a:xfrm>
            <a:off x="2758217" y="487372"/>
            <a:ext cx="15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794DC8-A0E8-F747-A896-BDA3F24FD7A2}"/>
              </a:ext>
            </a:extLst>
          </p:cNvPr>
          <p:cNvCxnSpPr>
            <a:cxnSpLocks/>
          </p:cNvCxnSpPr>
          <p:nvPr/>
        </p:nvCxnSpPr>
        <p:spPr>
          <a:xfrm flipH="1">
            <a:off x="2364649" y="856704"/>
            <a:ext cx="561736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27345D-47C3-5941-86BB-D3E8CE98CF6D}"/>
              </a:ext>
            </a:extLst>
          </p:cNvPr>
          <p:cNvCxnSpPr/>
          <p:nvPr/>
        </p:nvCxnSpPr>
        <p:spPr>
          <a:xfrm>
            <a:off x="3451902" y="856704"/>
            <a:ext cx="672662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EB2FB1-C6B1-804C-8690-0482A5B56AD5}"/>
              </a:ext>
            </a:extLst>
          </p:cNvPr>
          <p:cNvCxnSpPr>
            <a:cxnSpLocks/>
          </p:cNvCxnSpPr>
          <p:nvPr/>
        </p:nvCxnSpPr>
        <p:spPr>
          <a:xfrm>
            <a:off x="3186160" y="856704"/>
            <a:ext cx="0" cy="67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7B17B-A762-CE4F-8242-EA655BADD7FA}"/>
              </a:ext>
            </a:extLst>
          </p:cNvPr>
          <p:cNvSpPr txBox="1"/>
          <p:nvPr/>
        </p:nvSpPr>
        <p:spPr>
          <a:xfrm>
            <a:off x="1644619" y="1530147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24468-F4D2-0540-8650-2D8B485364B5}"/>
              </a:ext>
            </a:extLst>
          </p:cNvPr>
          <p:cNvSpPr txBox="1"/>
          <p:nvPr/>
        </p:nvSpPr>
        <p:spPr>
          <a:xfrm>
            <a:off x="3929447" y="1527035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731BC-5797-C84D-8803-A8F1A9017948}"/>
              </a:ext>
            </a:extLst>
          </p:cNvPr>
          <p:cNvSpPr txBox="1"/>
          <p:nvPr/>
        </p:nvSpPr>
        <p:spPr>
          <a:xfrm>
            <a:off x="2771641" y="1613664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A6C84-E2EC-0E46-8AC0-648280CC40D4}"/>
              </a:ext>
            </a:extLst>
          </p:cNvPr>
          <p:cNvSpPr txBox="1"/>
          <p:nvPr/>
        </p:nvSpPr>
        <p:spPr>
          <a:xfrm>
            <a:off x="2885268" y="73683"/>
            <a:ext cx="85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6594C-BE36-DF48-BA09-36E8B125FFD3}"/>
              </a:ext>
            </a:extLst>
          </p:cNvPr>
          <p:cNvSpPr txBox="1"/>
          <p:nvPr/>
        </p:nvSpPr>
        <p:spPr>
          <a:xfrm>
            <a:off x="1564408" y="1849750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3E8FA-FA05-1740-8A84-05F74895953B}"/>
              </a:ext>
            </a:extLst>
          </p:cNvPr>
          <p:cNvSpPr txBox="1"/>
          <p:nvPr/>
        </p:nvSpPr>
        <p:spPr>
          <a:xfrm>
            <a:off x="3929447" y="1846638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0.92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E451B-6B66-984F-A53B-C591C535AE00}"/>
              </a:ext>
            </a:extLst>
          </p:cNvPr>
          <p:cNvSpPr txBox="1"/>
          <p:nvPr/>
        </p:nvSpPr>
        <p:spPr>
          <a:xfrm>
            <a:off x="2819075" y="1881847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37B36-D91F-3941-80F3-A28B1AEEC845}"/>
              </a:ext>
            </a:extLst>
          </p:cNvPr>
          <p:cNvSpPr txBox="1"/>
          <p:nvPr/>
        </p:nvSpPr>
        <p:spPr>
          <a:xfrm>
            <a:off x="442960" y="239076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Entropy = (2/6)*0 + (1/6)*0 + (3/6)*0.92 = 0.46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4F8EA-DE48-704D-88DC-06A97C22E184}"/>
              </a:ext>
            </a:extLst>
          </p:cNvPr>
          <p:cNvSpPr txBox="1"/>
          <p:nvPr/>
        </p:nvSpPr>
        <p:spPr>
          <a:xfrm>
            <a:off x="1264117" y="2958336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= 1 – 0.46 = 0.54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A3D33-F3A9-9542-9494-6F3C8906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732" y="115352"/>
            <a:ext cx="4521200" cy="1447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B5BB4-2B0B-6543-A0A1-1B3BBEBBA397}"/>
              </a:ext>
            </a:extLst>
          </p:cNvPr>
          <p:cNvSpPr txBox="1"/>
          <p:nvPr/>
        </p:nvSpPr>
        <p:spPr>
          <a:xfrm>
            <a:off x="2891449" y="378243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EEC6D-25FE-D046-9820-24EC326A5682}"/>
              </a:ext>
            </a:extLst>
          </p:cNvPr>
          <p:cNvCxnSpPr/>
          <p:nvPr/>
        </p:nvCxnSpPr>
        <p:spPr>
          <a:xfrm flipH="1">
            <a:off x="2817877" y="4239162"/>
            <a:ext cx="378372" cy="48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7C234-AAE6-2F41-BD3A-B6B471EFC2AB}"/>
              </a:ext>
            </a:extLst>
          </p:cNvPr>
          <p:cNvCxnSpPr>
            <a:cxnSpLocks/>
          </p:cNvCxnSpPr>
          <p:nvPr/>
        </p:nvCxnSpPr>
        <p:spPr>
          <a:xfrm>
            <a:off x="3905697" y="4264511"/>
            <a:ext cx="404649" cy="45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A8CF28-24C4-7E4D-A7FF-CBC64C2E9C49}"/>
              </a:ext>
            </a:extLst>
          </p:cNvPr>
          <p:cNvSpPr txBox="1"/>
          <p:nvPr/>
        </p:nvSpPr>
        <p:spPr>
          <a:xfrm>
            <a:off x="2453051" y="482200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45FDE-5AF3-194F-BE59-A72CB2D9030D}"/>
              </a:ext>
            </a:extLst>
          </p:cNvPr>
          <p:cNvSpPr txBox="1"/>
          <p:nvPr/>
        </p:nvSpPr>
        <p:spPr>
          <a:xfrm>
            <a:off x="4108021" y="47971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FBDAB-871B-7444-BE95-85771BD85C8E}"/>
              </a:ext>
            </a:extLst>
          </p:cNvPr>
          <p:cNvSpPr txBox="1"/>
          <p:nvPr/>
        </p:nvSpPr>
        <p:spPr>
          <a:xfrm>
            <a:off x="3322374" y="35156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6F5808-508A-394A-9BD0-6B625F85138F}"/>
              </a:ext>
            </a:extLst>
          </p:cNvPr>
          <p:cNvSpPr txBox="1"/>
          <p:nvPr/>
        </p:nvSpPr>
        <p:spPr>
          <a:xfrm>
            <a:off x="2338418" y="522474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0.92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7A429-2106-AF40-A126-20511FDB70EB}"/>
              </a:ext>
            </a:extLst>
          </p:cNvPr>
          <p:cNvSpPr txBox="1"/>
          <p:nvPr/>
        </p:nvSpPr>
        <p:spPr>
          <a:xfrm>
            <a:off x="4108021" y="520831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=0.92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7A1C9-4C9A-6444-A7E4-D8D72A407AD7}"/>
              </a:ext>
            </a:extLst>
          </p:cNvPr>
          <p:cNvSpPr txBox="1"/>
          <p:nvPr/>
        </p:nvSpPr>
        <p:spPr>
          <a:xfrm>
            <a:off x="1264117" y="5744668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Entropy = (3/6)*0.92 + (3/6)*0.92 = 0.92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9EFD8-D9F4-ED47-B81B-CDC9B0F2CB5B}"/>
              </a:ext>
            </a:extLst>
          </p:cNvPr>
          <p:cNvSpPr txBox="1"/>
          <p:nvPr/>
        </p:nvSpPr>
        <p:spPr>
          <a:xfrm>
            <a:off x="1978068" y="6211669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= 1 – 0.92 = 0.080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1723E-A55A-0640-9AC8-261B8C69713F}"/>
              </a:ext>
            </a:extLst>
          </p:cNvPr>
          <p:cNvSpPr txBox="1"/>
          <p:nvPr/>
        </p:nvSpPr>
        <p:spPr>
          <a:xfrm>
            <a:off x="8508437" y="360573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Windy?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F5313-68E9-194C-837F-94DE86D78822}"/>
              </a:ext>
            </a:extLst>
          </p:cNvPr>
          <p:cNvCxnSpPr/>
          <p:nvPr/>
        </p:nvCxnSpPr>
        <p:spPr>
          <a:xfrm flipH="1">
            <a:off x="8166852" y="4061397"/>
            <a:ext cx="378372" cy="48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37807-6C61-6E42-BAFF-E9C011B61EE4}"/>
              </a:ext>
            </a:extLst>
          </p:cNvPr>
          <p:cNvCxnSpPr>
            <a:cxnSpLocks/>
          </p:cNvCxnSpPr>
          <p:nvPr/>
        </p:nvCxnSpPr>
        <p:spPr>
          <a:xfrm>
            <a:off x="9254672" y="4086746"/>
            <a:ext cx="404649" cy="45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C16A1F-BE73-1543-BFC6-D571679A2782}"/>
              </a:ext>
            </a:extLst>
          </p:cNvPr>
          <p:cNvSpPr txBox="1"/>
          <p:nvPr/>
        </p:nvSpPr>
        <p:spPr>
          <a:xfrm>
            <a:off x="7802026" y="4644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3CEC1-B015-9F48-9F35-D71C8758B6A9}"/>
              </a:ext>
            </a:extLst>
          </p:cNvPr>
          <p:cNvSpPr txBox="1"/>
          <p:nvPr/>
        </p:nvSpPr>
        <p:spPr>
          <a:xfrm>
            <a:off x="9456996" y="46194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BA5BD-2FE6-CA4F-B248-FCDC77E48EF4}"/>
              </a:ext>
            </a:extLst>
          </p:cNvPr>
          <p:cNvSpPr txBox="1"/>
          <p:nvPr/>
        </p:nvSpPr>
        <p:spPr>
          <a:xfrm>
            <a:off x="7687393" y="504697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6A5A7A-17F7-3C47-9ACA-94D1976B80EE}"/>
              </a:ext>
            </a:extLst>
          </p:cNvPr>
          <p:cNvSpPr txBox="1"/>
          <p:nvPr/>
        </p:nvSpPr>
        <p:spPr>
          <a:xfrm>
            <a:off x="9456996" y="503055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711089-566A-6F42-99B1-2947EF439AB4}"/>
              </a:ext>
            </a:extLst>
          </p:cNvPr>
          <p:cNvSpPr txBox="1"/>
          <p:nvPr/>
        </p:nvSpPr>
        <p:spPr>
          <a:xfrm>
            <a:off x="7125064" y="5489148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Entropy = (2/6)*1 + (4/6)*1 =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B8F8A7-9BA3-A841-9CF7-2DE133B1C24B}"/>
              </a:ext>
            </a:extLst>
          </p:cNvPr>
          <p:cNvSpPr txBox="1"/>
          <p:nvPr/>
        </p:nvSpPr>
        <p:spPr>
          <a:xfrm>
            <a:off x="7404148" y="5931800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= 1 – 1 = 0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1B124F-EF81-554C-BC9A-411AA8DFAEED}"/>
              </a:ext>
            </a:extLst>
          </p:cNvPr>
          <p:cNvSpPr txBox="1"/>
          <p:nvPr/>
        </p:nvSpPr>
        <p:spPr>
          <a:xfrm>
            <a:off x="8620445" y="323939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7B7832-8715-B449-96B2-5086498E8FA5}"/>
              </a:ext>
            </a:extLst>
          </p:cNvPr>
          <p:cNvSpPr txBox="1"/>
          <p:nvPr/>
        </p:nvSpPr>
        <p:spPr>
          <a:xfrm>
            <a:off x="7096539" y="1997765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3+(2+2+2)+(1+1+1+1+1+1)</a:t>
            </a:r>
          </a:p>
        </p:txBody>
      </p:sp>
    </p:spTree>
    <p:extLst>
      <p:ext uri="{BB962C8B-B14F-4D97-AF65-F5344CB8AC3E}">
        <p14:creationId xmlns:p14="http://schemas.microsoft.com/office/powerpoint/2010/main" val="57942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FF10-61A6-C44B-9B29-5B892E65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Entropy &amp;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3A3B-C93D-CB43-9123-49E6D96D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decision trees, we calculate the information gain for every feature at each node. We “split” the tree based on which feature offers the largest information gain.</a:t>
            </a:r>
          </a:p>
          <a:p>
            <a:r>
              <a:rPr lang="en-US" dirty="0"/>
              <a:t>In our example, the weather feature offers the highest information gain, therefore we start off our tree by splitting by weather.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2CCBF-4967-5442-A2EF-E70241F74F76}"/>
              </a:ext>
            </a:extLst>
          </p:cNvPr>
          <p:cNvSpPr txBox="1"/>
          <p:nvPr/>
        </p:nvSpPr>
        <p:spPr>
          <a:xfrm>
            <a:off x="4660472" y="4283773"/>
            <a:ext cx="15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775124-1693-444C-BB6B-3C6784FC77BC}"/>
              </a:ext>
            </a:extLst>
          </p:cNvPr>
          <p:cNvCxnSpPr>
            <a:cxnSpLocks/>
          </p:cNvCxnSpPr>
          <p:nvPr/>
        </p:nvCxnSpPr>
        <p:spPr>
          <a:xfrm flipH="1">
            <a:off x="4266904" y="4653105"/>
            <a:ext cx="561736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2538A9-E7FF-1449-9748-80044062EB3A}"/>
              </a:ext>
            </a:extLst>
          </p:cNvPr>
          <p:cNvCxnSpPr/>
          <p:nvPr/>
        </p:nvCxnSpPr>
        <p:spPr>
          <a:xfrm>
            <a:off x="5354157" y="4653105"/>
            <a:ext cx="672662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E2470-C57D-0046-9C01-2719D8FEECA1}"/>
              </a:ext>
            </a:extLst>
          </p:cNvPr>
          <p:cNvCxnSpPr>
            <a:cxnSpLocks/>
          </p:cNvCxnSpPr>
          <p:nvPr/>
        </p:nvCxnSpPr>
        <p:spPr>
          <a:xfrm>
            <a:off x="5088415" y="4653105"/>
            <a:ext cx="0" cy="67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4C6D2C-4CFE-B84E-A756-D71A867A3E49}"/>
              </a:ext>
            </a:extLst>
          </p:cNvPr>
          <p:cNvSpPr txBox="1"/>
          <p:nvPr/>
        </p:nvSpPr>
        <p:spPr>
          <a:xfrm>
            <a:off x="3546874" y="5326548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378C-7010-B248-AC3F-DE92665DDE7B}"/>
              </a:ext>
            </a:extLst>
          </p:cNvPr>
          <p:cNvSpPr txBox="1"/>
          <p:nvPr/>
        </p:nvSpPr>
        <p:spPr>
          <a:xfrm>
            <a:off x="5831702" y="5323436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A9D6E-FE79-8646-874F-AD268A1B4954}"/>
              </a:ext>
            </a:extLst>
          </p:cNvPr>
          <p:cNvSpPr txBox="1"/>
          <p:nvPr/>
        </p:nvSpPr>
        <p:spPr>
          <a:xfrm>
            <a:off x="4673896" y="5410065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B97CA0-5C4F-AD4F-A75A-6FFD27A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43" y="4244968"/>
            <a:ext cx="4521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E4D43-AA5B-7C4E-BB82-F92EFBA0B32A}"/>
              </a:ext>
            </a:extLst>
          </p:cNvPr>
          <p:cNvSpPr txBox="1"/>
          <p:nvPr/>
        </p:nvSpPr>
        <p:spPr>
          <a:xfrm>
            <a:off x="4054185" y="1928199"/>
            <a:ext cx="15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D2B6C-EF6D-0A47-AC3C-073B4C1E4CB0}"/>
              </a:ext>
            </a:extLst>
          </p:cNvPr>
          <p:cNvCxnSpPr>
            <a:cxnSpLocks/>
          </p:cNvCxnSpPr>
          <p:nvPr/>
        </p:nvCxnSpPr>
        <p:spPr>
          <a:xfrm flipH="1">
            <a:off x="3660617" y="2297531"/>
            <a:ext cx="561736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B1531B-B2FF-C741-ADB6-C21ED2DDA6F2}"/>
              </a:ext>
            </a:extLst>
          </p:cNvPr>
          <p:cNvCxnSpPr/>
          <p:nvPr/>
        </p:nvCxnSpPr>
        <p:spPr>
          <a:xfrm>
            <a:off x="4747870" y="2297531"/>
            <a:ext cx="672662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22AB2C-33CE-3540-B6DF-B9EE5B7F7DA5}"/>
              </a:ext>
            </a:extLst>
          </p:cNvPr>
          <p:cNvCxnSpPr>
            <a:cxnSpLocks/>
          </p:cNvCxnSpPr>
          <p:nvPr/>
        </p:nvCxnSpPr>
        <p:spPr>
          <a:xfrm>
            <a:off x="4482128" y="2297531"/>
            <a:ext cx="0" cy="67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4AB8D2-3F70-B742-A582-CB1D50081AE6}"/>
              </a:ext>
            </a:extLst>
          </p:cNvPr>
          <p:cNvSpPr txBox="1"/>
          <p:nvPr/>
        </p:nvSpPr>
        <p:spPr>
          <a:xfrm>
            <a:off x="2940587" y="2970974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7F650-4A73-6C47-961A-24570D06CC4D}"/>
              </a:ext>
            </a:extLst>
          </p:cNvPr>
          <p:cNvSpPr txBox="1"/>
          <p:nvPr/>
        </p:nvSpPr>
        <p:spPr>
          <a:xfrm>
            <a:off x="5225415" y="2967862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55BE6-36FC-C24D-8984-4C640A627514}"/>
              </a:ext>
            </a:extLst>
          </p:cNvPr>
          <p:cNvSpPr txBox="1"/>
          <p:nvPr/>
        </p:nvSpPr>
        <p:spPr>
          <a:xfrm>
            <a:off x="4067609" y="3054491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4A2268-02B8-AA40-9FDA-95C32FC2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956" y="1889394"/>
            <a:ext cx="4521200" cy="1447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CBFC6F-98E7-0745-9FB6-EFC09644EA64}"/>
              </a:ext>
            </a:extLst>
          </p:cNvPr>
          <p:cNvSpPr txBox="1"/>
          <p:nvPr/>
        </p:nvSpPr>
        <p:spPr>
          <a:xfrm>
            <a:off x="5686273" y="269668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0.92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E2DD2-81DA-DA41-9698-3D49FB49125C}"/>
              </a:ext>
            </a:extLst>
          </p:cNvPr>
          <p:cNvSpPr txBox="1"/>
          <p:nvPr/>
        </p:nvSpPr>
        <p:spPr>
          <a:xfrm>
            <a:off x="4146206" y="33536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7A29C-D634-6E42-B792-2139BD560B95}"/>
              </a:ext>
            </a:extLst>
          </p:cNvPr>
          <p:cNvSpPr txBox="1"/>
          <p:nvPr/>
        </p:nvSpPr>
        <p:spPr>
          <a:xfrm>
            <a:off x="2892988" y="33536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409023-8896-8645-840A-9B09131ACC05}"/>
              </a:ext>
            </a:extLst>
          </p:cNvPr>
          <p:cNvCxnSpPr/>
          <p:nvPr/>
        </p:nvCxnSpPr>
        <p:spPr>
          <a:xfrm flipH="1">
            <a:off x="2504661" y="3337194"/>
            <a:ext cx="435926" cy="3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BA0177-F68B-B842-AF46-11CBDFF49A30}"/>
              </a:ext>
            </a:extLst>
          </p:cNvPr>
          <p:cNvSpPr txBox="1"/>
          <p:nvPr/>
        </p:nvSpPr>
        <p:spPr>
          <a:xfrm>
            <a:off x="1487620" y="372299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Outside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CB341D-723E-224C-9204-5B4EF945BCAD}"/>
              </a:ext>
            </a:extLst>
          </p:cNvPr>
          <p:cNvCxnSpPr/>
          <p:nvPr/>
        </p:nvCxnSpPr>
        <p:spPr>
          <a:xfrm flipH="1">
            <a:off x="3756992" y="3353665"/>
            <a:ext cx="389214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33FCE7-B1C3-D24C-9120-F852EBE2EC08}"/>
              </a:ext>
            </a:extLst>
          </p:cNvPr>
          <p:cNvSpPr txBox="1"/>
          <p:nvPr/>
        </p:nvSpPr>
        <p:spPr>
          <a:xfrm>
            <a:off x="2990835" y="3907663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Inside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8C63E2-CBB8-814F-BBBC-94A101AF68F5}"/>
              </a:ext>
            </a:extLst>
          </p:cNvPr>
          <p:cNvCxnSpPr/>
          <p:nvPr/>
        </p:nvCxnSpPr>
        <p:spPr>
          <a:xfrm flipH="1">
            <a:off x="5225415" y="3423823"/>
            <a:ext cx="280864" cy="6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99BA86-B68E-E449-BEE7-C2670B7FF92A}"/>
              </a:ext>
            </a:extLst>
          </p:cNvPr>
          <p:cNvCxnSpPr/>
          <p:nvPr/>
        </p:nvCxnSpPr>
        <p:spPr>
          <a:xfrm>
            <a:off x="5686273" y="3435231"/>
            <a:ext cx="326901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9F2B88-8FB7-F149-8FCC-4DEEB1141C83}"/>
              </a:ext>
            </a:extLst>
          </p:cNvPr>
          <p:cNvSpPr txBox="1"/>
          <p:nvPr/>
        </p:nvSpPr>
        <p:spPr>
          <a:xfrm>
            <a:off x="5093125" y="412926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76E925-174B-4D4F-9C36-9BD080166179}"/>
              </a:ext>
            </a:extLst>
          </p:cNvPr>
          <p:cNvSpPr txBox="1"/>
          <p:nvPr/>
        </p:nvSpPr>
        <p:spPr>
          <a:xfrm>
            <a:off x="5867140" y="40923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185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55B95-DD33-A74D-8078-AE6E880F998F}"/>
              </a:ext>
            </a:extLst>
          </p:cNvPr>
          <p:cNvSpPr txBox="1"/>
          <p:nvPr/>
        </p:nvSpPr>
        <p:spPr>
          <a:xfrm>
            <a:off x="2561728" y="592410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61BEE-8943-2940-9FAF-3756E08F8ECB}"/>
              </a:ext>
            </a:extLst>
          </p:cNvPr>
          <p:cNvSpPr txBox="1"/>
          <p:nvPr/>
        </p:nvSpPr>
        <p:spPr>
          <a:xfrm>
            <a:off x="2442690" y="316324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0.92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B0259-2C30-954A-A7C0-F81EC88E2F42}"/>
              </a:ext>
            </a:extLst>
          </p:cNvPr>
          <p:cNvCxnSpPr>
            <a:cxnSpLocks/>
          </p:cNvCxnSpPr>
          <p:nvPr/>
        </p:nvCxnSpPr>
        <p:spPr>
          <a:xfrm flipH="1">
            <a:off x="2463277" y="961742"/>
            <a:ext cx="280864" cy="6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F5B1D7-06A6-0741-BBF2-2B17F168E7B9}"/>
              </a:ext>
            </a:extLst>
          </p:cNvPr>
          <p:cNvCxnSpPr>
            <a:cxnSpLocks/>
          </p:cNvCxnSpPr>
          <p:nvPr/>
        </p:nvCxnSpPr>
        <p:spPr>
          <a:xfrm>
            <a:off x="3022586" y="961742"/>
            <a:ext cx="326901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851F19-C206-024D-AAE3-C5EECE74CE4E}"/>
              </a:ext>
            </a:extLst>
          </p:cNvPr>
          <p:cNvSpPr txBox="1"/>
          <p:nvPr/>
        </p:nvSpPr>
        <p:spPr>
          <a:xfrm>
            <a:off x="2074717" y="1630248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64397-2969-6F44-9FCE-10C0E605DF1F}"/>
              </a:ext>
            </a:extLst>
          </p:cNvPr>
          <p:cNvSpPr txBox="1"/>
          <p:nvPr/>
        </p:nvSpPr>
        <p:spPr>
          <a:xfrm>
            <a:off x="3186036" y="1625456"/>
            <a:ext cx="7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1F2A1C-48AE-AF4F-BBE7-34A05320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08" y="1170715"/>
            <a:ext cx="4521200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E6D74-674F-A94F-B83A-19D78DEA7AE2}"/>
              </a:ext>
            </a:extLst>
          </p:cNvPr>
          <p:cNvSpPr txBox="1"/>
          <p:nvPr/>
        </p:nvSpPr>
        <p:spPr>
          <a:xfrm>
            <a:off x="1959301" y="1994788"/>
            <a:ext cx="7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69483-95DE-B044-B5BB-DE7909650C94}"/>
              </a:ext>
            </a:extLst>
          </p:cNvPr>
          <p:cNvCxnSpPr/>
          <p:nvPr/>
        </p:nvCxnSpPr>
        <p:spPr>
          <a:xfrm>
            <a:off x="6967330" y="1494452"/>
            <a:ext cx="37172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1B5E8-0EA7-0341-A8B6-15F5EE2EAA5A}"/>
              </a:ext>
            </a:extLst>
          </p:cNvPr>
          <p:cNvCxnSpPr/>
          <p:nvPr/>
        </p:nvCxnSpPr>
        <p:spPr>
          <a:xfrm>
            <a:off x="6967328" y="2502517"/>
            <a:ext cx="37172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F2467C-612D-E54A-BC36-071AB28624E7}"/>
              </a:ext>
            </a:extLst>
          </p:cNvPr>
          <p:cNvCxnSpPr/>
          <p:nvPr/>
        </p:nvCxnSpPr>
        <p:spPr>
          <a:xfrm>
            <a:off x="6967327" y="1694611"/>
            <a:ext cx="37172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DF3D91-C9C0-624B-A48A-62F9F6B03937}"/>
              </a:ext>
            </a:extLst>
          </p:cNvPr>
          <p:cNvSpPr txBox="1"/>
          <p:nvPr/>
        </p:nvSpPr>
        <p:spPr>
          <a:xfrm>
            <a:off x="3349487" y="1994788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5AFD9-DA11-F948-BB3D-D31E1160F8BE}"/>
              </a:ext>
            </a:extLst>
          </p:cNvPr>
          <p:cNvSpPr txBox="1"/>
          <p:nvPr/>
        </p:nvSpPr>
        <p:spPr>
          <a:xfrm>
            <a:off x="606287" y="2392543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Entropy = (1/3)*0 + (2/3)*1 = 0.667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D77A9-D0EA-1B46-899F-A02BB8FB1AFB}"/>
              </a:ext>
            </a:extLst>
          </p:cNvPr>
          <p:cNvSpPr txBox="1"/>
          <p:nvPr/>
        </p:nvSpPr>
        <p:spPr>
          <a:xfrm>
            <a:off x="1028200" y="2790298"/>
            <a:ext cx="37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= 0.92 – 0.667 = 0.25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25F4C-9B4E-EB4C-BFC6-C43C45C8BA6B}"/>
              </a:ext>
            </a:extLst>
          </p:cNvPr>
          <p:cNvSpPr txBox="1"/>
          <p:nvPr/>
        </p:nvSpPr>
        <p:spPr>
          <a:xfrm>
            <a:off x="2561728" y="3829248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9A639-D002-FD4C-9FCB-05A42C5DC0A4}"/>
              </a:ext>
            </a:extLst>
          </p:cNvPr>
          <p:cNvSpPr txBox="1"/>
          <p:nvPr/>
        </p:nvSpPr>
        <p:spPr>
          <a:xfrm>
            <a:off x="2442690" y="3553162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0.92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7FBD4A-45E3-094D-AE40-052C325D4A84}"/>
              </a:ext>
            </a:extLst>
          </p:cNvPr>
          <p:cNvCxnSpPr>
            <a:cxnSpLocks/>
          </p:cNvCxnSpPr>
          <p:nvPr/>
        </p:nvCxnSpPr>
        <p:spPr>
          <a:xfrm>
            <a:off x="2899840" y="4203856"/>
            <a:ext cx="22308" cy="63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D962A5-9EE9-7D4A-B07C-9CC6401359BD}"/>
              </a:ext>
            </a:extLst>
          </p:cNvPr>
          <p:cNvSpPr txBox="1"/>
          <p:nvPr/>
        </p:nvSpPr>
        <p:spPr>
          <a:xfrm>
            <a:off x="2341643" y="4830696"/>
            <a:ext cx="14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Windy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F79C9-E1BA-8149-BA0D-D0053E1C9D20}"/>
              </a:ext>
            </a:extLst>
          </p:cNvPr>
          <p:cNvSpPr txBox="1"/>
          <p:nvPr/>
        </p:nvSpPr>
        <p:spPr>
          <a:xfrm>
            <a:off x="2522448" y="5114518"/>
            <a:ext cx="11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= 0.92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F6FDF-26DC-254B-AF16-0D6ED5F8E04D}"/>
              </a:ext>
            </a:extLst>
          </p:cNvPr>
          <p:cNvSpPr txBox="1"/>
          <p:nvPr/>
        </p:nvSpPr>
        <p:spPr>
          <a:xfrm>
            <a:off x="1660184" y="5462389"/>
            <a:ext cx="247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Entropy = 0.92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070143-89CA-9F4C-B46A-B5B1BD8864F3}"/>
              </a:ext>
            </a:extLst>
          </p:cNvPr>
          <p:cNvSpPr txBox="1"/>
          <p:nvPr/>
        </p:nvSpPr>
        <p:spPr>
          <a:xfrm>
            <a:off x="1028200" y="5909416"/>
            <a:ext cx="37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= 0.92 – 0.92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9D654-531B-8C4C-8224-BDC38E04555D}"/>
              </a:ext>
            </a:extLst>
          </p:cNvPr>
          <p:cNvSpPr txBox="1"/>
          <p:nvPr/>
        </p:nvSpPr>
        <p:spPr>
          <a:xfrm>
            <a:off x="5411283" y="4201061"/>
            <a:ext cx="643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split at the ”Rainy Node” would be the temperature</a:t>
            </a:r>
          </a:p>
        </p:txBody>
      </p:sp>
    </p:spTree>
    <p:extLst>
      <p:ext uri="{BB962C8B-B14F-4D97-AF65-F5344CB8AC3E}">
        <p14:creationId xmlns:p14="http://schemas.microsoft.com/office/powerpoint/2010/main" val="358743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82F9-EE94-5247-BC51-22A838B6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Resulting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7AB18-CED1-5E45-90C4-0FB62975AFCB}"/>
              </a:ext>
            </a:extLst>
          </p:cNvPr>
          <p:cNvSpPr txBox="1"/>
          <p:nvPr/>
        </p:nvSpPr>
        <p:spPr>
          <a:xfrm>
            <a:off x="4054185" y="1928199"/>
            <a:ext cx="15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132CEB-B9C7-CD41-A8D4-DFFAF330B21D}"/>
              </a:ext>
            </a:extLst>
          </p:cNvPr>
          <p:cNvCxnSpPr>
            <a:cxnSpLocks/>
          </p:cNvCxnSpPr>
          <p:nvPr/>
        </p:nvCxnSpPr>
        <p:spPr>
          <a:xfrm flipH="1">
            <a:off x="3660617" y="2297531"/>
            <a:ext cx="561736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22DDE7-5825-1248-A18C-A35B0FFDD6FA}"/>
              </a:ext>
            </a:extLst>
          </p:cNvPr>
          <p:cNvCxnSpPr/>
          <p:nvPr/>
        </p:nvCxnSpPr>
        <p:spPr>
          <a:xfrm>
            <a:off x="4747870" y="2297531"/>
            <a:ext cx="672662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4B5564-529B-7146-9607-ACF542CE25E3}"/>
              </a:ext>
            </a:extLst>
          </p:cNvPr>
          <p:cNvCxnSpPr>
            <a:cxnSpLocks/>
          </p:cNvCxnSpPr>
          <p:nvPr/>
        </p:nvCxnSpPr>
        <p:spPr>
          <a:xfrm>
            <a:off x="4482128" y="2297531"/>
            <a:ext cx="0" cy="67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1C1228-BD12-8B40-859D-3FD60027DD45}"/>
              </a:ext>
            </a:extLst>
          </p:cNvPr>
          <p:cNvSpPr txBox="1"/>
          <p:nvPr/>
        </p:nvSpPr>
        <p:spPr>
          <a:xfrm>
            <a:off x="2940587" y="2970974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09018-E5F5-7D42-AA2F-02E69D859455}"/>
              </a:ext>
            </a:extLst>
          </p:cNvPr>
          <p:cNvSpPr txBox="1"/>
          <p:nvPr/>
        </p:nvSpPr>
        <p:spPr>
          <a:xfrm>
            <a:off x="5225415" y="2967862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882A6-EE8B-8245-BF6E-8ACE130E0BFC}"/>
              </a:ext>
            </a:extLst>
          </p:cNvPr>
          <p:cNvSpPr txBox="1"/>
          <p:nvPr/>
        </p:nvSpPr>
        <p:spPr>
          <a:xfrm>
            <a:off x="4067609" y="3054491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1AEA3-5585-DE40-A657-C802456E27CC}"/>
              </a:ext>
            </a:extLst>
          </p:cNvPr>
          <p:cNvSpPr txBox="1"/>
          <p:nvPr/>
        </p:nvSpPr>
        <p:spPr>
          <a:xfrm>
            <a:off x="5686273" y="269668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0.92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3E660-9731-554B-B817-DFA4D2F1FD51}"/>
              </a:ext>
            </a:extLst>
          </p:cNvPr>
          <p:cNvSpPr txBox="1"/>
          <p:nvPr/>
        </p:nvSpPr>
        <p:spPr>
          <a:xfrm>
            <a:off x="4146206" y="33536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F3648-A608-5A4E-B63E-39FA066EE27C}"/>
              </a:ext>
            </a:extLst>
          </p:cNvPr>
          <p:cNvSpPr txBox="1"/>
          <p:nvPr/>
        </p:nvSpPr>
        <p:spPr>
          <a:xfrm>
            <a:off x="2892988" y="33536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9455B-5F15-1C4C-8740-8F3596CB4E21}"/>
              </a:ext>
            </a:extLst>
          </p:cNvPr>
          <p:cNvCxnSpPr/>
          <p:nvPr/>
        </p:nvCxnSpPr>
        <p:spPr>
          <a:xfrm flipH="1">
            <a:off x="2504661" y="3337194"/>
            <a:ext cx="435926" cy="3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7F963D-7E3E-3145-9BE6-C3D6CE06E687}"/>
              </a:ext>
            </a:extLst>
          </p:cNvPr>
          <p:cNvSpPr txBox="1"/>
          <p:nvPr/>
        </p:nvSpPr>
        <p:spPr>
          <a:xfrm>
            <a:off x="1487620" y="372299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Outside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730CB-D5D5-B744-97AF-BA0FDD5B80CA}"/>
              </a:ext>
            </a:extLst>
          </p:cNvPr>
          <p:cNvCxnSpPr/>
          <p:nvPr/>
        </p:nvCxnSpPr>
        <p:spPr>
          <a:xfrm flipH="1">
            <a:off x="3756992" y="3353665"/>
            <a:ext cx="389214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9D85B2-AA05-FC47-B4D0-C884974B6063}"/>
              </a:ext>
            </a:extLst>
          </p:cNvPr>
          <p:cNvSpPr txBox="1"/>
          <p:nvPr/>
        </p:nvSpPr>
        <p:spPr>
          <a:xfrm>
            <a:off x="2990835" y="3907663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Inside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2C4B93-269B-FB4E-A71F-D00C53A15517}"/>
              </a:ext>
            </a:extLst>
          </p:cNvPr>
          <p:cNvCxnSpPr/>
          <p:nvPr/>
        </p:nvCxnSpPr>
        <p:spPr>
          <a:xfrm flipH="1">
            <a:off x="5225415" y="3423823"/>
            <a:ext cx="280864" cy="6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CAB18B-DAE1-7444-BD32-E15A915C26B8}"/>
              </a:ext>
            </a:extLst>
          </p:cNvPr>
          <p:cNvCxnSpPr/>
          <p:nvPr/>
        </p:nvCxnSpPr>
        <p:spPr>
          <a:xfrm>
            <a:off x="5686273" y="3435231"/>
            <a:ext cx="326901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AA84A5-51F1-4243-A5F7-9FB219DEAB09}"/>
              </a:ext>
            </a:extLst>
          </p:cNvPr>
          <p:cNvSpPr txBox="1"/>
          <p:nvPr/>
        </p:nvSpPr>
        <p:spPr>
          <a:xfrm>
            <a:off x="4923088" y="40923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C54FC-7C0A-D649-BF81-1AACBEBD49EB}"/>
              </a:ext>
            </a:extLst>
          </p:cNvPr>
          <p:cNvSpPr txBox="1"/>
          <p:nvPr/>
        </p:nvSpPr>
        <p:spPr>
          <a:xfrm>
            <a:off x="5867140" y="40923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FFF94D-43FC-6045-9B3F-7D7D4336BABF}"/>
              </a:ext>
            </a:extLst>
          </p:cNvPr>
          <p:cNvCxnSpPr/>
          <p:nvPr/>
        </p:nvCxnSpPr>
        <p:spPr>
          <a:xfrm flipH="1">
            <a:off x="4638872" y="4478132"/>
            <a:ext cx="389214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A7DC60-7193-2949-A5CE-75C04E9B6EB7}"/>
              </a:ext>
            </a:extLst>
          </p:cNvPr>
          <p:cNvSpPr txBox="1"/>
          <p:nvPr/>
        </p:nvSpPr>
        <p:spPr>
          <a:xfrm>
            <a:off x="3872715" y="5032130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Inside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5047E1-8FB0-A247-92CC-89E4751989B7}"/>
              </a:ext>
            </a:extLst>
          </p:cNvPr>
          <p:cNvSpPr txBox="1"/>
          <p:nvPr/>
        </p:nvSpPr>
        <p:spPr>
          <a:xfrm>
            <a:off x="4305287" y="409232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C92C3-7AD9-0547-B5E1-1DFD7F20E046}"/>
              </a:ext>
            </a:extLst>
          </p:cNvPr>
          <p:cNvSpPr txBox="1"/>
          <p:nvPr/>
        </p:nvSpPr>
        <p:spPr>
          <a:xfrm>
            <a:off x="6574880" y="40923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0.667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F35126-042C-3C4E-8AFE-3E4A458C7AD8}"/>
              </a:ext>
            </a:extLst>
          </p:cNvPr>
          <p:cNvCxnSpPr/>
          <p:nvPr/>
        </p:nvCxnSpPr>
        <p:spPr>
          <a:xfrm>
            <a:off x="6331226" y="4478132"/>
            <a:ext cx="313964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6CC064-0870-0044-9698-8DB70B1E669F}"/>
              </a:ext>
            </a:extLst>
          </p:cNvPr>
          <p:cNvSpPr txBox="1"/>
          <p:nvPr/>
        </p:nvSpPr>
        <p:spPr>
          <a:xfrm>
            <a:off x="5686273" y="5048601"/>
            <a:ext cx="316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stay inside, 50% go outside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FA1BBA-081D-F040-839C-3633FBEA191E}"/>
              </a:ext>
            </a:extLst>
          </p:cNvPr>
          <p:cNvSpPr txBox="1"/>
          <p:nvPr/>
        </p:nvSpPr>
        <p:spPr>
          <a:xfrm>
            <a:off x="6624078" y="597822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 your classification threshold comes in </a:t>
            </a:r>
          </a:p>
        </p:txBody>
      </p:sp>
    </p:spTree>
    <p:extLst>
      <p:ext uri="{BB962C8B-B14F-4D97-AF65-F5344CB8AC3E}">
        <p14:creationId xmlns:p14="http://schemas.microsoft.com/office/powerpoint/2010/main" val="406051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2104</Words>
  <Application>Microsoft Macintosh PowerPoint</Application>
  <PresentationFormat>Widescreen</PresentationFormat>
  <Paragraphs>271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Decision Trees and Random Forest Classifier</vt:lpstr>
      <vt:lpstr>Decision Trees</vt:lpstr>
      <vt:lpstr>Decision Trees – Entropy &amp; Information Gain</vt:lpstr>
      <vt:lpstr>Decision Trees – Entropy &amp; Information Gain </vt:lpstr>
      <vt:lpstr>PowerPoint Presentation</vt:lpstr>
      <vt:lpstr>Decision Trees – Entropy &amp; Information Gain</vt:lpstr>
      <vt:lpstr>PowerPoint Presentation</vt:lpstr>
      <vt:lpstr>PowerPoint Presentation</vt:lpstr>
      <vt:lpstr>Our Resulting Decision Tree</vt:lpstr>
      <vt:lpstr>What is the Gini Impurity Index?</vt:lpstr>
      <vt:lpstr>Random Forest</vt:lpstr>
      <vt:lpstr>Bootstrap Aggregating</vt:lpstr>
      <vt:lpstr>PowerPoint Presentation</vt:lpstr>
      <vt:lpstr>Bagging continued..</vt:lpstr>
      <vt:lpstr>Random Forest</vt:lpstr>
      <vt:lpstr>What is out of bag error?</vt:lpstr>
      <vt:lpstr>Boosting - Adaboost</vt:lpstr>
      <vt:lpstr>Bagging vs. Boosting</vt:lpstr>
      <vt:lpstr>Adaboost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Adaboost vs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Random Forest Classifier</dc:title>
  <dc:creator>ADAM YANG</dc:creator>
  <cp:lastModifiedBy>ADAM YANG</cp:lastModifiedBy>
  <cp:revision>40</cp:revision>
  <dcterms:created xsi:type="dcterms:W3CDTF">2021-03-09T22:15:30Z</dcterms:created>
  <dcterms:modified xsi:type="dcterms:W3CDTF">2022-02-15T16:31:13Z</dcterms:modified>
</cp:coreProperties>
</file>