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4" r:id="rId15"/>
    <p:sldId id="269" r:id="rId16"/>
    <p:sldId id="268" r:id="rId17"/>
    <p:sldId id="267" r:id="rId18"/>
    <p:sldId id="270" r:id="rId19"/>
    <p:sldId id="275" r:id="rId20"/>
    <p:sldId id="279" r:id="rId21"/>
    <p:sldId id="28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980"/>
  </p:normalViewPr>
  <p:slideViewPr>
    <p:cSldViewPr snapToGrid="0" snapToObjects="1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6:5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2841 24575,'11'0'0,"-3"0"0,8 0 0,-3 0 0,10 0 0,-5 0 0,5 0 0,0 0 0,2 0 0,10 0 0,2 0 0,0 0 0,4 0 0,-4 0 0,-1 0 0,0 0 0,-1 0 0,-4 0 0,4 0 0,-10-4 0,3 3 0,-4-3 0,5 4 0,-4-4 0,-2 3 0,0-7 0,-4 7 0,9-8 0,-9 4 0,4 0 0,0-4 0,-4 4 0,4 0 0,-5-4 0,5 4 0,-4-4 0,17-5 0,-15 4 0,15-8 0,-16 7 0,8-7 0,-4 7 0,5-7 0,1 2 0,-1-3 0,1-1 0,-6 1 0,4 4 0,-8-8 0,3 12 0,-4-11 0,-1 8 0,-4-4 0,2 0 0,-2 0 0,0 0 0,4-6 0,-4 5 0,11-10 0,-6 9 0,12-11 0,-12 12 0,12-12 0,-12 12 0,2-11 0,-4 11 0,-3-4 0,4 5 0,4-8 0,-7 6 0,6-6 0,-11 8 0,6 0 0,-6 0 0,7 0 0,-3 0 0,1-5 0,-2 3 0,0-3 0,-3 0 0,3 4 0,1-9 0,-4 9 0,4-4 0,-5 5 0,0 0 0,0 0 0,-1 4 0,1-3 0,-1 8 0,1-8 0,0 3 0,-1 1 0,1-4 0,0 3 0,0-4 0,0 0 0,-1 0 0,1 0 0,-4 0 0,8-13 0,-7 10 0,3-10 0,-1 13 0,-3 0 0,4-5 0,0 3 0,0-3 0,0 5 0,0 0 0,-4 0 0,3 0 0,-3 0 0,4 5 0,0-4 0,-1 3 0,1 0 0,-1-3 0,1 4 0,0-1 0,-1-3 0,1 4 0,0-1 0,-5-3 0,4 3 0,-3-4 0,4 0 0,0 0 0,-1 5 0,1-4 0,0 3 0,0-4 0,4-8 0,-4 10 0,4-9 0,-4 12 0,0-5 0,-1 4 0,1-3 0,-1 8 0,1-8 0,-1 8 0,1-8 0,-1 8 0,1-8 0,-1 7 0,1-6 0,-1 6 0,1-7 0,-1 8 0,1-8 0,-1 4 0,1-1 0,-1 1 0,1 1 0,-1 3 0,1-8 0,-1 3 0,1 0 0,0-3 0,-1 4 0,1-5 0,4 0 0,-3 0 0,11-4 0,-7 3 0,4-2 0,-5 3 0,0 0 0,-3 0 0,6 4 0,-6-3 0,7 3 0,-7 0 0,3-3 0,-1 8 0,-2-8 0,2 7 0,1-7 0,-4 8 0,8-4 0,-8 5 0,4-1 0,-1 1 0,-3-1 0,8 0 0,-8 1 0,4 0 0,-1 3 0,-3-2 0,8 2 0,-8-3 0,3-1 0,1 1 0,-4-1 0,8 0 0,-5 1 0,6-1 0,-5 1 0,3-1 0,-6 4 0,6-3 0,-2 7 0,4-7 0,0 3 0,-1 0 0,6-3 0,-3 7 0,3-8 0,-6 8 0,-3-3 0,3 0 0,-4 3 0,1-6 0,-2 6 0,-4-3 0,5 4 0,-4 0 0,3 0 0,-4 0 0,0 0 0,1 0 0,-1 0 0,4 0 0,-3-4 0,4 4 0,-1-4 0,1 4 0,5 0 0,-1 0 0,-4 0 0,-1 0 0,1 0 0,-4 0 0,3 0 0,1 0 0,-4 0 0,3 0 0,1 0 0,-4 3 0,8 2 0,-4 4 0,5 0 0,-4-1 0,3 1 0,-4 0 0,1-1 0,2 1 0,-2 4 0,4-3 0,0 7 0,0-8 0,-1 8 0,1-3 0,0 4 0,5 1 0,5 12 0,-3-9 0,2 9 0,-9-8 0,-3 1 0,3 0 0,-8 4 0,8-3 0,-3 4 0,5 1 0,0-1 0,-5 0 0,3 1 0,-2-1 0,-1 1 0,3-1 0,-7-5 0,7 4 0,-3-3 0,0 4 0,3-5 0,-3 4 0,4-3 0,1 4 0,-1 0 0,1 1 0,-1-1 0,1 1 0,0-1 0,-1 0 0,6 2 0,-3 5 0,19 16 0,-16-5 0,10 4 0,-8-8 0,-6-12 0,6 12 0,-1-11 0,-5 4 0,4-6 0,-5 0 0,4-5 0,-3 3 0,2-8 0,-4 8 0,4-8 0,-3 3 0,9-3 0,-10-2 0,9 1 0,-4 0 0,0-4 0,4 3 0,-8-4 0,8 1 0,-9 2 0,4-6 0,-5 5 0,0-6 0,-1 3 0,1 0 0,5-3 0,-4 7 0,18 2 0,-11 1 0,6 2 0,-4-2 0,-4-6 0,6 5 0,-6-5 0,4 1 0,-3 3 0,-1-4 0,4 1 0,-4 3 0,0-7 0,5 7 0,-10-8 0,9 4 0,-4 0 0,0-3 0,5 3 0,-10-5 0,9 5 0,-9-4 0,9 4 0,-9-5 0,9 1 0,-8 3 0,8-3 0,-9 3 0,9-3 0,-9-1 0,9 1 0,-9-1 0,17 5 0,-9-4 0,5 3 0,-4-3 0,-9-5 0,9 4 0,-8-4 0,8 0 0,-4 4 0,5-4 0,1 0 0,-1 4 0,-5-8 0,4 8 0,-3-4 0,4 1 0,1 2 0,-1-6 0,0 2 0,-4 0 0,3-3 0,-4 7 0,5-7 0,-4 8 0,3-8 0,-9 7 0,9-7 0,-9 7 0,9-7 0,-8 6 0,10-2 0,-5 0 0,3-1 0,-5 0 0,0-3 0,-4 3 0,9 1 0,-4-4 0,0 3 0,5 0 0,-5-2 0,0 2 0,4-4 0,-9 4 0,4-3 0,0 3 0,-4 0 0,4-3 0,-5 3 0,0 0 0,0-3 0,0 3 0,-5-1 0,4-2 0,-8 3 0,4-4 0,-5 3 0,0-2 0,0 3 0,-4-4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24575,'7'0'0,"5"0"0,-3 0 0,4 0 0,-1 0 0,2 0 0,4 0 0,0 0 0,5 0 0,-4 0 0,9 0 0,2 0 0,1 0 0,4 0 0,1 0 0,0 0 0,1 0 0,-1 0 0,-7 0 0,-5 0 0,-1 0 0,-5 0 0,0 0 0,-5 0 0,0 0 0,-1 0 0,-3 0 0,4 0 0,-5 0 0,0 0 0,0 0 0,0 0 0,0 0 0,0 0 0,-3 3 0,-5-2 0,-4 3 0,-4-4 0,3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1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24575,'8'0'0,"-1"0"0,1 0 0,4 0 0,-2 0 0,6 0 0,-6 0 0,12 0 0,-8 0 0,14 0 0,-8 4 0,8-3 0,-13 6 0,12-6 0,-13 7 0,5-4 0,-7 5 0,-4-1 0,1-4 0,-1 0 0,0-4 0,0 0 0,0 4 0,0-4 0,0 8 0,0-7 0,0 2 0,0 1 0,0 0 0,0 1 0,1 2 0,-1-3 0,0 4 0,4 1 0,-3-1 0,4 1 0,-1-1 0,-3 0 0,4 5 0,-5-4 0,1 4 0,-1-5 0,0 0 0,-4 0 0,-3-4 0,-6-1 0,-3 1 0,-4-3 0,3 6 0,-8-6 0,7 6 0,-7-6 0,8 6 0,-8-2 0,8 0 0,-4 2 0,1-2 0,3 0 0,-4 2 0,5-6 0,0 6 0,-1-6 0,1 3 0,0-1 0,0-2 0,0 6 0,-1-6 0,1 7 0,0-8 0,0 4 0,0 0 0,-1-3 0,1 2 0,0 1 0,0-3 0,1 2 0,-1-3 0,4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1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24575,'7'0'0,"1"0"0,5 0 0,-4 0 0,3 0 0,1 0 0,-4 0 0,8 0 0,-4 0 0,5 0 0,0 0 0,5 0 0,-4 0 0,9 0 0,-4 0 0,6 0 0,-1 0 0,1 0 0,-1 0 0,-5 0 0,4 0 0,-3 5 0,4-4 0,0 3 0,1-4 0,-6 0 0,4 0 0,-9 0 0,4 0 0,-5 0 0,-4 0 0,-2 0 0,-4 0 0,0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1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24575,'16'0'0,"5"0"0,9 0 0,7 0 0,0 0 0,26 0 0,-26 0 0,33 0 0,-24 0 0,11 0 0,-6 5 0,6-4 0,-13 8 0,6-7 0,-14 7 0,0-4 0,-7 1 0,-5-2 0,4-4 0,-13 4 0,7-4 0,-8 4 0,-1-4 0,0 0 0,-5 0 0,0 0 0,-4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24575,'-4'-1'0,"1"6"0,3 9 0,0 15 0,0-4 0,0 11 0,0 6 0,0-4 0,0 18 0,0-11 0,0 4 0,0 1 0,0-6 0,0 5 0,0-6 0,0-6 0,0-7 0,0-2 0,0-9 0,0 0 0,0-2 0,0-8 0,0 3 0,0-3 0,0-1 0,0 3 0,0-2 0,0 3 0,0-4 0,0-1 0,-7 1 0,5-1 0,-5-2 0,7-2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6:5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24575,'27'0'0,"3"0"0,20 0 0,16 0 0,21 0-933,-26 0 0,3 0 933,-1 0 0,2 0 0,13 0 0,1 0-697,1 0 0,0 0 697,1 0 0,0 0 0,10 0 0,1 0 0,-6 0 0,1 0 0,5 0 0,1 0 0,-6 0 0,-1 0 0,-5 0 0,-2 0 0,0 0 0,-1 0-624,-8 0 0,-2 0 624,5 0 0,0 0 0,-4 1 0,-2-2 0,-4-2 0,0 0-421,-1 3 0,-1-2 421,1-4 0,0-1 0,-4 3 0,0 0 363,-5 1 0,0-2-363,-3-1 0,0 0 0,44 4 0,1-4 0,-1 1 0,-12 3 0,-7-3 0,-1 5 1697,-7 0-1697,-2 0 1372,-7 0-1372,-7 0 1053,31 0-1053,-31-5 502,31 4-502,-38-4 0,12 5 0,-5-5 0,0 4 0,5-5 0,-5 1 0,7 4 0,0-4 0,0 5 0,7-6 0,-5 5 0,12-5 0,-12 1 0,13 4 0,-13-9 0,12 8 0,-12-3 0,5 5 0,0-5 0,-5 3 0,13-3 0,-13 5 0,5 0 0,0 0 0,19 0 0,-19 0 0,23 0 0,-27 0 0,-11 0 0,1 0 0,16 0 0,-4 0 0,-1 0 0,5-6 0,28 5 0,-23-5 0,-4 6 0,6 0 0,1 0 0,-1 0 0,-7 0 0,-1 0 0,-1 0 0,14 0 0,-9 0 0,0 0 0,-21-5 0,1 4 0,-6-4 0,6 5 0,-1 0 0,-5 0 0,5 0 0,-6 0 0,0 0 0,6 0 0,-10 0 0,15 0 0,-15 0 0,4 0 0,-2 0 0,3 0 0,0 0 0,6 5 0,-1-4 0,2 4 0,0 0 0,6-4 0,-13 4 0,5-5 0,-12 0 0,5 0 0,-12 0 0,6 0 0,-7 0 0,14 0 0,-11 0 0,6 0 0,-10 0 0,-9 0 0,4 0 0,-5 0 0,-5 0 0,4 0 0,-3 0 0,-1 0 0,4 0 0,-8 0 0,8 0 0,-8 0 0,4 0 0,-5 0 0,0 0 0,0 0 0,0 0 0,0 0 0,0 3 0,4-2 0,-6 2 0,2-3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6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24575,'0'35'0,"0"2"0,0 28 0,0 6 0,0-21 0,0 2-804,0-1 1,0 1 803,0 10 0,0-1 0,3-7 0,0-2-73,-2 0 1,-1 0 72,3-1 0,0-2 0,3 30 0,-6-25 0,1 1 0,5 24 0,-6 13 0,0-18 0,0 1 0,0 0 0,0-8 0,0-2 0,0-7 1184,0 0-1184,0 0 568,0-1-568,0-6 0,0 5 0,0-11 0,0 4 0,0-6 0,0-1 0,0 1 0,0-6 0,0-2 0,0 0 0,0-4 0,0 5 0,0-1 0,0 2 0,0 0 0,0 4 0,0-10 0,0 10 0,0-10 0,0 4 0,0-5 0,0-1 0,0 6 0,0-4 0,0 10 0,0-4 0,0 6 0,0-6 0,0 4 0,0-10 0,0 10 0,0-10 0,0 4 0,0-5 0,0-1 0,0 0 0,0 1 0,0-1 0,0 14 0,0-16 0,0 14 0,0-16 0,0-1 0,0 4 0,0-4 0,0 6 0,0-6 0,0 4 0,0-9 0,0 9 0,0-9 0,0 4 0,0-5 0,0-4 0,0 3 0,0-8 0,3 3 0,-2-4 0,3 0 0,-1 0 0,-2 0 0,3 0 0,-1-3 0,-2 2 0,2-3 0,1 0 0,-3 3 0,2-2 0,1 3 0,-3-1 0,2 1 0,1-4 0,-4 3 0,4-2 0,-4 3 0,4 0 0,-3 0 0,2 0 0,-3-1 0,0 1 0,0 0 0,0-1 0,0 1 0,3-4 0,-2 0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0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48 101 24575,'4'-4'0,"4"1"0,1 3 0,3 0 0,-4 0 0,0 0 0,0 0 0,0 0 0,5 0 0,0 0 0,0 0 0,3 0 0,-7 0 0,8 0 0,-8 0 0,8 0 0,-8 0 0,4 0 0,-5 0 0,0 0 0,0 0 0,0 0 0,0 0 0,0-8 0,1 6 0,-1-6 0,0 8 0,0 0 0,-3-4 0,2 3 0,-7-6 0,4 3 0,-4-4 0,0 0 0,-4 0 0,-5-1 0,0 5 0,-8-4 0,3 3 0,1 0 0,-4 1 0,3 4 0,-4 0 0,5 0 0,-4 0 0,7 0 0,-7 0 0,8 0 0,-8 0 0,8 0 0,-4 0 0,5 0 0,0 0 0,0 0 0,0 0 0,3 3 0,-2 2 0,6 3 0,-6 0 0,3 0 0,-1 0 0,2-1 0,-1 1 0,3 0 0,-3 0 0,4 0 0,0 0 0,0-1 0,0 1 0,0 0 0,0-1 0,0 1 0,0 0 0,0 0 0,0 0 0,0 0 0,0 0 0,0 0 0,4 0 0,-3 0 0,3 0 0,-4 0 0,0 0 0,0 0 0,3-3 0,-2 2 0,6-3 0,-3 4 0,4-4 0,-1 0 0,1-4 0,-1 0 0,1 0 0,0 0 0,0 0 0,0 0 0,5 0 0,-4 0 0,8 0 0,-8 0 0,8 0 0,-4 0 0,1 0 0,2 0 0,-2 0 0,0 0 0,2 0 0,-7 0 0,8 0 0,-8 0 0,8 0 0,-8 0 0,4 0 0,-5 0 0,0 0 0,0 0 0,0 0 0,-4 3 0,-1 1 0,-3 4 0,0-1 0,-3 1 0,2 0 0,-6 0 0,2 0 0,-3 0 0,3 0 0,-2 1 0,2-1 0,-3 4 0,0-3 0,3 4 0,-3-5 0,4 0 0,-4 0 0,-1 0 0,1 0 0,4 0 0,-4 0 0,4-3 0,-9 2 0,4-6 0,-3 3 0,-1 0 0,4-3 0,-3 3 0,4-4 0,0 0 0,-1 0 0,-3 0 0,2 0 0,-2 0 0,4 0 0,-1 0 0,1 0 0,0 0 0,0 0 0,0 0 0,-1 0 0,1 0 0,0 0 0,0 0 0,0 0 0,-1 0 0,1 0 0,0 0 0,0 0 0,0 0 0,0 0 0,4-3 0,-3 2 0,6-6 0,-2 6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0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24575,'-7'0'0,"-1"0"0,0 0 0,0 0 0,0 0 0,0 4 0,0 0 0,0 4 0,0 1 0,0-1 0,3 0 0,-2 0 0,2 0 0,-3-4 0,3 4 0,-2-4 0,3 1 0,-1 2 0,-2-6 0,6 6 0,-2-3 0,3 4 0,0-1 0,0 1 0,0-1 0,0 1 0,0-1 0,0 1 0,3-1 0,1 1 0,4-4 0,0-1 0,0-3 0,0 4 0,0-3 0,0 2 0,0-3 0,0 0 0,0 0 0,5 0 0,-4 0 0,3 0 0,1 0 0,-4 0 0,8 0 0,-4 4 0,1-3 0,3 3 0,-4-4 0,1 0 0,2 0 0,-6 0 0,6 0 0,-6 0 0,2 0 0,-4 0 0,0 0 0,0 0 0,0 0 0,0 0 0,1 0 0,-5-3 0,3 2 0,-6-6 0,6 2 0,-6-3 0,3 0 0,-4 0 0,0 0 0,0 0 0,0 1 0,0-1 0,-4 4 0,0-3 0,-4 6 0,0-6 0,-1 6 0,1-3 0,0 0 0,0 0 0,0 0 0,0 0 0,0 4 0,0 0 0,1 0 0,-1 0 0,0 0 0,1 0 0,-1 0 0,1 0 0,-1 0 0,4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0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24575,'-11'0'0,"0"0"0,-1 0 0,4 0 0,-4 0 0,1 0 0,2 3 0,1 2 0,-3 3 0,5-1 0,-3 2 0,2-5 0,6 3 0,-6-6 0,3 3 0,-1-1 0,-2-2 0,6 7 0,-6-8 0,6 8 0,-7-7 0,4 6 0,-1-3 0,-2 0 0,6 3 0,-6-2 0,6 2 0,1-3 0,5 0 0,2-4 0,1 0 0,0 0 0,0 0 0,5 0 0,-4 0 0,8 0 0,-8 0 0,8-4 0,-8 3 0,8-7 0,-8 7 0,3-7 0,1 7 0,-4-6 0,3 6 0,-4-3 0,0 1 0,0 2 0,1-3 0,-1 4 0,-4-4 0,3 3 0,-6-5 0,2 1 0,-6 1 0,-2-7 0,-3 9 0,0-10 0,0 12 0,0-4 0,0 4 0,-1 0 0,1 0 0,0 0 0,0 0 0,0 0 0,1 0 0,-1 0 0,3 3 0,2 2 0,3 2 0,0-3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0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24575,'0'11'0,"0"0"0,0 2 0,0-4 0,0 13 0,-8-11 0,6 11 0,-10-9 0,3 1 0,3 3 0,-5-7 0,6 7 0,-4-4 0,0 5 0,0-5 0,0 4 0,1-3 0,-1-1 0,0 4 0,0-3 0,0 3 0,0 1 0,-4-4 0,3 3 0,-3-3 0,4 0 0,0 2 0,1-6 0,-1 6 0,5-7 0,-5 8 0,5-8 0,-5 4 0,5-5 0,-4 0 0,7 0 0,-2 0 0,-1 0 0,0 0 0,-1 0 0,-2-4 0,7-1 0,-4-3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0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 24575,'-2'0'0,"0"0"0,-12 0 0,5 0 0,2 4 0,0-3 0,6 6 0,-3-3 0,4 4 0,0 0 0,-8-4 0,6 3 0,-6-2 0,8 2 0,0 1 0,0 0 0,0-1 0,0 1 0,4-4 0,-3 3 0,6-6 0,-3 6 0,4-3 0,0 0 0,0-1 0,0 1 0,0-3 0,0 3 0,0-4 0,0 0 0,0 0 0,0 0 0,0 0 0,0 0 0,0 0 0,0 0 0,0 0 0,-1 0 0,1 0 0,0 0 0,0 0 0,0 0 0,-4-4 0,-1-1 0,-3-3 0,4 4 0,-3-3 0,2 2 0,-3-2 0,0-1 0,0 0 0,0 0 0,0 0 0,0 0 0,0 0 0,-3 0 0,-1 3 0,-1-2 0,-1 3 0,1-4 0,-2 4 0,-1 0 0,1 4 0,-1 0 0,4 4 0,1-3 0,3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7T06:27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24575,'0'7'0,"0"1"0,0 13 0,0-3 0,0 5 0,0-4 0,0 4 0,0 6 0,0-8 0,0 13 0,0-4 0,0-4 0,0 14 0,0-9 0,0 12 0,0-11 0,0 8 0,0-9 0,0 6 0,0 4 0,0-4 0,0 6 0,0-6 0,0 4 0,0-4 0,0 12 0,0-4 0,0 4 0,0 0 0,0-4 0,0 11 0,0-5 0,0 7 0,0 0 0,0 0 0,0-1 0,0 1 0,0 0 0,0 0 0,0-1 0,0 1 0,0 0 0,0-7 0,0 5 0,0-5 0,0 1 0,0 4 0,0-5 0,0 7 0,0-7 0,0-2 0,0-6 0,0 0 0,4-1 0,-3 1 0,4-6 0,-5-2 0,0-5 0,5 5 0,-4-4 0,4 4 0,-5-5 0,0-1 0,0 0 0,0-4 0,4 3 0,-3-4 0,4 6 0,-5-6 0,4 4 0,-3-4 0,3 1 0,-4 3 0,0-9 0,5 9 0,-4-9 0,3 9 0,0-9 0,-3 9 0,3-8 0,-4 3 0,4-6 0,-3-3 0,3 3 0,0-8 0,-3 8 0,2-8 0,1 8 0,-3-8 0,7 15 0,-3-8 0,0 5 0,-1-4 0,0-8 0,-4 8 0,8-8 0,-7 4 0,2-5 0,-3 4 0,4-3 0,-3 4 0,2-5 0,1 0 0,-3 0 0,2 0 0,-3 0 0,0 0 0,0 0 0,0 0 0,0 0 0,0 0 0,4-4 0,-4-1 0,4-3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27F0E-739A-5644-9D10-ED3E319F786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1718E-5379-AF48-B8E3-628E3632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1718E-5379-AF48-B8E3-628E363233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spam. Identifying guilt.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1718E-5379-AF48-B8E3-628E363233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is TP/TP + FP. Increasing the classification threshold means you predict fewer positives and more negatives. That means your # of TP will decrease or stay the same and the number of FP will also decrease or stay the same. Therefore, in most cases, your precision will probably increase.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TP/TP + FN. Increasing the classification threshold means you predict fewer positives and more negatives. That means your # of TP will decrease or stay the same and your # of FN will increase or stay the same. Therefore, your recall will either decrease or stay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1718E-5379-AF48-B8E3-628E363233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1718E-5379-AF48-B8E3-628E363233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5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11E3-EC80-E944-A349-108B656C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8085-C0A9-4340-A653-E8F1B06A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7DEF-FEB4-DF4A-BDA7-CEABF6C8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5162-0CA4-EE48-BE5C-13290BE9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B756-7439-7342-AF93-4287D88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8F21-0417-1C49-9305-21AA9AA0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E16EB-C7AC-E64C-9A28-1477A714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6A3A-ACFE-B140-BB3C-B3409A2F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61B9-2F49-4A4E-8896-85BAA984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551A-D5CA-C241-B033-531EAE17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BB99C-4838-2F4C-945D-B1DF45620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9048-3778-BA49-AB18-DF3C4D21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225B-EF98-074C-9D2F-2F349971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02EA-90CA-C14C-B8D1-F027610A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96A68-196B-7545-9CBC-5F5A7D7F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115D-0A17-C044-8916-5D41F744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5C65-A4DF-5149-B239-0C58B0B0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D7BB-80F8-5442-9BCB-260888FF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73BD-E507-1746-87F9-3A6FABC0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7BE7-C70D-984E-9A9B-FE694FB3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5BB5-6F8A-374A-96B6-03CEB206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0C6A-4538-A54A-AC09-E9363CDB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47C3-26DB-3B4A-85E7-86940656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B616-AA4B-4E4F-AC6F-079937E4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986F-CBA0-9141-B781-9F13341A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F80-12F2-DD4B-B6ED-7CBFE4E3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3775-B693-274A-BD89-2A2144EB8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F4AB6-AAD6-AB48-BF48-C2A09C74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E7DB-31E8-474C-9F24-381F5E85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CB3B-049E-9146-ADDB-A7EE795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60FB1-88EC-AD44-9705-3D4887F5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4543-6A35-844D-9AF4-F4533B6C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2624-9B61-5546-B79B-A7FAFD2C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907BA-37B0-6240-920F-FC7C7C6D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74ABF-878A-234E-B8E2-57F24EC4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42B2B-0760-8D49-96C3-897203F6F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B836D-705D-2B4A-A27B-786D4D32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34405-0BBC-E341-A66F-8D0DFE4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8D8FB-8836-0B43-84D3-5FEF49F3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A7D9-8CD4-4943-84F6-CF0FCBB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BDBF-AA4C-2A49-A67A-4A904AA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B9A1B-FD40-544D-ACB0-D1B4F8D4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8D21A-7984-654B-BFF1-B235235D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70ADC-ACEE-5F48-85EF-960A7D3E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45CF1-3A2F-FF40-BCEA-24D3EFBF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AA00-9B41-DB48-8A46-9B1BA752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C99F-E267-024D-9769-F8E63421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059C-6603-BA44-8E86-E6A62313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36487-F5F4-3A41-B330-EFE1E0CB7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B8347-8060-9640-84D3-1A604378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947C-9546-6742-8284-0FC793B7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DA15-629B-0841-9A83-252ABE0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8390-30A7-0147-91DF-05A73CE0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99AA1-C520-6A45-91D8-492C736CF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7150-33EE-AF49-AD69-42C8CF85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44438-2E3D-D941-BBAF-6773686A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C7ABE-2AF1-ED4C-B334-E30A832F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A396-86E8-674F-8098-D4FAA47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83268-6B53-C347-A761-2C976D7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DDC97-A7ED-B64E-8438-2BAA01BC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BAF0-938A-254F-9DF0-511BE344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E47B-AFC0-DE44-955A-BB7BB1FC9D2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2901-FD7E-FB49-8374-F8E7610D4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BC99-B8B3-7C4B-B0CF-D43C4EC8C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3676-809F-5B43-80A3-DE39EDAA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94A3-C9D8-8246-BBF3-7A5A8491D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EDD15-B17D-BA4B-8E47-5A101F901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64827-174F-0247-A665-5B00E216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71" y="2894183"/>
            <a:ext cx="7499178" cy="3817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94E9E5-87EB-B040-90B2-0C16A219307D}"/>
              </a:ext>
            </a:extLst>
          </p:cNvPr>
          <p:cNvSpPr/>
          <p:nvPr/>
        </p:nvSpPr>
        <p:spPr>
          <a:xfrm>
            <a:off x="4482548" y="3925957"/>
            <a:ext cx="4542183" cy="993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/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00FF00"/>
                    </a:highlight>
                  </a:rPr>
                  <a:t>Precision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blipFill>
                <a:blip r:embed="rId3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9D428E-8289-F147-94FA-3A2C78E36E75}"/>
              </a:ext>
            </a:extLst>
          </p:cNvPr>
          <p:cNvSpPr txBox="1"/>
          <p:nvPr/>
        </p:nvSpPr>
        <p:spPr>
          <a:xfrm>
            <a:off x="1557008" y="440267"/>
            <a:ext cx="950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Scenario: only 5 patients out of 1000 have cancer. Our model predicts all patients don’t have cancer</a:t>
            </a:r>
          </a:p>
          <a:p>
            <a:r>
              <a:rPr lang="en-US" dirty="0"/>
              <a:t>Accuracy = (0+995)/(0+0+5+995) = 99.5%</a:t>
            </a:r>
          </a:p>
          <a:p>
            <a:r>
              <a:rPr lang="en-US" dirty="0"/>
              <a:t>Precision = 0/(0+0) = N/A</a:t>
            </a:r>
          </a:p>
          <a:p>
            <a:r>
              <a:rPr lang="en-US" dirty="0"/>
              <a:t>Recall = 0/(0+5)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2A889-3845-4945-83DB-BA249B89034E}"/>
              </a:ext>
            </a:extLst>
          </p:cNvPr>
          <p:cNvSpPr txBox="1"/>
          <p:nvPr/>
        </p:nvSpPr>
        <p:spPr>
          <a:xfrm>
            <a:off x="4899703" y="3001399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16EAE-77D5-6C42-B660-FB7B3D5B60A5}"/>
              </a:ext>
            </a:extLst>
          </p:cNvPr>
          <p:cNvSpPr txBox="1"/>
          <p:nvPr/>
        </p:nvSpPr>
        <p:spPr>
          <a:xfrm>
            <a:off x="7484533" y="3001399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571A9-7FCC-9A4F-841C-0B7CED932A45}"/>
              </a:ext>
            </a:extLst>
          </p:cNvPr>
          <p:cNvSpPr txBox="1"/>
          <p:nvPr/>
        </p:nvSpPr>
        <p:spPr>
          <a:xfrm>
            <a:off x="3668807" y="4388050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3170F-563F-1545-9A69-2A0A08F4C22F}"/>
              </a:ext>
            </a:extLst>
          </p:cNvPr>
          <p:cNvSpPr txBox="1"/>
          <p:nvPr/>
        </p:nvSpPr>
        <p:spPr>
          <a:xfrm>
            <a:off x="3420614" y="5365127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E4CF0-24A8-AA46-B76E-4EE156B8DE5F}"/>
              </a:ext>
            </a:extLst>
          </p:cNvPr>
          <p:cNvSpPr txBox="1"/>
          <p:nvPr/>
        </p:nvSpPr>
        <p:spPr>
          <a:xfrm>
            <a:off x="5862860" y="423824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6F982-1C25-144C-A7DE-84D5340DF173}"/>
              </a:ext>
            </a:extLst>
          </p:cNvPr>
          <p:cNvSpPr txBox="1"/>
          <p:nvPr/>
        </p:nvSpPr>
        <p:spPr>
          <a:xfrm>
            <a:off x="8385802" y="428337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D7956-80AE-8E45-9F90-C50AF172A016}"/>
              </a:ext>
            </a:extLst>
          </p:cNvPr>
          <p:cNvSpPr txBox="1"/>
          <p:nvPr/>
        </p:nvSpPr>
        <p:spPr>
          <a:xfrm>
            <a:off x="5877440" y="536512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2A1D5-FDD6-CB43-B787-6F19CBC60AF9}"/>
              </a:ext>
            </a:extLst>
          </p:cNvPr>
          <p:cNvSpPr txBox="1"/>
          <p:nvPr/>
        </p:nvSpPr>
        <p:spPr>
          <a:xfrm>
            <a:off x="8385802" y="5365127"/>
            <a:ext cx="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3F7C68-EE22-1840-9C92-C13D0230F9D5}"/>
              </a:ext>
            </a:extLst>
          </p:cNvPr>
          <p:cNvSpPr/>
          <p:nvPr/>
        </p:nvSpPr>
        <p:spPr>
          <a:xfrm>
            <a:off x="4711148" y="3826073"/>
            <a:ext cx="1590261" cy="250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/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0000"/>
                    </a:highlight>
                  </a:rPr>
                  <a:t>Recall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blipFill>
                <a:blip r:embed="rId4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3C2A070-07AF-B043-A26F-4313C19C55BA}"/>
              </a:ext>
            </a:extLst>
          </p:cNvPr>
          <p:cNvSpPr txBox="1"/>
          <p:nvPr/>
        </p:nvSpPr>
        <p:spPr>
          <a:xfrm>
            <a:off x="1557008" y="1708120"/>
            <a:ext cx="9878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Precision, we only care about the positive predictions we make, in this case we made 0 positive predictions, so the precision is N/A.</a:t>
            </a:r>
          </a:p>
          <a:p>
            <a:r>
              <a:rPr lang="en-US" dirty="0"/>
              <a:t>Recall is about capturing all the positive cases. In this case we caught no positive cases.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C6535-DBB0-ED4C-8E0F-AF90C0986663}"/>
              </a:ext>
            </a:extLst>
          </p:cNvPr>
          <p:cNvSpPr txBox="1"/>
          <p:nvPr/>
        </p:nvSpPr>
        <p:spPr>
          <a:xfrm>
            <a:off x="4604148" y="106194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Predicting the Majority Case</a:t>
            </a:r>
          </a:p>
        </p:txBody>
      </p:sp>
    </p:spTree>
    <p:extLst>
      <p:ext uri="{BB962C8B-B14F-4D97-AF65-F5344CB8AC3E}">
        <p14:creationId xmlns:p14="http://schemas.microsoft.com/office/powerpoint/2010/main" val="147143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64827-174F-0247-A665-5B00E216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71" y="2894183"/>
            <a:ext cx="7499178" cy="3817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94E9E5-87EB-B040-90B2-0C16A219307D}"/>
              </a:ext>
            </a:extLst>
          </p:cNvPr>
          <p:cNvSpPr/>
          <p:nvPr/>
        </p:nvSpPr>
        <p:spPr>
          <a:xfrm>
            <a:off x="4482548" y="3925957"/>
            <a:ext cx="4542183" cy="993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/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00FF00"/>
                    </a:highlight>
                  </a:rPr>
                  <a:t>Precision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blipFill>
                <a:blip r:embed="rId3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9D428E-8289-F147-94FA-3A2C78E36E75}"/>
              </a:ext>
            </a:extLst>
          </p:cNvPr>
          <p:cNvSpPr txBox="1"/>
          <p:nvPr/>
        </p:nvSpPr>
        <p:spPr>
          <a:xfrm>
            <a:off x="1557008" y="388258"/>
            <a:ext cx="950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Scenario: only 5 patients out of 1000 have cancer. Our model predicts all patients don’t have cancer</a:t>
            </a:r>
          </a:p>
          <a:p>
            <a:r>
              <a:rPr lang="en-US" dirty="0"/>
              <a:t>Accuracy = (1+995)/(1+0+5+995) = 99.6%</a:t>
            </a:r>
          </a:p>
          <a:p>
            <a:r>
              <a:rPr lang="en-US" dirty="0"/>
              <a:t>Precision = 1/(1+0) = 1</a:t>
            </a:r>
          </a:p>
          <a:p>
            <a:r>
              <a:rPr lang="en-US" dirty="0"/>
              <a:t>Recall = 1/(1+4) = 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2A889-3845-4945-83DB-BA249B89034E}"/>
              </a:ext>
            </a:extLst>
          </p:cNvPr>
          <p:cNvSpPr txBox="1"/>
          <p:nvPr/>
        </p:nvSpPr>
        <p:spPr>
          <a:xfrm>
            <a:off x="4899703" y="3001399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16EAE-77D5-6C42-B660-FB7B3D5B60A5}"/>
              </a:ext>
            </a:extLst>
          </p:cNvPr>
          <p:cNvSpPr txBox="1"/>
          <p:nvPr/>
        </p:nvSpPr>
        <p:spPr>
          <a:xfrm>
            <a:off x="7484533" y="3001399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571A9-7FCC-9A4F-841C-0B7CED932A45}"/>
              </a:ext>
            </a:extLst>
          </p:cNvPr>
          <p:cNvSpPr txBox="1"/>
          <p:nvPr/>
        </p:nvSpPr>
        <p:spPr>
          <a:xfrm>
            <a:off x="3668807" y="4388050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3170F-563F-1545-9A69-2A0A08F4C22F}"/>
              </a:ext>
            </a:extLst>
          </p:cNvPr>
          <p:cNvSpPr txBox="1"/>
          <p:nvPr/>
        </p:nvSpPr>
        <p:spPr>
          <a:xfrm>
            <a:off x="3420614" y="5365127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E4CF0-24A8-AA46-B76E-4EE156B8DE5F}"/>
              </a:ext>
            </a:extLst>
          </p:cNvPr>
          <p:cNvSpPr txBox="1"/>
          <p:nvPr/>
        </p:nvSpPr>
        <p:spPr>
          <a:xfrm>
            <a:off x="5862860" y="423824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6F982-1C25-144C-A7DE-84D5340DF173}"/>
              </a:ext>
            </a:extLst>
          </p:cNvPr>
          <p:cNvSpPr txBox="1"/>
          <p:nvPr/>
        </p:nvSpPr>
        <p:spPr>
          <a:xfrm>
            <a:off x="8385802" y="428337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D7956-80AE-8E45-9F90-C50AF172A016}"/>
              </a:ext>
            </a:extLst>
          </p:cNvPr>
          <p:cNvSpPr txBox="1"/>
          <p:nvPr/>
        </p:nvSpPr>
        <p:spPr>
          <a:xfrm>
            <a:off x="5877440" y="536512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2A1D5-FDD6-CB43-B787-6F19CBC60AF9}"/>
              </a:ext>
            </a:extLst>
          </p:cNvPr>
          <p:cNvSpPr txBox="1"/>
          <p:nvPr/>
        </p:nvSpPr>
        <p:spPr>
          <a:xfrm>
            <a:off x="8385802" y="5365127"/>
            <a:ext cx="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3F7C68-EE22-1840-9C92-C13D0230F9D5}"/>
              </a:ext>
            </a:extLst>
          </p:cNvPr>
          <p:cNvSpPr/>
          <p:nvPr/>
        </p:nvSpPr>
        <p:spPr>
          <a:xfrm>
            <a:off x="4711148" y="3826073"/>
            <a:ext cx="1590261" cy="250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/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0000"/>
                    </a:highlight>
                  </a:rPr>
                  <a:t>Recall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blipFill>
                <a:blip r:embed="rId4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6282431-52B6-9240-829F-1132A6477F1D}"/>
              </a:ext>
            </a:extLst>
          </p:cNvPr>
          <p:cNvSpPr/>
          <p:nvPr/>
        </p:nvSpPr>
        <p:spPr>
          <a:xfrm>
            <a:off x="859529" y="1528480"/>
            <a:ext cx="10035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Note: For Precision, we don’t care about any predictions we think is false. If you only predict 1 cancer case, as long as that person has cancer, you have 100% precision (even though you missed 4 cancer patients)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Recall is about capturing all the positive cases. In this case we caught 1/5 of positive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BDFFA4-4259-1242-B244-D17009F409F7}"/>
              </a:ext>
            </a:extLst>
          </p:cNvPr>
          <p:cNvSpPr txBox="1"/>
          <p:nvPr/>
        </p:nvSpPr>
        <p:spPr>
          <a:xfrm>
            <a:off x="3824254" y="75967"/>
            <a:ext cx="50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Slightly better than Predicting the Majority Case</a:t>
            </a:r>
          </a:p>
        </p:txBody>
      </p:sp>
    </p:spTree>
    <p:extLst>
      <p:ext uri="{BB962C8B-B14F-4D97-AF65-F5344CB8AC3E}">
        <p14:creationId xmlns:p14="http://schemas.microsoft.com/office/powerpoint/2010/main" val="247748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64827-174F-0247-A665-5B00E216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71" y="2894183"/>
            <a:ext cx="7499178" cy="3817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94E9E5-87EB-B040-90B2-0C16A219307D}"/>
              </a:ext>
            </a:extLst>
          </p:cNvPr>
          <p:cNvSpPr/>
          <p:nvPr/>
        </p:nvSpPr>
        <p:spPr>
          <a:xfrm>
            <a:off x="4482548" y="3925957"/>
            <a:ext cx="4542183" cy="993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/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00FF00"/>
                    </a:highlight>
                  </a:rPr>
                  <a:t>Precision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blipFill>
                <a:blip r:embed="rId3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9D428E-8289-F147-94FA-3A2C78E36E75}"/>
              </a:ext>
            </a:extLst>
          </p:cNvPr>
          <p:cNvSpPr txBox="1"/>
          <p:nvPr/>
        </p:nvSpPr>
        <p:spPr>
          <a:xfrm>
            <a:off x="1557008" y="440267"/>
            <a:ext cx="950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Scenario: only 5 patients out of 1000 have cancer. Our model predicts all patients don’t have cancer</a:t>
            </a:r>
          </a:p>
          <a:p>
            <a:r>
              <a:rPr lang="en-US" dirty="0"/>
              <a:t>Accuracy = (0+5)/(0+0+5+995) = 0.5%</a:t>
            </a:r>
          </a:p>
          <a:p>
            <a:r>
              <a:rPr lang="en-US" dirty="0"/>
              <a:t>Precision = 5/(5+995) = 0.005 </a:t>
            </a:r>
          </a:p>
          <a:p>
            <a:r>
              <a:rPr lang="en-US" dirty="0"/>
              <a:t>Recall = 5/(5+0)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2A889-3845-4945-83DB-BA249B89034E}"/>
              </a:ext>
            </a:extLst>
          </p:cNvPr>
          <p:cNvSpPr txBox="1"/>
          <p:nvPr/>
        </p:nvSpPr>
        <p:spPr>
          <a:xfrm>
            <a:off x="4899703" y="3001399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16EAE-77D5-6C42-B660-FB7B3D5B60A5}"/>
              </a:ext>
            </a:extLst>
          </p:cNvPr>
          <p:cNvSpPr txBox="1"/>
          <p:nvPr/>
        </p:nvSpPr>
        <p:spPr>
          <a:xfrm>
            <a:off x="7484533" y="3001399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571A9-7FCC-9A4F-841C-0B7CED932A45}"/>
              </a:ext>
            </a:extLst>
          </p:cNvPr>
          <p:cNvSpPr txBox="1"/>
          <p:nvPr/>
        </p:nvSpPr>
        <p:spPr>
          <a:xfrm>
            <a:off x="3420615" y="4388050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3170F-563F-1545-9A69-2A0A08F4C22F}"/>
              </a:ext>
            </a:extLst>
          </p:cNvPr>
          <p:cNvSpPr txBox="1"/>
          <p:nvPr/>
        </p:nvSpPr>
        <p:spPr>
          <a:xfrm>
            <a:off x="3420614" y="5365127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E4CF0-24A8-AA46-B76E-4EE156B8DE5F}"/>
              </a:ext>
            </a:extLst>
          </p:cNvPr>
          <p:cNvSpPr txBox="1"/>
          <p:nvPr/>
        </p:nvSpPr>
        <p:spPr>
          <a:xfrm>
            <a:off x="5862860" y="423824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6F982-1C25-144C-A7DE-84D5340DF173}"/>
              </a:ext>
            </a:extLst>
          </p:cNvPr>
          <p:cNvSpPr txBox="1"/>
          <p:nvPr/>
        </p:nvSpPr>
        <p:spPr>
          <a:xfrm>
            <a:off x="8385802" y="4283377"/>
            <a:ext cx="86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D7956-80AE-8E45-9F90-C50AF172A016}"/>
              </a:ext>
            </a:extLst>
          </p:cNvPr>
          <p:cNvSpPr txBox="1"/>
          <p:nvPr/>
        </p:nvSpPr>
        <p:spPr>
          <a:xfrm>
            <a:off x="5877440" y="536512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2A1D5-FDD6-CB43-B787-6F19CBC60AF9}"/>
              </a:ext>
            </a:extLst>
          </p:cNvPr>
          <p:cNvSpPr txBox="1"/>
          <p:nvPr/>
        </p:nvSpPr>
        <p:spPr>
          <a:xfrm>
            <a:off x="8385802" y="5365127"/>
            <a:ext cx="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3F7C68-EE22-1840-9C92-C13D0230F9D5}"/>
              </a:ext>
            </a:extLst>
          </p:cNvPr>
          <p:cNvSpPr/>
          <p:nvPr/>
        </p:nvSpPr>
        <p:spPr>
          <a:xfrm>
            <a:off x="4711148" y="3826073"/>
            <a:ext cx="1590261" cy="250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/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0000"/>
                    </a:highlight>
                  </a:rPr>
                  <a:t>Recall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blipFill>
                <a:blip r:embed="rId4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9112536-5ED7-9F46-85A6-FD5006241946}"/>
              </a:ext>
            </a:extLst>
          </p:cNvPr>
          <p:cNvSpPr txBox="1"/>
          <p:nvPr/>
        </p:nvSpPr>
        <p:spPr>
          <a:xfrm>
            <a:off x="3838834" y="72328"/>
            <a:ext cx="50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Terrible Model that Predicts everyone has Cancer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E61AA-DF9F-794E-9405-1143AED1160C}"/>
              </a:ext>
            </a:extLst>
          </p:cNvPr>
          <p:cNvSpPr txBox="1"/>
          <p:nvPr/>
        </p:nvSpPr>
        <p:spPr>
          <a:xfrm>
            <a:off x="1557008" y="1749778"/>
            <a:ext cx="1001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Precision is about “how precise are our positive predictions?” In this case, not very precise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is about capturing all the positives in this case, we caught them all, even though we have 995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349574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64827-174F-0247-A665-5B00E216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71" y="2894183"/>
            <a:ext cx="7499178" cy="3817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94E9E5-87EB-B040-90B2-0C16A219307D}"/>
              </a:ext>
            </a:extLst>
          </p:cNvPr>
          <p:cNvSpPr/>
          <p:nvPr/>
        </p:nvSpPr>
        <p:spPr>
          <a:xfrm>
            <a:off x="4482548" y="3925957"/>
            <a:ext cx="4542183" cy="993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/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00FF00"/>
                    </a:highlight>
                  </a:rPr>
                  <a:t>Precision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blipFill>
                <a:blip r:embed="rId3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9D428E-8289-F147-94FA-3A2C78E36E75}"/>
              </a:ext>
            </a:extLst>
          </p:cNvPr>
          <p:cNvSpPr txBox="1"/>
          <p:nvPr/>
        </p:nvSpPr>
        <p:spPr>
          <a:xfrm>
            <a:off x="1557008" y="440267"/>
            <a:ext cx="950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Scenario: only 5 patients out of 1000 have cancer. Our model predicts all patients don’t have cancer</a:t>
            </a:r>
          </a:p>
          <a:p>
            <a:r>
              <a:rPr lang="en-US" dirty="0"/>
              <a:t>Accuracy = (5+995)/(0+0+5+995) = 100%</a:t>
            </a:r>
          </a:p>
          <a:p>
            <a:r>
              <a:rPr lang="en-US" dirty="0"/>
              <a:t>Precision = 5/(5+0) = 1</a:t>
            </a:r>
          </a:p>
          <a:p>
            <a:r>
              <a:rPr lang="en-US" dirty="0"/>
              <a:t>Recall = 5/(5+0)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2A889-3845-4945-83DB-BA249B89034E}"/>
              </a:ext>
            </a:extLst>
          </p:cNvPr>
          <p:cNvSpPr txBox="1"/>
          <p:nvPr/>
        </p:nvSpPr>
        <p:spPr>
          <a:xfrm>
            <a:off x="4899703" y="3001399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16EAE-77D5-6C42-B660-FB7B3D5B60A5}"/>
              </a:ext>
            </a:extLst>
          </p:cNvPr>
          <p:cNvSpPr txBox="1"/>
          <p:nvPr/>
        </p:nvSpPr>
        <p:spPr>
          <a:xfrm>
            <a:off x="7484533" y="3001399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571A9-7FCC-9A4F-841C-0B7CED932A45}"/>
              </a:ext>
            </a:extLst>
          </p:cNvPr>
          <p:cNvSpPr txBox="1"/>
          <p:nvPr/>
        </p:nvSpPr>
        <p:spPr>
          <a:xfrm>
            <a:off x="3420615" y="4388050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3170F-563F-1545-9A69-2A0A08F4C22F}"/>
              </a:ext>
            </a:extLst>
          </p:cNvPr>
          <p:cNvSpPr txBox="1"/>
          <p:nvPr/>
        </p:nvSpPr>
        <p:spPr>
          <a:xfrm>
            <a:off x="3420614" y="5365127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E4CF0-24A8-AA46-B76E-4EE156B8DE5F}"/>
              </a:ext>
            </a:extLst>
          </p:cNvPr>
          <p:cNvSpPr txBox="1"/>
          <p:nvPr/>
        </p:nvSpPr>
        <p:spPr>
          <a:xfrm>
            <a:off x="5862860" y="423824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6F982-1C25-144C-A7DE-84D5340DF173}"/>
              </a:ext>
            </a:extLst>
          </p:cNvPr>
          <p:cNvSpPr txBox="1"/>
          <p:nvPr/>
        </p:nvSpPr>
        <p:spPr>
          <a:xfrm>
            <a:off x="8385802" y="428337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D7956-80AE-8E45-9F90-C50AF172A016}"/>
              </a:ext>
            </a:extLst>
          </p:cNvPr>
          <p:cNvSpPr txBox="1"/>
          <p:nvPr/>
        </p:nvSpPr>
        <p:spPr>
          <a:xfrm>
            <a:off x="5877440" y="536512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2A1D5-FDD6-CB43-B787-6F19CBC60AF9}"/>
              </a:ext>
            </a:extLst>
          </p:cNvPr>
          <p:cNvSpPr txBox="1"/>
          <p:nvPr/>
        </p:nvSpPr>
        <p:spPr>
          <a:xfrm>
            <a:off x="8385802" y="5365127"/>
            <a:ext cx="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3F7C68-EE22-1840-9C92-C13D0230F9D5}"/>
              </a:ext>
            </a:extLst>
          </p:cNvPr>
          <p:cNvSpPr/>
          <p:nvPr/>
        </p:nvSpPr>
        <p:spPr>
          <a:xfrm>
            <a:off x="4711148" y="3826073"/>
            <a:ext cx="1590261" cy="250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/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0000"/>
                    </a:highlight>
                  </a:rPr>
                  <a:t>Recall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blipFill>
                <a:blip r:embed="rId4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5EF4B35-5FC2-3D46-B42B-D3ABFDCE46B6}"/>
              </a:ext>
            </a:extLst>
          </p:cNvPr>
          <p:cNvSpPr txBox="1"/>
          <p:nvPr/>
        </p:nvSpPr>
        <p:spPr>
          <a:xfrm>
            <a:off x="5578428" y="59464"/>
            <a:ext cx="152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Perfect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7C15D-4616-0B4F-87E4-D47E42D06DCD}"/>
              </a:ext>
            </a:extLst>
          </p:cNvPr>
          <p:cNvSpPr txBox="1"/>
          <p:nvPr/>
        </p:nvSpPr>
        <p:spPr>
          <a:xfrm>
            <a:off x="1931033" y="1957240"/>
            <a:ext cx="874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As expected, perfect model will have perfect score for all three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12508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64827-174F-0247-A665-5B00E216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71" y="2894183"/>
            <a:ext cx="7499178" cy="3817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94E9E5-87EB-B040-90B2-0C16A219307D}"/>
              </a:ext>
            </a:extLst>
          </p:cNvPr>
          <p:cNvSpPr/>
          <p:nvPr/>
        </p:nvSpPr>
        <p:spPr>
          <a:xfrm>
            <a:off x="4482548" y="3925957"/>
            <a:ext cx="4542183" cy="993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/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00FF00"/>
                    </a:highlight>
                  </a:rPr>
                  <a:t>Precision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4289A-2811-7144-BDEB-1B31FF08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blipFill>
                <a:blip r:embed="rId3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9D428E-8289-F147-94FA-3A2C78E36E75}"/>
              </a:ext>
            </a:extLst>
          </p:cNvPr>
          <p:cNvSpPr txBox="1"/>
          <p:nvPr/>
        </p:nvSpPr>
        <p:spPr>
          <a:xfrm>
            <a:off x="1573083" y="383458"/>
            <a:ext cx="950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Scenario: only 5 patients out of 1000 have cancer. Our model predicts all patients don’t have cancer</a:t>
            </a:r>
          </a:p>
          <a:p>
            <a:r>
              <a:rPr lang="en-US" dirty="0"/>
              <a:t>Accuracy = (3+984)/(0+0+5+995) = 98.7%</a:t>
            </a:r>
          </a:p>
          <a:p>
            <a:r>
              <a:rPr lang="en-US" dirty="0"/>
              <a:t>Precision = 3/(3+11) = 0.214</a:t>
            </a:r>
          </a:p>
          <a:p>
            <a:r>
              <a:rPr lang="en-US" dirty="0"/>
              <a:t>Recall = 3/(3+2)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2A889-3845-4945-83DB-BA249B89034E}"/>
              </a:ext>
            </a:extLst>
          </p:cNvPr>
          <p:cNvSpPr txBox="1"/>
          <p:nvPr/>
        </p:nvSpPr>
        <p:spPr>
          <a:xfrm>
            <a:off x="4899703" y="3001399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16EAE-77D5-6C42-B660-FB7B3D5B60A5}"/>
              </a:ext>
            </a:extLst>
          </p:cNvPr>
          <p:cNvSpPr txBox="1"/>
          <p:nvPr/>
        </p:nvSpPr>
        <p:spPr>
          <a:xfrm>
            <a:off x="7484533" y="3001399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571A9-7FCC-9A4F-841C-0B7CED932A45}"/>
              </a:ext>
            </a:extLst>
          </p:cNvPr>
          <p:cNvSpPr txBox="1"/>
          <p:nvPr/>
        </p:nvSpPr>
        <p:spPr>
          <a:xfrm>
            <a:off x="3420615" y="4388050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3170F-563F-1545-9A69-2A0A08F4C22F}"/>
              </a:ext>
            </a:extLst>
          </p:cNvPr>
          <p:cNvSpPr txBox="1"/>
          <p:nvPr/>
        </p:nvSpPr>
        <p:spPr>
          <a:xfrm>
            <a:off x="3420614" y="5365127"/>
            <a:ext cx="7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E4CF0-24A8-AA46-B76E-4EE156B8DE5F}"/>
              </a:ext>
            </a:extLst>
          </p:cNvPr>
          <p:cNvSpPr txBox="1"/>
          <p:nvPr/>
        </p:nvSpPr>
        <p:spPr>
          <a:xfrm>
            <a:off x="5862860" y="423824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6F982-1C25-144C-A7DE-84D5340DF173}"/>
              </a:ext>
            </a:extLst>
          </p:cNvPr>
          <p:cNvSpPr txBox="1"/>
          <p:nvPr/>
        </p:nvSpPr>
        <p:spPr>
          <a:xfrm>
            <a:off x="8385802" y="428337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D7956-80AE-8E45-9F90-C50AF172A016}"/>
              </a:ext>
            </a:extLst>
          </p:cNvPr>
          <p:cNvSpPr txBox="1"/>
          <p:nvPr/>
        </p:nvSpPr>
        <p:spPr>
          <a:xfrm>
            <a:off x="5877440" y="5365127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2A1D5-FDD6-CB43-B787-6F19CBC60AF9}"/>
              </a:ext>
            </a:extLst>
          </p:cNvPr>
          <p:cNvSpPr txBox="1"/>
          <p:nvPr/>
        </p:nvSpPr>
        <p:spPr>
          <a:xfrm>
            <a:off x="8385802" y="5365127"/>
            <a:ext cx="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3F7C68-EE22-1840-9C92-C13D0230F9D5}"/>
              </a:ext>
            </a:extLst>
          </p:cNvPr>
          <p:cNvSpPr/>
          <p:nvPr/>
        </p:nvSpPr>
        <p:spPr>
          <a:xfrm>
            <a:off x="4711148" y="3826073"/>
            <a:ext cx="1590261" cy="250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/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0000"/>
                    </a:highlight>
                  </a:rPr>
                  <a:t>Recall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F1D2-F2D2-E44F-B257-29D3BBF6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0" y="6330733"/>
                <a:ext cx="2445027" cy="485582"/>
              </a:xfrm>
              <a:prstGeom prst="rect">
                <a:avLst/>
              </a:prstGeom>
              <a:blipFill>
                <a:blip r:embed="rId4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5EF4B35-5FC2-3D46-B42B-D3ABFDCE46B6}"/>
              </a:ext>
            </a:extLst>
          </p:cNvPr>
          <p:cNvSpPr txBox="1"/>
          <p:nvPr/>
        </p:nvSpPr>
        <p:spPr>
          <a:xfrm>
            <a:off x="5454250" y="36886"/>
            <a:ext cx="20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Realistic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7C15D-4616-0B4F-87E4-D47E42D06DCD}"/>
              </a:ext>
            </a:extLst>
          </p:cNvPr>
          <p:cNvSpPr txBox="1"/>
          <p:nvPr/>
        </p:nvSpPr>
        <p:spPr>
          <a:xfrm>
            <a:off x="90311" y="1553820"/>
            <a:ext cx="12101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At first glance, it looks like the model is doing pretty well, only 13 mistakes out of 1000, however, if you take into consideration how skewed the data set is (only 5 true cancer patients), 13 mistakes is a lot. The accuracy doesn’t capture this, but precision and recall scores are not great. For all the positive predictions the model made, it’s not very precise, it made 3 correct positive predictions but 11 incorrect positive predictions. Also, it was not very successful in capturing all the positive predictions. Only caught 3 out of 5. This is a good example of not relying on only Accuracy.</a:t>
            </a:r>
          </a:p>
        </p:txBody>
      </p:sp>
    </p:spTree>
    <p:extLst>
      <p:ext uri="{BB962C8B-B14F-4D97-AF65-F5344CB8AC3E}">
        <p14:creationId xmlns:p14="http://schemas.microsoft.com/office/powerpoint/2010/main" val="231121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8CC8-C772-A04C-A764-B3B82EF4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classification threshold impact Precision and Recall?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A2A9-7A51-8C4E-AECE-3064258F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classification models, you generate a probability to predict positive or negative. This is called the classification threshold.</a:t>
            </a:r>
          </a:p>
          <a:p>
            <a:pPr lvl="1"/>
            <a:r>
              <a:rPr lang="en-US" dirty="0"/>
              <a:t>For example, &gt;50% predict positive, &lt;=50% predict negative</a:t>
            </a:r>
          </a:p>
          <a:p>
            <a:r>
              <a:rPr lang="en-US" dirty="0"/>
              <a:t>You can tune the classification threshold to tune the model towards higher Precision or Recall.</a:t>
            </a:r>
          </a:p>
          <a:p>
            <a:r>
              <a:rPr lang="en-US" dirty="0"/>
              <a:t>Consider a classification model that separates email into two categories: “spam” or “not spam”. If you raise the classification threshold, what will happen to precision? What will happen to recall?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E027DB-36CA-A44B-9039-56C5E4B4EE84}"/>
              </a:ext>
            </a:extLst>
          </p:cNvPr>
          <p:cNvGrpSpPr/>
          <p:nvPr/>
        </p:nvGrpSpPr>
        <p:grpSpPr>
          <a:xfrm>
            <a:off x="2613378" y="5316036"/>
            <a:ext cx="3211920" cy="1606320"/>
            <a:chOff x="2613378" y="5316036"/>
            <a:chExt cx="3211920" cy="16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7E0536-F8D3-DE46-B614-5EDDA31FE168}"/>
                    </a:ext>
                  </a:extLst>
                </p14:cNvPr>
                <p14:cNvContentPartPr/>
                <p14:nvPr/>
              </p14:nvContentPartPr>
              <p14:xfrm>
                <a:off x="3179658" y="5603676"/>
                <a:ext cx="2645640" cy="102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7E0536-F8D3-DE46-B614-5EDDA31FE1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1018" y="5595036"/>
                  <a:ext cx="266328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E16906-219F-D44E-82FC-75DA31588834}"/>
                    </a:ext>
                  </a:extLst>
                </p14:cNvPr>
                <p14:cNvContentPartPr/>
                <p14:nvPr/>
              </p14:nvContentPartPr>
              <p14:xfrm>
                <a:off x="2613378" y="6676116"/>
                <a:ext cx="3166560" cy="63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E16906-219F-D44E-82FC-75DA315888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4738" y="6667116"/>
                  <a:ext cx="3184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A4B387-9596-4A44-B0E2-26F9EC0718D8}"/>
                    </a:ext>
                  </a:extLst>
                </p14:cNvPr>
                <p14:cNvContentPartPr/>
                <p14:nvPr/>
              </p14:nvContentPartPr>
              <p14:xfrm>
                <a:off x="4304658" y="5316036"/>
                <a:ext cx="32400" cy="138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A4B387-9596-4A44-B0E2-26F9EC0718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6018" y="5307396"/>
                  <a:ext cx="50040" cy="13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88EBB0-9940-9841-A260-A887E79A9D60}"/>
                    </a:ext>
                  </a:extLst>
                </p14:cNvPr>
                <p14:cNvContentPartPr/>
                <p14:nvPr/>
              </p14:nvContentPartPr>
              <p14:xfrm>
                <a:off x="4157778" y="6757476"/>
                <a:ext cx="143280" cy="16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88EBB0-9940-9841-A260-A887E79A9D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49138" y="6748836"/>
                  <a:ext cx="16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F81FF1-D72C-BE4A-8041-A10A997CBD12}"/>
                    </a:ext>
                  </a:extLst>
                </p14:cNvPr>
                <p14:cNvContentPartPr/>
                <p14:nvPr/>
              </p14:nvContentPartPr>
              <p14:xfrm>
                <a:off x="4400058" y="6784476"/>
                <a:ext cx="129960" cy="68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F81FF1-D72C-BE4A-8041-A10A997CBD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91418" y="6775476"/>
                  <a:ext cx="147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4C18CB-9628-2D46-9D18-2AC14B5ED78D}"/>
                    </a:ext>
                  </a:extLst>
                </p14:cNvPr>
                <p14:cNvContentPartPr/>
                <p14:nvPr/>
              </p14:nvContentPartPr>
              <p14:xfrm>
                <a:off x="4658178" y="6711036"/>
                <a:ext cx="86040" cy="4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4C18CB-9628-2D46-9D18-2AC14B5ED7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49178" y="6702396"/>
                  <a:ext cx="103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D3C9F13-E52B-7F41-ABE5-8E9FFBD7C692}"/>
                    </a:ext>
                  </a:extLst>
                </p14:cNvPr>
                <p14:cNvContentPartPr/>
                <p14:nvPr/>
              </p14:nvContentPartPr>
              <p14:xfrm>
                <a:off x="4717938" y="6726156"/>
                <a:ext cx="100800" cy="19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D3C9F13-E52B-7F41-ABE5-8E9FFBD7C6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08938" y="6717516"/>
                  <a:ext cx="118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67C5E4-84F4-0542-92D5-94046341F336}"/>
                    </a:ext>
                  </a:extLst>
                </p14:cNvPr>
                <p14:cNvContentPartPr/>
                <p14:nvPr/>
              </p14:nvContentPartPr>
              <p14:xfrm>
                <a:off x="4844658" y="6826956"/>
                <a:ext cx="68760" cy="4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67C5E4-84F4-0542-92D5-94046341F33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35658" y="6817956"/>
                  <a:ext cx="86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9C263A-3FAD-0844-830E-69E561333646}"/>
                    </a:ext>
                  </a:extLst>
                </p14:cNvPr>
                <p14:cNvContentPartPr/>
                <p14:nvPr/>
              </p14:nvContentPartPr>
              <p14:xfrm>
                <a:off x="4786338" y="5430516"/>
                <a:ext cx="51840" cy="122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9C263A-3FAD-0844-830E-69E5613336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77698" y="5421876"/>
                  <a:ext cx="69480" cy="12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222303-24FA-2449-9B13-DEBAF362D142}"/>
                    </a:ext>
                  </a:extLst>
                </p14:cNvPr>
                <p14:cNvContentPartPr/>
                <p14:nvPr/>
              </p14:nvContentPartPr>
              <p14:xfrm>
                <a:off x="4437858" y="5501796"/>
                <a:ext cx="23076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222303-24FA-2449-9B13-DEBAF362D1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29218" y="5493156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1FFA84-E614-5A40-BB91-F105BE967698}"/>
                    </a:ext>
                  </a:extLst>
                </p14:cNvPr>
                <p14:cNvContentPartPr/>
                <p14:nvPr/>
              </p14:nvContentPartPr>
              <p14:xfrm>
                <a:off x="4569618" y="5417556"/>
                <a:ext cx="182520" cy="11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1FFA84-E614-5A40-BB91-F105BE96769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60618" y="5408916"/>
                  <a:ext cx="200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834D42-B3DB-FC44-9CC5-559A7F714478}"/>
                    </a:ext>
                  </a:extLst>
                </p14:cNvPr>
                <p14:cNvContentPartPr/>
                <p14:nvPr/>
              </p14:nvContentPartPr>
              <p14:xfrm>
                <a:off x="3188298" y="5555076"/>
                <a:ext cx="244080" cy="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834D42-B3DB-FC44-9CC5-559A7F7144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79658" y="5546076"/>
                  <a:ext cx="261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28180D-58F3-CD40-B923-3521CC1E70F2}"/>
                    </a:ext>
                  </a:extLst>
                </p14:cNvPr>
                <p14:cNvContentPartPr/>
                <p14:nvPr/>
              </p14:nvContentPartPr>
              <p14:xfrm>
                <a:off x="5086218" y="5657316"/>
                <a:ext cx="313560" cy="1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28180D-58F3-CD40-B923-3521CC1E70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77578" y="5648316"/>
                  <a:ext cx="331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3A27B4-E86B-8B48-8D35-610D9F997434}"/>
                    </a:ext>
                  </a:extLst>
                </p14:cNvPr>
                <p14:cNvContentPartPr/>
                <p14:nvPr/>
              </p14:nvContentPartPr>
              <p14:xfrm>
                <a:off x="5260818" y="5550036"/>
                <a:ext cx="8640" cy="282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3A27B4-E86B-8B48-8D35-610D9F9974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1818" y="5541036"/>
                  <a:ext cx="262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104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107F-B861-3E42-95EA-E83D33E0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2A7C-9874-944C-B84E-4D061801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351338"/>
          </a:xfrm>
        </p:spPr>
        <p:txBody>
          <a:bodyPr/>
          <a:lstStyle/>
          <a:p>
            <a:r>
              <a:rPr lang="en-US" dirty="0"/>
              <a:t>As you change the classification threshold, there is likely going to be a tradeoff between Precision and Recall</a:t>
            </a:r>
          </a:p>
          <a:p>
            <a:r>
              <a:rPr lang="en-US" dirty="0"/>
              <a:t>Keep that in mind when building your model</a:t>
            </a:r>
          </a:p>
          <a:p>
            <a:r>
              <a:rPr lang="en-US" dirty="0"/>
              <a:t>Do you care more about precision, or recall, or do you want both to maximize both?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4AD71-AD97-1D41-8A6C-62491AC5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14" y="3556891"/>
            <a:ext cx="5752070" cy="33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8EA4-445A-B84E-ADEB-FFA32464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BFFC-06B2-CD49-AA06-F4E21425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never want to only depend on Precision or Recall. Even though you might want to bias towards one or the other sometimes.</a:t>
            </a:r>
          </a:p>
          <a:p>
            <a:pPr lvl="1"/>
            <a:r>
              <a:rPr lang="en-US" dirty="0"/>
              <a:t>Even though you would rather falsely predict cancer than miss a patient’s cancer, you can’t go assuming every patient has cancer.</a:t>
            </a:r>
          </a:p>
          <a:p>
            <a:r>
              <a:rPr lang="en-US" dirty="0"/>
              <a:t>F1 score allows us to combine Precision and Recall into 1 metric that we can optimize. How would you do that?</a:t>
            </a:r>
          </a:p>
          <a:p>
            <a:r>
              <a:rPr lang="en-US" dirty="0"/>
              <a:t>We can take the average of Precision and Recall…</a:t>
            </a:r>
          </a:p>
          <a:p>
            <a:pPr lvl="1"/>
            <a:r>
              <a:rPr lang="en-US" dirty="0"/>
              <a:t>Look at our horrible model example (predict everyone has cancer). Average of Precision and Recall is 0.5025. Not nearly low enough to reflect how bad this model is</a:t>
            </a:r>
          </a:p>
          <a:p>
            <a:r>
              <a:rPr lang="en-US" dirty="0"/>
              <a:t>Take harmonic mean: 2*Precision*Recall/(Precision + Recall) = 2*1*0.005/(1+0.005) = 0.010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A0E13-8F9B-BC4B-82AF-1FC691ACCA62}"/>
              </a:ext>
            </a:extLst>
          </p:cNvPr>
          <p:cNvSpPr/>
          <p:nvPr/>
        </p:nvSpPr>
        <p:spPr>
          <a:xfrm>
            <a:off x="313267" y="5973587"/>
            <a:ext cx="11040533" cy="257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31FA-8E35-8B43-B435-79D4CC70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1325563"/>
          </a:xfrm>
        </p:spPr>
        <p:txBody>
          <a:bodyPr/>
          <a:lstStyle/>
          <a:p>
            <a:r>
              <a:rPr lang="en-US" dirty="0"/>
              <a:t>I know this gets confusing…</a:t>
            </a:r>
            <a:br>
              <a:rPr lang="en-US" dirty="0"/>
            </a:br>
            <a:r>
              <a:rPr lang="en-US" dirty="0"/>
              <a:t>Here are some key take-aways: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0A7F-F954-594D-BA9F-B3AB8FAA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5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care more about the cost of false positives, you should pay attention to precision</a:t>
            </a:r>
          </a:p>
          <a:p>
            <a:pPr lvl="1"/>
            <a:r>
              <a:rPr lang="en-US" dirty="0"/>
              <a:t>Falsely classifying an email as SPAM</a:t>
            </a:r>
          </a:p>
          <a:p>
            <a:r>
              <a:rPr lang="en-US" dirty="0"/>
              <a:t>When you care more about the cost of false negatives, you should pay attention to recall</a:t>
            </a:r>
          </a:p>
          <a:p>
            <a:pPr lvl="1"/>
            <a:r>
              <a:rPr lang="en-US" dirty="0"/>
              <a:t>Falsely saying your patient does not have cancer when they actually do</a:t>
            </a:r>
          </a:p>
          <a:p>
            <a:r>
              <a:rPr lang="en-US" dirty="0"/>
              <a:t>There is trade off between recall and precision</a:t>
            </a:r>
          </a:p>
          <a:p>
            <a:r>
              <a:rPr lang="en-US" dirty="0"/>
              <a:t>You never want to only depend on one or the other, the F1 score is a good way to optimize both. </a:t>
            </a:r>
          </a:p>
          <a:p>
            <a:pPr lvl="1"/>
            <a:r>
              <a:rPr lang="en-US" dirty="0"/>
              <a:t>Though you sometimes want to bias towards one or the other depending on your model’s purpose/</a:t>
            </a:r>
          </a:p>
        </p:txBody>
      </p:sp>
    </p:spTree>
    <p:extLst>
      <p:ext uri="{BB962C8B-B14F-4D97-AF65-F5344CB8AC3E}">
        <p14:creationId xmlns:p14="http://schemas.microsoft.com/office/powerpoint/2010/main" val="75355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5ADA-925F-8C47-92FA-7533528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82F0-C141-B14A-B16D-21587FA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Receiver operator characteristic</a:t>
            </a:r>
          </a:p>
          <a:p>
            <a:r>
              <a:rPr lang="en-US" dirty="0"/>
              <a:t>Invented during WW2 by electrical engineers to use radars to detect planes.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23A02-C94E-A045-AA76-B7E564F5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1" y="2378934"/>
            <a:ext cx="4988727" cy="3824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C6FF64-499D-6143-BB22-35E4CDAA8581}"/>
              </a:ext>
            </a:extLst>
          </p:cNvPr>
          <p:cNvSpPr/>
          <p:nvPr/>
        </p:nvSpPr>
        <p:spPr>
          <a:xfrm>
            <a:off x="312180" y="0"/>
            <a:ext cx="1179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Images from: https://</a:t>
            </a:r>
            <a:r>
              <a:rPr lang="en-US" dirty="0" err="1"/>
              <a:t>www.analyticsvidhya.com</a:t>
            </a:r>
            <a:r>
              <a:rPr lang="en-US" dirty="0"/>
              <a:t>/blog/2020/10/how-to-choose-evaluation-metrics-for-classification-model/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F38EF-AAF0-DF45-AF6F-B669C84CCA60}"/>
              </a:ext>
            </a:extLst>
          </p:cNvPr>
          <p:cNvSpPr txBox="1"/>
          <p:nvPr/>
        </p:nvSpPr>
        <p:spPr>
          <a:xfrm>
            <a:off x="883519" y="3111679"/>
            <a:ext cx="2300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 Rate = TP/ (TP+FN) aka Recall</a:t>
            </a:r>
          </a:p>
          <a:p>
            <a:endParaRPr lang="en-US" dirty="0"/>
          </a:p>
          <a:p>
            <a:r>
              <a:rPr lang="en-US" dirty="0"/>
              <a:t>How many of the planes did your model catch?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C67A6-11A6-3847-8D0D-0D36A358C173}"/>
              </a:ext>
            </a:extLst>
          </p:cNvPr>
          <p:cNvSpPr txBox="1"/>
          <p:nvPr/>
        </p:nvSpPr>
        <p:spPr>
          <a:xfrm>
            <a:off x="4472567" y="6165502"/>
            <a:ext cx="238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Rate = FP/ (FP+TN)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62C84-F5C6-C64A-BFE5-54D4A5B7C427}"/>
              </a:ext>
            </a:extLst>
          </p:cNvPr>
          <p:cNvSpPr txBox="1"/>
          <p:nvPr/>
        </p:nvSpPr>
        <p:spPr>
          <a:xfrm>
            <a:off x="6966929" y="6165501"/>
            <a:ext cx="331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birds did your model catch, thinking they’re planes?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5373-3137-F64C-87AB-8B5924449E4A}"/>
              </a:ext>
            </a:extLst>
          </p:cNvPr>
          <p:cNvSpPr txBox="1"/>
          <p:nvPr/>
        </p:nvSpPr>
        <p:spPr>
          <a:xfrm>
            <a:off x="7970179" y="2419181"/>
            <a:ext cx="2968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 classification threshold, you are very lax in labeling objects in the sky as planes. As a result, you’ll likely catch most of the planes, but you will also accidentally identify many birds as planes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BCD3F-A6B8-2847-A745-BC5941960C6C}"/>
              </a:ext>
            </a:extLst>
          </p:cNvPr>
          <p:cNvSpPr txBox="1"/>
          <p:nvPr/>
        </p:nvSpPr>
        <p:spPr>
          <a:xfrm>
            <a:off x="746213" y="5541524"/>
            <a:ext cx="28823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classification threshold, you are very strict and barely classify any planes. As a result, you don’t catch many planes, but you also don’t accidentally call birds planes as well.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FFEE05-FE82-B947-B7A2-EAC65D680B42}"/>
              </a:ext>
            </a:extLst>
          </p:cNvPr>
          <p:cNvCxnSpPr/>
          <p:nvPr/>
        </p:nvCxnSpPr>
        <p:spPr>
          <a:xfrm flipV="1">
            <a:off x="3386667" y="5300310"/>
            <a:ext cx="755701" cy="2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3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C336-1CC5-B041-8DD2-2FCC5FA7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FC4C-017B-D843-9757-C5C15B7D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built a classification model to identify wafers affected by Fin Res or not.</a:t>
            </a:r>
          </a:p>
          <a:p>
            <a:pPr lvl="1"/>
            <a:r>
              <a:rPr lang="en-US" dirty="0"/>
              <a:t>You have a test set where you manually labeled 100 wafers with Fin Res or not.</a:t>
            </a:r>
          </a:p>
          <a:p>
            <a:r>
              <a:rPr lang="en-US" dirty="0"/>
              <a:t>How would you measure the performance of your model?</a:t>
            </a:r>
          </a:p>
          <a:p>
            <a:r>
              <a:rPr lang="en-US" dirty="0"/>
              <a:t>What are some things you have to consider?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basic ideas/terminology:</a:t>
            </a:r>
          </a:p>
          <a:p>
            <a:r>
              <a:rPr lang="en-US" dirty="0"/>
              <a:t>Classification Model – Predict yes/no for a certain question</a:t>
            </a:r>
          </a:p>
          <a:p>
            <a:r>
              <a:rPr lang="en-US" dirty="0"/>
              <a:t>Training Set</a:t>
            </a:r>
          </a:p>
          <a:p>
            <a:r>
              <a:rPr lang="en-US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88569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43BF65-F8B1-1A42-BDA1-FB42DD90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31" y="1393138"/>
            <a:ext cx="5549900" cy="4254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2258C9-AB04-5C4F-88DB-1F740EF9CAF3}"/>
              </a:ext>
            </a:extLst>
          </p:cNvPr>
          <p:cNvCxnSpPr/>
          <p:nvPr/>
        </p:nvCxnSpPr>
        <p:spPr>
          <a:xfrm flipV="1">
            <a:off x="4097867" y="1501422"/>
            <a:ext cx="4334933" cy="363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992995-B34A-B445-8826-C1DC71D2D6C7}"/>
              </a:ext>
            </a:extLst>
          </p:cNvPr>
          <p:cNvSpPr txBox="1"/>
          <p:nvPr/>
        </p:nvSpPr>
        <p:spPr>
          <a:xfrm>
            <a:off x="8097423" y="2718768"/>
            <a:ext cx="310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model that does completely randomly classifications will have an ROC curve that’s a straight line (y=x)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854E6-0DAF-4849-8E41-AF2C2017A607}"/>
              </a:ext>
            </a:extLst>
          </p:cNvPr>
          <p:cNvSpPr txBox="1"/>
          <p:nvPr/>
        </p:nvSpPr>
        <p:spPr>
          <a:xfrm>
            <a:off x="221048" y="251564"/>
            <a:ext cx="35494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want your model to have an ROC curve that bows out above the y=x line because this tells you that on most classification thresholds, your model will provide a higher TPR than FPR. </a:t>
            </a:r>
          </a:p>
          <a:p>
            <a:r>
              <a:rPr lang="en-US" dirty="0"/>
              <a:t>This means your model performs better than a model that’s making random classifications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A7091-3A16-B94A-AE9B-360C97E85897}"/>
              </a:ext>
            </a:extLst>
          </p:cNvPr>
          <p:cNvSpPr txBox="1"/>
          <p:nvPr/>
        </p:nvSpPr>
        <p:spPr>
          <a:xfrm>
            <a:off x="451556" y="5734756"/>
            <a:ext cx="423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how much your ROC bows out, you can take the area under the curve. The higher AUC, the better your model is.</a:t>
            </a:r>
          </a:p>
        </p:txBody>
      </p:sp>
    </p:spTree>
    <p:extLst>
      <p:ext uri="{BB962C8B-B14F-4D97-AF65-F5344CB8AC3E}">
        <p14:creationId xmlns:p14="http://schemas.microsoft.com/office/powerpoint/2010/main" val="362752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B2AC-92DF-5843-909A-3992F4C8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C1F2-A839-914C-BF83-D50E5646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825624"/>
            <a:ext cx="6882714" cy="4451607"/>
          </a:xfrm>
        </p:spPr>
        <p:txBody>
          <a:bodyPr>
            <a:normAutofit fontScale="92500"/>
          </a:bodyPr>
          <a:lstStyle/>
          <a:p>
            <a:r>
              <a:rPr lang="en-US" dirty="0"/>
              <a:t>The ROC curve takes the classification threshold out of the equation.</a:t>
            </a:r>
          </a:p>
          <a:p>
            <a:r>
              <a:rPr lang="en-US" dirty="0"/>
              <a:t>If you had model A and model B, you can compare the two models by plotting the ROC curve without having to worry about different classification thresholds.</a:t>
            </a:r>
          </a:p>
          <a:p>
            <a:r>
              <a:rPr lang="en-US" dirty="0"/>
              <a:t>The model that bows out more will provide a higher TPR:FPR ratio which is what you desire.</a:t>
            </a:r>
          </a:p>
          <a:p>
            <a:r>
              <a:rPr lang="en-US" dirty="0"/>
              <a:t>You can take the area under the curve to calculate how much the ROC curve bows 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906EF-B29D-4D40-8EA2-11279D3D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73" y="2089139"/>
            <a:ext cx="4988727" cy="38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5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5B62-A134-9242-B498-E954DB2F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158"/>
            <a:ext cx="10515600" cy="66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example, Model 1 is better than the other models because at any given classification threshold, it will have a higher TPR than FPR.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AC621-EF50-FC4B-B74E-D6D763DD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78506"/>
            <a:ext cx="9499600" cy="516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F7F6C-1963-074C-A206-45DE913A36F6}"/>
              </a:ext>
            </a:extLst>
          </p:cNvPr>
          <p:cNvSpPr txBox="1"/>
          <p:nvPr/>
        </p:nvSpPr>
        <p:spPr>
          <a:xfrm>
            <a:off x="8602134" y="2688919"/>
            <a:ext cx="142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threshold</a:t>
            </a:r>
          </a:p>
          <a:p>
            <a:endParaRPr lang="en-US" dirty="0"/>
          </a:p>
          <a:p>
            <a:r>
              <a:rPr lang="en-US" dirty="0"/>
              <a:t>0.2</a:t>
            </a:r>
          </a:p>
          <a:p>
            <a:endParaRPr lang="en-US" dirty="0"/>
          </a:p>
          <a:p>
            <a:r>
              <a:rPr lang="en-US" dirty="0"/>
              <a:t>0.8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38B28A-3E65-E740-98F7-93FFF4093588}"/>
              </a:ext>
            </a:extLst>
          </p:cNvPr>
          <p:cNvCxnSpPr/>
          <p:nvPr/>
        </p:nvCxnSpPr>
        <p:spPr>
          <a:xfrm flipH="1" flipV="1">
            <a:off x="6096000" y="1682045"/>
            <a:ext cx="2483556" cy="19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EB048-A905-7E45-B51A-A30611106A2D}"/>
              </a:ext>
            </a:extLst>
          </p:cNvPr>
          <p:cNvCxnSpPr/>
          <p:nvPr/>
        </p:nvCxnSpPr>
        <p:spPr>
          <a:xfrm flipH="1" flipV="1">
            <a:off x="2675467" y="4154312"/>
            <a:ext cx="5926667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9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579B-8A2B-9F49-AC9E-571B4F7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Types of Performance Metrics for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DA56-A362-E74E-8B6F-BA891F74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Precision, Recall, F1-score</a:t>
            </a:r>
          </a:p>
          <a:p>
            <a:r>
              <a:rPr lang="en-US" dirty="0"/>
              <a:t>Log Loss, Area Under Curve (AUC)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7778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A2C6-89FC-254A-ADA6-475766B5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6E4E3-C678-394B-8407-4489770B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3" y="2238200"/>
            <a:ext cx="7499178" cy="3817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66305-A103-4F40-AEED-4AC61EA40A93}"/>
              </a:ext>
            </a:extLst>
          </p:cNvPr>
          <p:cNvSpPr txBox="1"/>
          <p:nvPr/>
        </p:nvSpPr>
        <p:spPr>
          <a:xfrm>
            <a:off x="974035" y="4146876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model’s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3CC65-1C8B-834A-92A4-C15EF7E72CDC}"/>
              </a:ext>
            </a:extLst>
          </p:cNvPr>
          <p:cNvSpPr txBox="1"/>
          <p:nvPr/>
        </p:nvSpPr>
        <p:spPr>
          <a:xfrm>
            <a:off x="5271051" y="1591869"/>
            <a:ext cx="32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Fin Res classification confirmed by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BD9FD-F3E1-8E4C-901B-741EFD893A86}"/>
              </a:ext>
            </a:extLst>
          </p:cNvPr>
          <p:cNvSpPr txBox="1"/>
          <p:nvPr/>
        </p:nvSpPr>
        <p:spPr>
          <a:xfrm>
            <a:off x="4325176" y="3223034"/>
            <a:ext cx="258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model classified Fin Res Correctly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69EAB-323E-B740-98C8-0402F075F89B}"/>
              </a:ext>
            </a:extLst>
          </p:cNvPr>
          <p:cNvSpPr txBox="1"/>
          <p:nvPr/>
        </p:nvSpPr>
        <p:spPr>
          <a:xfrm>
            <a:off x="6832814" y="4370257"/>
            <a:ext cx="298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model classified no Fin Res Correctly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1F413-021E-A84E-B826-0CEB3EB23D0F}"/>
              </a:ext>
            </a:extLst>
          </p:cNvPr>
          <p:cNvSpPr txBox="1"/>
          <p:nvPr/>
        </p:nvSpPr>
        <p:spPr>
          <a:xfrm>
            <a:off x="7228723" y="3238960"/>
            <a:ext cx="258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model classified Fin 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A182-E9FA-4B4E-93D1-17929839BC7F}"/>
              </a:ext>
            </a:extLst>
          </p:cNvPr>
          <p:cNvSpPr txBox="1"/>
          <p:nvPr/>
        </p:nvSpPr>
        <p:spPr>
          <a:xfrm>
            <a:off x="7175494" y="4008376"/>
            <a:ext cx="258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the wafer has no Fin 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5B24B-028A-E94A-AC9B-6393D1CAA4D9}"/>
              </a:ext>
            </a:extLst>
          </p:cNvPr>
          <p:cNvSpPr txBox="1"/>
          <p:nvPr/>
        </p:nvSpPr>
        <p:spPr>
          <a:xfrm>
            <a:off x="4743720" y="5331790"/>
            <a:ext cx="258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the wafer has Fin 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122DD-AE90-5342-9133-43E9B2E4673C}"/>
              </a:ext>
            </a:extLst>
          </p:cNvPr>
          <p:cNvSpPr txBox="1"/>
          <p:nvPr/>
        </p:nvSpPr>
        <p:spPr>
          <a:xfrm>
            <a:off x="4591319" y="4379862"/>
            <a:ext cx="258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model classified no Fin 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9FED1-5E60-8B4B-B372-2213EF774C1C}"/>
              </a:ext>
            </a:extLst>
          </p:cNvPr>
          <p:cNvSpPr txBox="1"/>
          <p:nvPr/>
        </p:nvSpPr>
        <p:spPr>
          <a:xfrm>
            <a:off x="2564296" y="6234201"/>
            <a:ext cx="78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How would you express “accuracy” with these variables?</a:t>
            </a:r>
          </a:p>
        </p:txBody>
      </p:sp>
    </p:spTree>
    <p:extLst>
      <p:ext uri="{BB962C8B-B14F-4D97-AF65-F5344CB8AC3E}">
        <p14:creationId xmlns:p14="http://schemas.microsoft.com/office/powerpoint/2010/main" val="226057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DE87-EEA4-1A42-93D6-92E37F7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14D-934E-7D47-BA0C-03965363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correct predictions over all predictions</a:t>
            </a:r>
          </a:p>
          <a:p>
            <a:r>
              <a:rPr lang="en-US" dirty="0"/>
              <a:t>Therefore, Accuracy = (TP + TN) / (TP + TN + FP + FN)</a:t>
            </a:r>
          </a:p>
          <a:p>
            <a:endParaRPr lang="en-US" dirty="0"/>
          </a:p>
          <a:p>
            <a:r>
              <a:rPr lang="en-US" dirty="0"/>
              <a:t>Pretty good performance metric, very intuitive and easy to understand and explain to someone else.</a:t>
            </a:r>
          </a:p>
          <a:p>
            <a:pPr lvl="1"/>
            <a:r>
              <a:rPr lang="en-US" dirty="0"/>
              <a:t>You trained your model on a dataset with half Fin Res, half non-Fin Res wafers. When you tested the model on a test set, model came out with 97% accuracy.</a:t>
            </a:r>
          </a:p>
          <a:p>
            <a:endParaRPr lang="en-US" dirty="0"/>
          </a:p>
          <a:p>
            <a:r>
              <a:rPr lang="en-US" dirty="0"/>
              <a:t>When would using accuracy actually hurt you?</a:t>
            </a:r>
          </a:p>
        </p:txBody>
      </p:sp>
    </p:spTree>
    <p:extLst>
      <p:ext uri="{BB962C8B-B14F-4D97-AF65-F5344CB8AC3E}">
        <p14:creationId xmlns:p14="http://schemas.microsoft.com/office/powerpoint/2010/main" val="370588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E104-8B3E-D840-96F3-6792FA36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0789-4632-9448-82B8-C1A7D166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built a model to predict whether a patient has cancer</a:t>
            </a:r>
          </a:p>
          <a:p>
            <a:r>
              <a:rPr lang="en-US" dirty="0"/>
              <a:t>However out of 1000 patients only 5 of them have cancer</a:t>
            </a:r>
          </a:p>
          <a:p>
            <a:r>
              <a:rPr lang="en-US" dirty="0"/>
              <a:t>In your training set only 0.5% of the data is labeled yes for cancer</a:t>
            </a:r>
          </a:p>
          <a:p>
            <a:endParaRPr lang="en-US" dirty="0"/>
          </a:p>
          <a:p>
            <a:r>
              <a:rPr lang="en-US" dirty="0"/>
              <a:t>Do you see the issue?</a:t>
            </a:r>
          </a:p>
          <a:p>
            <a:r>
              <a:rPr lang="en-US" dirty="0"/>
              <a:t>Your model can simply say “no cancer” for all patients. Then, when you test the model in a test set, you will get 99.5% accuracy and think you built a fantastic model.</a:t>
            </a:r>
          </a:p>
          <a:p>
            <a:r>
              <a:rPr lang="en-US" dirty="0"/>
              <a:t>However, your model is simply telling you that no one has cancer. (Predicting the Majority Case)</a:t>
            </a:r>
          </a:p>
          <a:p>
            <a:r>
              <a:rPr lang="en-US" dirty="0"/>
              <a:t>Now the 5 people who have cancer will not get treatment and that is unacceptable.</a:t>
            </a:r>
          </a:p>
          <a:p>
            <a:r>
              <a:rPr lang="en-US" dirty="0"/>
              <a:t>If you have a very unbalanced data set, DO NOT RELY ON ACCURACY!</a:t>
            </a:r>
          </a:p>
        </p:txBody>
      </p:sp>
    </p:spTree>
    <p:extLst>
      <p:ext uri="{BB962C8B-B14F-4D97-AF65-F5344CB8AC3E}">
        <p14:creationId xmlns:p14="http://schemas.microsoft.com/office/powerpoint/2010/main" val="6270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ACC-D36D-814B-9D92-44559168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B9402-4242-B440-8B0F-04CA17F0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10" y="1800878"/>
            <a:ext cx="7499178" cy="38173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2A0E3F0-ADF8-AB40-8C4A-255D1A9C8627}"/>
              </a:ext>
            </a:extLst>
          </p:cNvPr>
          <p:cNvSpPr/>
          <p:nvPr/>
        </p:nvSpPr>
        <p:spPr>
          <a:xfrm>
            <a:off x="4492487" y="2832652"/>
            <a:ext cx="4542183" cy="993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BCEAA4-7C3A-B342-99E9-31141DFD214A}"/>
              </a:ext>
            </a:extLst>
          </p:cNvPr>
          <p:cNvSpPr/>
          <p:nvPr/>
        </p:nvSpPr>
        <p:spPr>
          <a:xfrm>
            <a:off x="4711148" y="2832652"/>
            <a:ext cx="1590261" cy="250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58DDD4-74B8-6041-B7BA-F3B92C757F2F}"/>
                  </a:ext>
                </a:extLst>
              </p:cNvPr>
              <p:cNvSpPr txBox="1"/>
              <p:nvPr/>
            </p:nvSpPr>
            <p:spPr>
              <a:xfrm>
                <a:off x="8627164" y="2025678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00FF00"/>
                    </a:highlight>
                  </a:rPr>
                  <a:t>Precision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58DDD4-74B8-6041-B7BA-F3B92C75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64" y="2025678"/>
                <a:ext cx="2445027" cy="485582"/>
              </a:xfrm>
              <a:prstGeom prst="rect">
                <a:avLst/>
              </a:prstGeom>
              <a:blipFill>
                <a:blip r:embed="rId3"/>
                <a:stretch>
                  <a:fillRect l="-2073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0E80C6-4400-8F4B-81E6-2895E60BDC55}"/>
                  </a:ext>
                </a:extLst>
              </p:cNvPr>
              <p:cNvSpPr txBox="1"/>
              <p:nvPr/>
            </p:nvSpPr>
            <p:spPr>
              <a:xfrm>
                <a:off x="2385390" y="5337312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0000"/>
                    </a:highlight>
                  </a:rPr>
                  <a:t>Recall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0E80C6-4400-8F4B-81E6-2895E60BD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0" y="5337312"/>
                <a:ext cx="2445027" cy="485582"/>
              </a:xfrm>
              <a:prstGeom prst="rect">
                <a:avLst/>
              </a:prstGeom>
              <a:blipFill>
                <a:blip r:embed="rId4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79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BB9C-A457-8240-BDC9-80CD88B5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F5A33-28F5-DD4A-8870-724566A4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871" y="2894183"/>
            <a:ext cx="7499178" cy="3817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68F50BB-CE1D-844F-9172-CDE69A4C2AC3}"/>
              </a:ext>
            </a:extLst>
          </p:cNvPr>
          <p:cNvSpPr/>
          <p:nvPr/>
        </p:nvSpPr>
        <p:spPr>
          <a:xfrm>
            <a:off x="4482548" y="3925957"/>
            <a:ext cx="4542183" cy="993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A34EF1-0487-874E-8D1A-8F508B15861F}"/>
                  </a:ext>
                </a:extLst>
              </p:cNvPr>
              <p:cNvSpPr txBox="1"/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00FF00"/>
                    </a:highlight>
                  </a:rPr>
                  <a:t>Precision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A34EF1-0487-874E-8D1A-8F508B158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225" y="3118983"/>
                <a:ext cx="2445027" cy="485582"/>
              </a:xfrm>
              <a:prstGeom prst="rect">
                <a:avLst/>
              </a:prstGeom>
              <a:blipFill>
                <a:blip r:embed="rId4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4411F53-AC0B-8043-9CE5-1597DC1B122B}"/>
              </a:ext>
            </a:extLst>
          </p:cNvPr>
          <p:cNvSpPr txBox="1"/>
          <p:nvPr/>
        </p:nvSpPr>
        <p:spPr>
          <a:xfrm>
            <a:off x="3375378" y="567877"/>
            <a:ext cx="8816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of our model’s positive predictions were correct?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precise are we at making positive predictions?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Note: we don’t care about any predictions we think is false. If you only predict 1 cancer case, as long as that person has cancer, you have 100% precision (even though you missed 4 cancer patients)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concerned about the “cost” of false positives (what you predict is true, when it’s actually 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would you want to use precision?</a:t>
            </a:r>
          </a:p>
        </p:txBody>
      </p:sp>
    </p:spTree>
    <p:extLst>
      <p:ext uri="{BB962C8B-B14F-4D97-AF65-F5344CB8AC3E}">
        <p14:creationId xmlns:p14="http://schemas.microsoft.com/office/powerpoint/2010/main" val="393401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3E72-0484-BC4F-B2B1-FB9706B1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76E95-B055-9B4E-8718-6648F2F7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10" y="2835984"/>
            <a:ext cx="7499178" cy="3817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F54455-A2AF-ED4A-8023-E561285339AA}"/>
              </a:ext>
            </a:extLst>
          </p:cNvPr>
          <p:cNvSpPr/>
          <p:nvPr/>
        </p:nvSpPr>
        <p:spPr>
          <a:xfrm>
            <a:off x="4711148" y="3867758"/>
            <a:ext cx="1590261" cy="2504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A089CD-8429-F549-9B19-750DF0B9CF9C}"/>
                  </a:ext>
                </a:extLst>
              </p:cNvPr>
              <p:cNvSpPr txBox="1"/>
              <p:nvPr/>
            </p:nvSpPr>
            <p:spPr>
              <a:xfrm>
                <a:off x="2385390" y="6372418"/>
                <a:ext cx="2445027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ighlight>
                      <a:srgbClr val="FF0000"/>
                    </a:highlight>
                  </a:rPr>
                  <a:t>Recall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A089CD-8429-F549-9B19-750DF0B9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0" y="6372418"/>
                <a:ext cx="2445027" cy="485582"/>
              </a:xfrm>
              <a:prstGeom prst="rect">
                <a:avLst/>
              </a:prstGeom>
              <a:blipFill>
                <a:blip r:embed="rId3"/>
                <a:stretch>
                  <a:fillRect l="-20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F285A2-DE9D-C345-9836-446C8DF0D3C6}"/>
              </a:ext>
            </a:extLst>
          </p:cNvPr>
          <p:cNvSpPr txBox="1"/>
          <p:nvPr/>
        </p:nvSpPr>
        <p:spPr>
          <a:xfrm>
            <a:off x="3273778" y="365125"/>
            <a:ext cx="7890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of the actual positives did our model catch?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capturing positive cases correctly, like Precision, Recall is more about wanting to capture all cases that are labeled as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concerned about the “cost” of false negatives (what you predict is false, when it’s actually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would you want to use Recall?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D2077-D92A-DB41-9E2F-119B78EA3ED9}"/>
              </a:ext>
            </a:extLst>
          </p:cNvPr>
          <p:cNvSpPr txBox="1"/>
          <p:nvPr/>
        </p:nvSpPr>
        <p:spPr>
          <a:xfrm>
            <a:off x="5147733" y="3025422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C0B65-683D-3148-9BAE-A340BE6942F4}"/>
              </a:ext>
            </a:extLst>
          </p:cNvPr>
          <p:cNvSpPr txBox="1"/>
          <p:nvPr/>
        </p:nvSpPr>
        <p:spPr>
          <a:xfrm>
            <a:off x="7715955" y="3025422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405958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31081</TotalTime>
  <Words>2079</Words>
  <Application>Microsoft Macintosh PowerPoint</Application>
  <PresentationFormat>Widescreen</PresentationFormat>
  <Paragraphs>203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Performance Metrics</vt:lpstr>
      <vt:lpstr>Motivation</vt:lpstr>
      <vt:lpstr>Types of Performance Metrics for Classification Models</vt:lpstr>
      <vt:lpstr>The Confusion Matrix</vt:lpstr>
      <vt:lpstr>What is accuracy?</vt:lpstr>
      <vt:lpstr>Consider this Scenario</vt:lpstr>
      <vt:lpstr>Precision/Recall</vt:lpstr>
      <vt:lpstr>Precision</vt:lpstr>
      <vt:lpstr>Recall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classification threshold impact Precision and Recall?</vt:lpstr>
      <vt:lpstr>Precision/Recall Trade off</vt:lpstr>
      <vt:lpstr>F1 Score</vt:lpstr>
      <vt:lpstr>I know this gets confusing… Here are some key take-aways:</vt:lpstr>
      <vt:lpstr>ROC curve</vt:lpstr>
      <vt:lpstr>PowerPoint Presentation</vt:lpstr>
      <vt:lpstr>Area under the curve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</dc:title>
  <dc:creator>ADAM YANG</dc:creator>
  <cp:lastModifiedBy>ADAM YANG</cp:lastModifiedBy>
  <cp:revision>31</cp:revision>
  <dcterms:created xsi:type="dcterms:W3CDTF">2021-02-02T21:18:10Z</dcterms:created>
  <dcterms:modified xsi:type="dcterms:W3CDTF">2021-03-01T20:52:59Z</dcterms:modified>
</cp:coreProperties>
</file>