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66" r:id="rId4"/>
    <p:sldId id="267" r:id="rId5"/>
    <p:sldId id="268" r:id="rId6"/>
    <p:sldId id="269" r:id="rId7"/>
    <p:sldId id="270" r:id="rId8"/>
    <p:sldId id="260" r:id="rId9"/>
    <p:sldId id="262" r:id="rId10"/>
    <p:sldId id="261" r:id="rId11"/>
    <p:sldId id="256" r:id="rId12"/>
    <p:sldId id="263" r:id="rId13"/>
    <p:sldId id="257" r:id="rId14"/>
    <p:sldId id="25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E36E-EE7C-2C40-ADBF-BE9B47D2F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1319E6-1E08-5840-B7CD-1B97D12D9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BFFD1-CA4E-1F40-B580-30728166F13A}"/>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5" name="Footer Placeholder 4">
            <a:extLst>
              <a:ext uri="{FF2B5EF4-FFF2-40B4-BE49-F238E27FC236}">
                <a16:creationId xmlns:a16="http://schemas.microsoft.com/office/drawing/2014/main" id="{DAC65E9B-BE01-7C42-AF6A-066FD9E6F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31A99-CC30-C043-8972-52AD7B63E0B8}"/>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424935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C85C-77EE-124D-A4AF-7192B0CCAC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C0E55C-8418-1E44-9604-B5F92FF4F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0A30B-3F59-CE49-BF31-0C8B8C593665}"/>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5" name="Footer Placeholder 4">
            <a:extLst>
              <a:ext uri="{FF2B5EF4-FFF2-40B4-BE49-F238E27FC236}">
                <a16:creationId xmlns:a16="http://schemas.microsoft.com/office/drawing/2014/main" id="{AEBD645E-306A-6C41-BA93-25C550D0C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0827F-B8F9-7F46-8B65-7328C4E2140B}"/>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159214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2137B-91D5-9E40-9E4C-13BCFE4639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9C2FCC-2A0C-4E4B-8752-1C52621521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3CA03-2CDF-8444-B2EF-562F158E7092}"/>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5" name="Footer Placeholder 4">
            <a:extLst>
              <a:ext uri="{FF2B5EF4-FFF2-40B4-BE49-F238E27FC236}">
                <a16:creationId xmlns:a16="http://schemas.microsoft.com/office/drawing/2014/main" id="{EE6E47D7-82AB-3247-84CD-A0BDD1FB5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2FCD3-FC9C-3F4A-A871-3CD4F61B1C08}"/>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110334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7C0E-1BC2-0C4D-944A-52785C734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116671-8856-C54B-BF89-4318DA058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908F-EC34-2A4A-8957-2DB45C902226}"/>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5" name="Footer Placeholder 4">
            <a:extLst>
              <a:ext uri="{FF2B5EF4-FFF2-40B4-BE49-F238E27FC236}">
                <a16:creationId xmlns:a16="http://schemas.microsoft.com/office/drawing/2014/main" id="{3CB874F3-CA2E-8840-929E-4CE08ACA7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51CE8-F1B6-9549-9352-56DE7C90557C}"/>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226527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678C-AF34-B748-996A-990BC4915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4CCCE2-E9EA-674C-8A48-43C1940335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F53460-E6BD-A64B-AFE7-0235F86677D4}"/>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5" name="Footer Placeholder 4">
            <a:extLst>
              <a:ext uri="{FF2B5EF4-FFF2-40B4-BE49-F238E27FC236}">
                <a16:creationId xmlns:a16="http://schemas.microsoft.com/office/drawing/2014/main" id="{B253B9B7-2C39-AE48-97DA-6293ADAF3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F8FDE-9B42-A049-95F4-D4DD5A1DE804}"/>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124868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F812-3B84-F94F-B841-1F0B8C0FB2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1F515-850A-0D40-8F2A-CBF8BAAE7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E2BCF-7162-A846-A67F-9EA43E17C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7E52A5-93FD-2D49-B0DE-D1A51C747AFD}"/>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6" name="Footer Placeholder 5">
            <a:extLst>
              <a:ext uri="{FF2B5EF4-FFF2-40B4-BE49-F238E27FC236}">
                <a16:creationId xmlns:a16="http://schemas.microsoft.com/office/drawing/2014/main" id="{41201D15-F06E-1647-8CC3-D0CA3D0F2D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0457D-BE0D-CB49-ACE8-1E0104A57BCD}"/>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180649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9511-A808-9D4D-99AF-8336827384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032876-F3FD-0549-AA1D-FA507726A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225E1-E0A0-A941-A193-FA8E76AD40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1129B-F776-E842-A50B-ADC5A7527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7FC88-9442-4847-B224-B2F3ED265F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D23095-F059-6042-BB91-979ADCB35995}"/>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8" name="Footer Placeholder 7">
            <a:extLst>
              <a:ext uri="{FF2B5EF4-FFF2-40B4-BE49-F238E27FC236}">
                <a16:creationId xmlns:a16="http://schemas.microsoft.com/office/drawing/2014/main" id="{5AA3172C-F55D-9349-BCD6-2FCE80E81E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B555E8-FB9A-3D4D-B2C2-A37C8E5C1308}"/>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207433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6B91-6B21-2940-A77D-5EDA019181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3D31E2-F190-264F-8DB7-24A69993D915}"/>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4" name="Footer Placeholder 3">
            <a:extLst>
              <a:ext uri="{FF2B5EF4-FFF2-40B4-BE49-F238E27FC236}">
                <a16:creationId xmlns:a16="http://schemas.microsoft.com/office/drawing/2014/main" id="{2C0316C7-1C3E-E54C-8474-4656E974B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0B1789-ACAD-BA40-9E54-7DF42C76643A}"/>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203652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070D20-0383-8C4D-BB08-6E68E410CD52}"/>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3" name="Footer Placeholder 2">
            <a:extLst>
              <a:ext uri="{FF2B5EF4-FFF2-40B4-BE49-F238E27FC236}">
                <a16:creationId xmlns:a16="http://schemas.microsoft.com/office/drawing/2014/main" id="{0660CF46-3F76-704B-A64A-8AE678AC5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5AC2A0-815C-2648-9F6F-4DCBC531DC3B}"/>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3397931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F7F1-7706-7A48-82A0-6FD5D3F28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69BD9-DC47-6241-A484-E10C357981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4EF890-BB52-3743-B637-157832CBC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064D-25A3-A44C-9050-1A66B6F734EE}"/>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6" name="Footer Placeholder 5">
            <a:extLst>
              <a:ext uri="{FF2B5EF4-FFF2-40B4-BE49-F238E27FC236}">
                <a16:creationId xmlns:a16="http://schemas.microsoft.com/office/drawing/2014/main" id="{AEA91A8B-7495-0A47-ABFD-C1F9F8F11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D581A-CCB1-F741-95B0-396B0FFB9D38}"/>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3912463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F6E2-D578-5A41-8387-0AB2E9989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72AE64-4BFE-4B4C-B782-3D1265F5A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2D71B5-2AD6-F24F-A0D8-A4193918F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6C390-5D39-C346-A621-EA2232A3AD43}"/>
              </a:ext>
            </a:extLst>
          </p:cNvPr>
          <p:cNvSpPr>
            <a:spLocks noGrp="1"/>
          </p:cNvSpPr>
          <p:nvPr>
            <p:ph type="dt" sz="half" idx="10"/>
          </p:nvPr>
        </p:nvSpPr>
        <p:spPr/>
        <p:txBody>
          <a:bodyPr/>
          <a:lstStyle/>
          <a:p>
            <a:fld id="{3A47CF00-71AC-7248-96E0-6F95700515B2}" type="datetimeFigureOut">
              <a:rPr lang="en-US" smtClean="0"/>
              <a:t>10/28/19</a:t>
            </a:fld>
            <a:endParaRPr lang="en-US"/>
          </a:p>
        </p:txBody>
      </p:sp>
      <p:sp>
        <p:nvSpPr>
          <p:cNvPr id="6" name="Footer Placeholder 5">
            <a:extLst>
              <a:ext uri="{FF2B5EF4-FFF2-40B4-BE49-F238E27FC236}">
                <a16:creationId xmlns:a16="http://schemas.microsoft.com/office/drawing/2014/main" id="{54249E0D-DF1C-E943-BA5E-D2996D25A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17C42-884A-3448-825C-73D17756EE94}"/>
              </a:ext>
            </a:extLst>
          </p:cNvPr>
          <p:cNvSpPr>
            <a:spLocks noGrp="1"/>
          </p:cNvSpPr>
          <p:nvPr>
            <p:ph type="sldNum" sz="quarter" idx="12"/>
          </p:nvPr>
        </p:nvSpPr>
        <p:spPr/>
        <p:txBody>
          <a:bodyPr/>
          <a:lstStyle/>
          <a:p>
            <a:fld id="{EE2FDF7F-7666-CD4D-9E8D-F3C874AA292E}" type="slidenum">
              <a:rPr lang="en-US" smtClean="0"/>
              <a:t>‹#›</a:t>
            </a:fld>
            <a:endParaRPr lang="en-US"/>
          </a:p>
        </p:txBody>
      </p:sp>
    </p:spTree>
    <p:extLst>
      <p:ext uri="{BB962C8B-B14F-4D97-AF65-F5344CB8AC3E}">
        <p14:creationId xmlns:p14="http://schemas.microsoft.com/office/powerpoint/2010/main" val="364240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E3082-443F-3449-8549-09109A3FF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616D5-27A0-2A45-8ABA-4FBCF8B08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74567-D80D-D546-93FB-3BAFFD640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7CF00-71AC-7248-96E0-6F95700515B2}" type="datetimeFigureOut">
              <a:rPr lang="en-US" smtClean="0"/>
              <a:t>10/28/19</a:t>
            </a:fld>
            <a:endParaRPr lang="en-US"/>
          </a:p>
        </p:txBody>
      </p:sp>
      <p:sp>
        <p:nvSpPr>
          <p:cNvPr id="5" name="Footer Placeholder 4">
            <a:extLst>
              <a:ext uri="{FF2B5EF4-FFF2-40B4-BE49-F238E27FC236}">
                <a16:creationId xmlns:a16="http://schemas.microsoft.com/office/drawing/2014/main" id="{F16ECE9D-C528-1344-88FE-9B43E5BD1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B4B71E-B483-D64E-8997-E5A766C9E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FDF7F-7666-CD4D-9E8D-F3C874AA292E}" type="slidenum">
              <a:rPr lang="en-US" smtClean="0"/>
              <a:t>‹#›</a:t>
            </a:fld>
            <a:endParaRPr lang="en-US"/>
          </a:p>
        </p:txBody>
      </p:sp>
    </p:spTree>
    <p:extLst>
      <p:ext uri="{BB962C8B-B14F-4D97-AF65-F5344CB8AC3E}">
        <p14:creationId xmlns:p14="http://schemas.microsoft.com/office/powerpoint/2010/main" val="3356480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istia.com/blog/optimal-video-length"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onkeylearn.com/keyword-extractio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channel/UCn5rHarSrVDxsH7Sb5K_BDA/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user/unboxthera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eilpatel.com/blog/4-quick-wins-to-increase-your-youtube-engage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influenste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9E6C9-DD54-564A-9FE2-B74DF0977C3A}"/>
              </a:ext>
            </a:extLst>
          </p:cNvPr>
          <p:cNvSpPr>
            <a:spLocks noGrp="1"/>
          </p:cNvSpPr>
          <p:nvPr>
            <p:ph idx="1"/>
          </p:nvPr>
        </p:nvSpPr>
        <p:spPr>
          <a:xfrm>
            <a:off x="838200" y="283779"/>
            <a:ext cx="10515600" cy="5893184"/>
          </a:xfrm>
        </p:spPr>
        <p:txBody>
          <a:bodyPr/>
          <a:lstStyle/>
          <a:p>
            <a:r>
              <a:rPr lang="en-US" dirty="0"/>
              <a:t>Google adds that </a:t>
            </a:r>
            <a:r>
              <a:rPr lang="en-US" b="1" dirty="0"/>
              <a:t>40% of millennials trust YouTube</a:t>
            </a:r>
            <a:r>
              <a:rPr lang="en-US" dirty="0"/>
              <a:t> for content; 60% say videos they’ve watched have changed their world view.</a:t>
            </a:r>
          </a:p>
          <a:p>
            <a:r>
              <a:rPr lang="en-US" dirty="0"/>
              <a:t>Almost </a:t>
            </a:r>
            <a:r>
              <a:rPr lang="en-US" b="1" dirty="0"/>
              <a:t>50% of web users look for a video before visiting a store</a:t>
            </a:r>
            <a:r>
              <a:rPr lang="en-US" dirty="0"/>
              <a:t>, says Google.</a:t>
            </a:r>
          </a:p>
          <a:p>
            <a:r>
              <a:rPr lang="en-US" dirty="0" err="1"/>
              <a:t>Wyzowl</a:t>
            </a:r>
            <a:r>
              <a:rPr lang="en-US" dirty="0"/>
              <a:t> says that </a:t>
            </a:r>
            <a:r>
              <a:rPr lang="en-US" b="1" dirty="0"/>
              <a:t>79% of consumers prefer watching video</a:t>
            </a:r>
            <a:r>
              <a:rPr lang="en-US" dirty="0"/>
              <a:t> to reading about a product.</a:t>
            </a:r>
          </a:p>
          <a:p>
            <a:r>
              <a:rPr lang="en-US" dirty="0">
                <a:hlinkClick r:id="rId2"/>
              </a:rPr>
              <a:t>Wistia’s research</a:t>
            </a:r>
            <a:r>
              <a:rPr lang="en-US" dirty="0"/>
              <a:t> shows that videos up to 2 minutes long hold viewers’ attention; then there’s a drop off. Attention picks up again for videos between 6 and 12 minutes long.</a:t>
            </a:r>
          </a:p>
          <a:p>
            <a:r>
              <a:rPr lang="en-US" dirty="0"/>
              <a:t>https://</a:t>
            </a:r>
            <a:r>
              <a:rPr lang="en-US" dirty="0" err="1"/>
              <a:t>optinmonster.com</a:t>
            </a:r>
            <a:r>
              <a:rPr lang="en-US" dirty="0"/>
              <a:t>/video-marketing-statistics-what-you-must-know/</a:t>
            </a:r>
          </a:p>
        </p:txBody>
      </p:sp>
    </p:spTree>
    <p:extLst>
      <p:ext uri="{BB962C8B-B14F-4D97-AF65-F5344CB8AC3E}">
        <p14:creationId xmlns:p14="http://schemas.microsoft.com/office/powerpoint/2010/main" val="312756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E7D9DC-82E7-7048-9596-706DB4259521}"/>
              </a:ext>
            </a:extLst>
          </p:cNvPr>
          <p:cNvSpPr txBox="1"/>
          <p:nvPr/>
        </p:nvSpPr>
        <p:spPr>
          <a:xfrm>
            <a:off x="1203434" y="451850"/>
            <a:ext cx="9785131" cy="2862322"/>
          </a:xfrm>
          <a:prstGeom prst="rect">
            <a:avLst/>
          </a:prstGeom>
          <a:noFill/>
        </p:spPr>
        <p:txBody>
          <a:bodyPr wrap="square" rtlCol="0">
            <a:spAutoFit/>
          </a:bodyPr>
          <a:lstStyle/>
          <a:p>
            <a:r>
              <a:rPr lang="en-US" dirty="0"/>
              <a:t>Keywords:</a:t>
            </a:r>
          </a:p>
          <a:p>
            <a:r>
              <a:rPr lang="en-US" dirty="0"/>
              <a:t>Performance – adjectives used to describe the word (Average sentiment score for these adjectives) </a:t>
            </a:r>
          </a:p>
          <a:p>
            <a:r>
              <a:rPr lang="en-US" dirty="0"/>
              <a:t>Samsung – adjectives used to describe the word (Average sentiment score for these adjectives)</a:t>
            </a:r>
          </a:p>
          <a:p>
            <a:r>
              <a:rPr lang="en-US" dirty="0"/>
              <a:t>Cost – adjectives used to describe the word (Average sentiment score for these adjectives)</a:t>
            </a:r>
          </a:p>
          <a:p>
            <a:r>
              <a:rPr lang="en-US" dirty="0"/>
              <a:t>Interface - adjectives used to describe the word (Average sentiment score for these adjectives)</a:t>
            </a:r>
          </a:p>
          <a:p>
            <a:r>
              <a:rPr lang="en-US" dirty="0"/>
              <a:t>Screen - </a:t>
            </a:r>
          </a:p>
          <a:p>
            <a:r>
              <a:rPr lang="en-US" dirty="0"/>
              <a:t>Speed – Fast (5/5)</a:t>
            </a:r>
          </a:p>
          <a:p>
            <a:r>
              <a:rPr lang="en-US" dirty="0"/>
              <a:t>.</a:t>
            </a:r>
          </a:p>
          <a:p>
            <a:r>
              <a:rPr lang="en-US" dirty="0"/>
              <a:t>Average sentiment score of the video</a:t>
            </a:r>
          </a:p>
          <a:p>
            <a:r>
              <a:rPr lang="en-US" dirty="0"/>
              <a:t>Video 1</a:t>
            </a:r>
          </a:p>
        </p:txBody>
      </p:sp>
      <p:sp>
        <p:nvSpPr>
          <p:cNvPr id="5" name="TextBox 4">
            <a:extLst>
              <a:ext uri="{FF2B5EF4-FFF2-40B4-BE49-F238E27FC236}">
                <a16:creationId xmlns:a16="http://schemas.microsoft.com/office/drawing/2014/main" id="{C1D52396-99AA-6946-9680-66B3854ECF3D}"/>
              </a:ext>
            </a:extLst>
          </p:cNvPr>
          <p:cNvSpPr txBox="1"/>
          <p:nvPr/>
        </p:nvSpPr>
        <p:spPr>
          <a:xfrm>
            <a:off x="1061545" y="3274758"/>
            <a:ext cx="9785131" cy="2862322"/>
          </a:xfrm>
          <a:prstGeom prst="rect">
            <a:avLst/>
          </a:prstGeom>
          <a:noFill/>
        </p:spPr>
        <p:txBody>
          <a:bodyPr wrap="square" rtlCol="0">
            <a:spAutoFit/>
          </a:bodyPr>
          <a:lstStyle/>
          <a:p>
            <a:r>
              <a:rPr lang="en-US" dirty="0"/>
              <a:t>Keywords:</a:t>
            </a:r>
          </a:p>
          <a:p>
            <a:r>
              <a:rPr lang="en-US" dirty="0"/>
              <a:t>Performance – adjectives used to describe the word (Average sentiment score for these adjectives) </a:t>
            </a:r>
          </a:p>
          <a:p>
            <a:r>
              <a:rPr lang="en-US" dirty="0"/>
              <a:t>Samsung – adjectives used to describe the word (Average sentiment score for these adjectives)</a:t>
            </a:r>
          </a:p>
          <a:p>
            <a:r>
              <a:rPr lang="en-US" dirty="0"/>
              <a:t>Cost – adjectives used to describe the word (Average sentiment score for these adjectives)</a:t>
            </a:r>
          </a:p>
          <a:p>
            <a:r>
              <a:rPr lang="en-US" dirty="0"/>
              <a:t>Interface - adjectives used to describe the word (Average sentiment score for these adjectives)</a:t>
            </a:r>
          </a:p>
          <a:p>
            <a:r>
              <a:rPr lang="en-US" dirty="0"/>
              <a:t>Screen - </a:t>
            </a:r>
          </a:p>
          <a:p>
            <a:r>
              <a:rPr lang="en-US" dirty="0"/>
              <a:t>Speed – Fast (5/5)</a:t>
            </a:r>
          </a:p>
          <a:p>
            <a:r>
              <a:rPr lang="en-US" dirty="0"/>
              <a:t>.</a:t>
            </a:r>
          </a:p>
          <a:p>
            <a:r>
              <a:rPr lang="en-US" dirty="0"/>
              <a:t>Average sentiment score of the video</a:t>
            </a:r>
          </a:p>
          <a:p>
            <a:r>
              <a:rPr lang="en-US" dirty="0"/>
              <a:t>Video 2</a:t>
            </a:r>
          </a:p>
        </p:txBody>
      </p:sp>
    </p:spTree>
    <p:extLst>
      <p:ext uri="{BB962C8B-B14F-4D97-AF65-F5344CB8AC3E}">
        <p14:creationId xmlns:p14="http://schemas.microsoft.com/office/powerpoint/2010/main" val="315860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CC6CE7-4061-7C42-A615-70AEE16E177F}"/>
              </a:ext>
            </a:extLst>
          </p:cNvPr>
          <p:cNvSpPr/>
          <p:nvPr/>
        </p:nvSpPr>
        <p:spPr>
          <a:xfrm>
            <a:off x="3212757" y="691978"/>
            <a:ext cx="5955957"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YouTube URL</a:t>
            </a:r>
          </a:p>
        </p:txBody>
      </p:sp>
      <p:sp>
        <p:nvSpPr>
          <p:cNvPr id="5" name="TextBox 4">
            <a:extLst>
              <a:ext uri="{FF2B5EF4-FFF2-40B4-BE49-F238E27FC236}">
                <a16:creationId xmlns:a16="http://schemas.microsoft.com/office/drawing/2014/main" id="{F4993801-D0DD-444F-A17F-774B168A7DF3}"/>
              </a:ext>
            </a:extLst>
          </p:cNvPr>
          <p:cNvSpPr txBox="1"/>
          <p:nvPr/>
        </p:nvSpPr>
        <p:spPr>
          <a:xfrm>
            <a:off x="3873062" y="1566040"/>
            <a:ext cx="4445876" cy="369332"/>
          </a:xfrm>
          <a:prstGeom prst="rect">
            <a:avLst/>
          </a:prstGeom>
          <a:noFill/>
        </p:spPr>
        <p:txBody>
          <a:bodyPr wrap="square" rtlCol="0">
            <a:spAutoFit/>
          </a:bodyPr>
          <a:lstStyle/>
          <a:p>
            <a:pPr algn="ctr"/>
            <a:r>
              <a:rPr lang="en-US" dirty="0"/>
              <a:t>Upload Video File</a:t>
            </a:r>
          </a:p>
        </p:txBody>
      </p:sp>
      <p:sp>
        <p:nvSpPr>
          <p:cNvPr id="6" name="TextBox 5">
            <a:extLst>
              <a:ext uri="{FF2B5EF4-FFF2-40B4-BE49-F238E27FC236}">
                <a16:creationId xmlns:a16="http://schemas.microsoft.com/office/drawing/2014/main" id="{5D83EFFA-415E-7845-80E2-50D356BC0C7A}"/>
              </a:ext>
            </a:extLst>
          </p:cNvPr>
          <p:cNvSpPr txBox="1"/>
          <p:nvPr/>
        </p:nvSpPr>
        <p:spPr>
          <a:xfrm>
            <a:off x="262759" y="1162220"/>
            <a:ext cx="1597572" cy="369332"/>
          </a:xfrm>
          <a:prstGeom prst="rect">
            <a:avLst/>
          </a:prstGeom>
          <a:noFill/>
        </p:spPr>
        <p:txBody>
          <a:bodyPr wrap="square" rtlCol="0">
            <a:spAutoFit/>
          </a:bodyPr>
          <a:lstStyle/>
          <a:p>
            <a:r>
              <a:rPr lang="en-US" dirty="0"/>
              <a:t>Input:</a:t>
            </a:r>
          </a:p>
        </p:txBody>
      </p:sp>
      <p:sp>
        <p:nvSpPr>
          <p:cNvPr id="7" name="TextBox 6">
            <a:extLst>
              <a:ext uri="{FF2B5EF4-FFF2-40B4-BE49-F238E27FC236}">
                <a16:creationId xmlns:a16="http://schemas.microsoft.com/office/drawing/2014/main" id="{2AEFE0E0-2E44-B640-B0E0-E01A9776A802}"/>
              </a:ext>
            </a:extLst>
          </p:cNvPr>
          <p:cNvSpPr txBox="1"/>
          <p:nvPr/>
        </p:nvSpPr>
        <p:spPr>
          <a:xfrm>
            <a:off x="189187" y="2857758"/>
            <a:ext cx="1597572" cy="369332"/>
          </a:xfrm>
          <a:prstGeom prst="rect">
            <a:avLst/>
          </a:prstGeom>
          <a:noFill/>
        </p:spPr>
        <p:txBody>
          <a:bodyPr wrap="square" rtlCol="0">
            <a:spAutoFit/>
          </a:bodyPr>
          <a:lstStyle/>
          <a:p>
            <a:r>
              <a:rPr lang="en-US" dirty="0"/>
              <a:t>Output:</a:t>
            </a:r>
          </a:p>
        </p:txBody>
      </p:sp>
      <p:sp>
        <p:nvSpPr>
          <p:cNvPr id="8" name="TextBox 7">
            <a:extLst>
              <a:ext uri="{FF2B5EF4-FFF2-40B4-BE49-F238E27FC236}">
                <a16:creationId xmlns:a16="http://schemas.microsoft.com/office/drawing/2014/main" id="{3E9CA568-7EF0-3E47-AA80-21D5CEC6FE4F}"/>
              </a:ext>
            </a:extLst>
          </p:cNvPr>
          <p:cNvSpPr txBox="1"/>
          <p:nvPr/>
        </p:nvSpPr>
        <p:spPr>
          <a:xfrm>
            <a:off x="2217682" y="2154526"/>
            <a:ext cx="9785131" cy="2862322"/>
          </a:xfrm>
          <a:prstGeom prst="rect">
            <a:avLst/>
          </a:prstGeom>
          <a:noFill/>
        </p:spPr>
        <p:txBody>
          <a:bodyPr wrap="square" rtlCol="0">
            <a:spAutoFit/>
          </a:bodyPr>
          <a:lstStyle/>
          <a:p>
            <a:r>
              <a:rPr lang="en-US" dirty="0"/>
              <a:t>Keywords:</a:t>
            </a:r>
          </a:p>
          <a:p>
            <a:r>
              <a:rPr lang="en-US" dirty="0"/>
              <a:t>Performance – adjectives used to describe the word (Average sentiment score for these adjectives) </a:t>
            </a:r>
          </a:p>
          <a:p>
            <a:r>
              <a:rPr lang="en-US" dirty="0"/>
              <a:t>Samsung – adjectives used to describe the word (Average sentiment score for these adjectives)</a:t>
            </a:r>
          </a:p>
          <a:p>
            <a:r>
              <a:rPr lang="en-US" dirty="0"/>
              <a:t>Cost – adjectives used to describe the word (Average sentiment score for these adjectives)</a:t>
            </a:r>
          </a:p>
          <a:p>
            <a:r>
              <a:rPr lang="en-US" dirty="0"/>
              <a:t>Interface - adjectives used to describe the word (Average sentiment score for these adjectives)</a:t>
            </a:r>
          </a:p>
          <a:p>
            <a:r>
              <a:rPr lang="en-US" dirty="0"/>
              <a:t>Screen - </a:t>
            </a:r>
          </a:p>
          <a:p>
            <a:r>
              <a:rPr lang="en-US" dirty="0"/>
              <a:t>Speed – Fast (5/5)</a:t>
            </a:r>
          </a:p>
          <a:p>
            <a:r>
              <a:rPr lang="en-US" dirty="0"/>
              <a:t>.</a:t>
            </a:r>
          </a:p>
          <a:p>
            <a:r>
              <a:rPr lang="en-US" dirty="0"/>
              <a:t>Average sentiment score of the video</a:t>
            </a:r>
          </a:p>
          <a:p>
            <a:endParaRPr lang="en-US" dirty="0"/>
          </a:p>
        </p:txBody>
      </p:sp>
      <p:sp>
        <p:nvSpPr>
          <p:cNvPr id="9" name="TextBox 8">
            <a:extLst>
              <a:ext uri="{FF2B5EF4-FFF2-40B4-BE49-F238E27FC236}">
                <a16:creationId xmlns:a16="http://schemas.microsoft.com/office/drawing/2014/main" id="{22E217CD-A848-7243-8472-D1B78CD4197B}"/>
              </a:ext>
            </a:extLst>
          </p:cNvPr>
          <p:cNvSpPr txBox="1"/>
          <p:nvPr/>
        </p:nvSpPr>
        <p:spPr>
          <a:xfrm>
            <a:off x="1250731" y="4907148"/>
            <a:ext cx="10447283"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Parts of Speech Tagging – Tag Nouns vs adjectives</a:t>
            </a:r>
          </a:p>
          <a:p>
            <a:pPr marL="285750" indent="-285750">
              <a:buFont typeface="Arial" panose="020B0604020202020204" pitchFamily="34" charset="0"/>
              <a:buChar char="•"/>
            </a:pPr>
            <a:r>
              <a:rPr lang="en-US" dirty="0">
                <a:solidFill>
                  <a:srgbClr val="FF0000"/>
                </a:solidFill>
              </a:rPr>
              <a:t>Key-word extraction (most common nouns in on a per document and per corpus basis maybe? TF-IDF or RAKE) (Or a graph based approach) </a:t>
            </a:r>
            <a:r>
              <a:rPr lang="en-US" dirty="0">
                <a:solidFill>
                  <a:srgbClr val="FF0000"/>
                </a:solidFill>
                <a:hlinkClick r:id="rId2"/>
              </a:rPr>
              <a:t>https://monkeylearn.com/keyword-extraction/</a:t>
            </a:r>
            <a:r>
              <a:rPr lang="en-US" dirty="0">
                <a:solidFill>
                  <a:srgbClr val="FF0000"/>
                </a:solidFill>
              </a:rPr>
              <a:t> or Conditional Random Fields approach (CRF) Evaluate using Rouge.</a:t>
            </a:r>
          </a:p>
          <a:p>
            <a:pPr marL="285750" indent="-285750">
              <a:buFont typeface="Arial" panose="020B0604020202020204" pitchFamily="34" charset="0"/>
              <a:buChar char="•"/>
            </a:pPr>
            <a:r>
              <a:rPr lang="en-US" dirty="0">
                <a:solidFill>
                  <a:srgbClr val="FF0000"/>
                </a:solidFill>
              </a:rPr>
              <a:t>A way to locate all adjectives used to describe the noun. </a:t>
            </a:r>
            <a:r>
              <a:rPr lang="en-US">
                <a:solidFill>
                  <a:srgbClr val="FF0000"/>
                </a:solidFill>
              </a:rPr>
              <a:t>(dependency parser)</a:t>
            </a:r>
            <a:endParaRPr lang="en-US" dirty="0">
              <a:solidFill>
                <a:srgbClr val="FF0000"/>
              </a:solidFill>
            </a:endParaRPr>
          </a:p>
          <a:p>
            <a:pPr marL="285750" indent="-285750">
              <a:buFont typeface="Arial" panose="020B0604020202020204" pitchFamily="34" charset="0"/>
              <a:buChar char="•"/>
            </a:pPr>
            <a:r>
              <a:rPr lang="en-US" dirty="0">
                <a:solidFill>
                  <a:srgbClr val="FF0000"/>
                </a:solidFill>
              </a:rPr>
              <a:t>Assign sentiment scores to adjectives </a:t>
            </a:r>
          </a:p>
          <a:p>
            <a:pPr marL="285750" indent="-28575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51912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F1E4-5054-D848-93DA-734B7D23430D}"/>
              </a:ext>
            </a:extLst>
          </p:cNvPr>
          <p:cNvSpPr>
            <a:spLocks noGrp="1"/>
          </p:cNvSpPr>
          <p:nvPr>
            <p:ph type="title"/>
          </p:nvPr>
        </p:nvSpPr>
        <p:spPr/>
        <p:txBody>
          <a:bodyPr/>
          <a:lstStyle/>
          <a:p>
            <a:r>
              <a:rPr lang="en-US" dirty="0"/>
              <a:t>Extra Time Stuff</a:t>
            </a:r>
          </a:p>
        </p:txBody>
      </p:sp>
      <p:sp>
        <p:nvSpPr>
          <p:cNvPr id="3" name="Content Placeholder 2">
            <a:extLst>
              <a:ext uri="{FF2B5EF4-FFF2-40B4-BE49-F238E27FC236}">
                <a16:creationId xmlns:a16="http://schemas.microsoft.com/office/drawing/2014/main" id="{03CEE36F-B793-5F4D-8692-DCF44BFC09A5}"/>
              </a:ext>
            </a:extLst>
          </p:cNvPr>
          <p:cNvSpPr>
            <a:spLocks noGrp="1"/>
          </p:cNvSpPr>
          <p:nvPr>
            <p:ph idx="1"/>
          </p:nvPr>
        </p:nvSpPr>
        <p:spPr/>
        <p:txBody>
          <a:bodyPr/>
          <a:lstStyle/>
          <a:p>
            <a:r>
              <a:rPr lang="en-US" dirty="0"/>
              <a:t>Dashboard – How many times does this key word come up in different reviews? </a:t>
            </a:r>
          </a:p>
        </p:txBody>
      </p:sp>
    </p:spTree>
    <p:extLst>
      <p:ext uri="{BB962C8B-B14F-4D97-AF65-F5344CB8AC3E}">
        <p14:creationId xmlns:p14="http://schemas.microsoft.com/office/powerpoint/2010/main" val="360762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3A55-37A3-3143-8AB4-DEE2A243A9B4}"/>
              </a:ext>
            </a:extLst>
          </p:cNvPr>
          <p:cNvSpPr>
            <a:spLocks noGrp="1"/>
          </p:cNvSpPr>
          <p:nvPr>
            <p:ph type="title"/>
          </p:nvPr>
        </p:nvSpPr>
        <p:spPr>
          <a:xfrm>
            <a:off x="838200" y="1"/>
            <a:ext cx="10515600" cy="1145628"/>
          </a:xfrm>
        </p:spPr>
        <p:txBody>
          <a:bodyPr/>
          <a:lstStyle/>
          <a:p>
            <a:r>
              <a:rPr lang="en-US" dirty="0"/>
              <a:t>Pros and Cons</a:t>
            </a:r>
          </a:p>
        </p:txBody>
      </p:sp>
      <p:sp>
        <p:nvSpPr>
          <p:cNvPr id="3" name="Content Placeholder 2">
            <a:extLst>
              <a:ext uri="{FF2B5EF4-FFF2-40B4-BE49-F238E27FC236}">
                <a16:creationId xmlns:a16="http://schemas.microsoft.com/office/drawing/2014/main" id="{FCB4C064-CD35-864F-AD6E-AB3C39768B86}"/>
              </a:ext>
            </a:extLst>
          </p:cNvPr>
          <p:cNvSpPr>
            <a:spLocks noGrp="1"/>
          </p:cNvSpPr>
          <p:nvPr>
            <p:ph idx="1"/>
          </p:nvPr>
        </p:nvSpPr>
        <p:spPr>
          <a:xfrm>
            <a:off x="838200" y="1145629"/>
            <a:ext cx="10515600" cy="5449613"/>
          </a:xfrm>
        </p:spPr>
        <p:txBody>
          <a:bodyPr>
            <a:normAutofit lnSpcReduction="10000"/>
          </a:bodyPr>
          <a:lstStyle/>
          <a:p>
            <a:r>
              <a:rPr lang="en-US" dirty="0"/>
              <a:t>Pros</a:t>
            </a:r>
          </a:p>
          <a:p>
            <a:pPr lvl="1"/>
            <a:r>
              <a:rPr lang="en-US" dirty="0"/>
              <a:t>Interesting, relevant, sense of pride</a:t>
            </a:r>
          </a:p>
          <a:p>
            <a:pPr lvl="1"/>
            <a:r>
              <a:rPr lang="en-US" dirty="0"/>
              <a:t>Don’t have to worry about frame by frame features</a:t>
            </a:r>
          </a:p>
          <a:p>
            <a:pPr lvl="1"/>
            <a:r>
              <a:rPr lang="en-US" dirty="0"/>
              <a:t>Only an NLP project which makes computation a lot less expensive that what we were originally intending to do</a:t>
            </a:r>
          </a:p>
          <a:p>
            <a:r>
              <a:rPr lang="en-US" dirty="0"/>
              <a:t>Cons</a:t>
            </a:r>
          </a:p>
          <a:p>
            <a:pPr lvl="1"/>
            <a:r>
              <a:rPr lang="en-US" dirty="0"/>
              <a:t>No ready dataset (Most of the 8M videos are very short and poor quality which means poor quality captions)</a:t>
            </a:r>
          </a:p>
          <a:p>
            <a:pPr lvl="2"/>
            <a:r>
              <a:rPr lang="en-US" dirty="0"/>
              <a:t>We would have to go out and download all the good quality review videos from YouTube to create our own dataset. How many is enough? I used </a:t>
            </a:r>
            <a:r>
              <a:rPr lang="en-US" dirty="0" err="1"/>
              <a:t>youtube</a:t>
            </a:r>
            <a:r>
              <a:rPr lang="en-US" dirty="0"/>
              <a:t>-dl to download a Marques Brownlee review video and it worked fine. We don’t even have to pull the videos, just the captions.</a:t>
            </a:r>
          </a:p>
          <a:p>
            <a:pPr lvl="1"/>
            <a:r>
              <a:rPr lang="en-US" dirty="0"/>
              <a:t>Purely an NLP problem which takes away the multi-modal aspect that we were excited about</a:t>
            </a:r>
          </a:p>
          <a:p>
            <a:pPr lvl="1"/>
            <a:r>
              <a:rPr lang="en-US" dirty="0"/>
              <a:t>Not sure about the difficulty because we don’t have extensive NLP experience. However, it will definitely be harder than a classification problem.</a:t>
            </a:r>
          </a:p>
        </p:txBody>
      </p:sp>
    </p:spTree>
    <p:extLst>
      <p:ext uri="{BB962C8B-B14F-4D97-AF65-F5344CB8AC3E}">
        <p14:creationId xmlns:p14="http://schemas.microsoft.com/office/powerpoint/2010/main" val="115957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F15E7-EB60-514C-B371-2D9ACAB471B2}"/>
              </a:ext>
            </a:extLst>
          </p:cNvPr>
          <p:cNvSpPr txBox="1"/>
          <p:nvPr/>
        </p:nvSpPr>
        <p:spPr>
          <a:xfrm>
            <a:off x="872359" y="573641"/>
            <a:ext cx="1597572" cy="369332"/>
          </a:xfrm>
          <a:prstGeom prst="rect">
            <a:avLst/>
          </a:prstGeom>
          <a:noFill/>
        </p:spPr>
        <p:txBody>
          <a:bodyPr wrap="square" rtlCol="0">
            <a:spAutoFit/>
          </a:bodyPr>
          <a:lstStyle/>
          <a:p>
            <a:r>
              <a:rPr lang="en-US" dirty="0"/>
              <a:t>Input:</a:t>
            </a:r>
          </a:p>
        </p:txBody>
      </p:sp>
      <p:sp>
        <p:nvSpPr>
          <p:cNvPr id="5" name="TextBox 4">
            <a:extLst>
              <a:ext uri="{FF2B5EF4-FFF2-40B4-BE49-F238E27FC236}">
                <a16:creationId xmlns:a16="http://schemas.microsoft.com/office/drawing/2014/main" id="{2D1EB71C-6CC5-6749-A7AB-CCDB103B6687}"/>
              </a:ext>
            </a:extLst>
          </p:cNvPr>
          <p:cNvSpPr txBox="1"/>
          <p:nvPr/>
        </p:nvSpPr>
        <p:spPr>
          <a:xfrm>
            <a:off x="3694386" y="573641"/>
            <a:ext cx="4445876" cy="369332"/>
          </a:xfrm>
          <a:prstGeom prst="rect">
            <a:avLst/>
          </a:prstGeom>
          <a:noFill/>
        </p:spPr>
        <p:txBody>
          <a:bodyPr wrap="square" rtlCol="0">
            <a:spAutoFit/>
          </a:bodyPr>
          <a:lstStyle/>
          <a:p>
            <a:pPr algn="ctr"/>
            <a:r>
              <a:rPr lang="en-US" dirty="0"/>
              <a:t>Upload Video File</a:t>
            </a:r>
          </a:p>
        </p:txBody>
      </p:sp>
      <p:sp>
        <p:nvSpPr>
          <p:cNvPr id="6" name="TextBox 5">
            <a:extLst>
              <a:ext uri="{FF2B5EF4-FFF2-40B4-BE49-F238E27FC236}">
                <a16:creationId xmlns:a16="http://schemas.microsoft.com/office/drawing/2014/main" id="{3CF085CF-0F79-C44D-BA49-D1B46C071382}"/>
              </a:ext>
            </a:extLst>
          </p:cNvPr>
          <p:cNvSpPr txBox="1"/>
          <p:nvPr/>
        </p:nvSpPr>
        <p:spPr>
          <a:xfrm>
            <a:off x="872359" y="1722641"/>
            <a:ext cx="1597572" cy="369332"/>
          </a:xfrm>
          <a:prstGeom prst="rect">
            <a:avLst/>
          </a:prstGeom>
          <a:noFill/>
        </p:spPr>
        <p:txBody>
          <a:bodyPr wrap="square" rtlCol="0">
            <a:spAutoFit/>
          </a:bodyPr>
          <a:lstStyle/>
          <a:p>
            <a:r>
              <a:rPr lang="en-US" dirty="0"/>
              <a:t>Output:</a:t>
            </a:r>
          </a:p>
        </p:txBody>
      </p:sp>
      <p:sp>
        <p:nvSpPr>
          <p:cNvPr id="7" name="TextBox 6">
            <a:extLst>
              <a:ext uri="{FF2B5EF4-FFF2-40B4-BE49-F238E27FC236}">
                <a16:creationId xmlns:a16="http://schemas.microsoft.com/office/drawing/2014/main" id="{FEB5EFAA-E2AB-A84F-AD6D-ED84299C60BB}"/>
              </a:ext>
            </a:extLst>
          </p:cNvPr>
          <p:cNvSpPr txBox="1"/>
          <p:nvPr/>
        </p:nvSpPr>
        <p:spPr>
          <a:xfrm>
            <a:off x="2406869" y="1722641"/>
            <a:ext cx="9785131" cy="646331"/>
          </a:xfrm>
          <a:prstGeom prst="rect">
            <a:avLst/>
          </a:prstGeom>
          <a:noFill/>
        </p:spPr>
        <p:txBody>
          <a:bodyPr wrap="square" rtlCol="0">
            <a:spAutoFit/>
          </a:bodyPr>
          <a:lstStyle/>
          <a:p>
            <a:r>
              <a:rPr lang="en-US" dirty="0"/>
              <a:t>Timestamps of highlights (Maybe type of highlight as well. Goal, </a:t>
            </a:r>
            <a:r>
              <a:rPr lang="en-US" dirty="0" err="1"/>
              <a:t>slamdunk</a:t>
            </a:r>
            <a:r>
              <a:rPr lang="en-US" dirty="0"/>
              <a:t>, </a:t>
            </a:r>
            <a:r>
              <a:rPr lang="en-US" dirty="0" err="1"/>
              <a:t>etc</a:t>
            </a:r>
            <a:r>
              <a:rPr lang="en-US" dirty="0"/>
              <a:t>)</a:t>
            </a:r>
          </a:p>
          <a:p>
            <a:endParaRPr lang="en-US" dirty="0"/>
          </a:p>
        </p:txBody>
      </p:sp>
      <p:sp>
        <p:nvSpPr>
          <p:cNvPr id="8" name="TextBox 7">
            <a:extLst>
              <a:ext uri="{FF2B5EF4-FFF2-40B4-BE49-F238E27FC236}">
                <a16:creationId xmlns:a16="http://schemas.microsoft.com/office/drawing/2014/main" id="{19E22DEB-9900-D047-8427-F314DFD9CB36}"/>
              </a:ext>
            </a:extLst>
          </p:cNvPr>
          <p:cNvSpPr txBox="1"/>
          <p:nvPr/>
        </p:nvSpPr>
        <p:spPr>
          <a:xfrm>
            <a:off x="1271752" y="2734703"/>
            <a:ext cx="10447283"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Pretty in line with what we were doing. 3 classification models, one with </a:t>
            </a:r>
            <a:r>
              <a:rPr lang="en-US" dirty="0" err="1">
                <a:solidFill>
                  <a:srgbClr val="FF0000"/>
                </a:solidFill>
              </a:rPr>
              <a:t>rgb</a:t>
            </a:r>
            <a:r>
              <a:rPr lang="en-US" dirty="0">
                <a:solidFill>
                  <a:srgbClr val="FF0000"/>
                </a:solidFill>
              </a:rPr>
              <a:t> features, one with text, and one with audio features to classify a “</a:t>
            </a:r>
            <a:r>
              <a:rPr lang="en-US" dirty="0" err="1">
                <a:solidFill>
                  <a:srgbClr val="FF0000"/>
                </a:solidFill>
              </a:rPr>
              <a:t>slamdunk</a:t>
            </a:r>
            <a:r>
              <a:rPr lang="en-US" dirty="0">
                <a:solidFill>
                  <a:srgbClr val="FF0000"/>
                </a:solidFill>
              </a:rPr>
              <a:t>” video segment. And then a way to combine the outputs of these three models to classify whether a segment is a </a:t>
            </a:r>
            <a:r>
              <a:rPr lang="en-US" dirty="0" err="1">
                <a:solidFill>
                  <a:srgbClr val="FF0000"/>
                </a:solidFill>
              </a:rPr>
              <a:t>slamdunk</a:t>
            </a:r>
            <a:r>
              <a:rPr lang="en-US" dirty="0">
                <a:solidFill>
                  <a:srgbClr val="FF0000"/>
                </a:solidFill>
              </a:rPr>
              <a:t> or not.</a:t>
            </a:r>
          </a:p>
          <a:p>
            <a:pPr marL="285750" indent="-285750">
              <a:buFont typeface="Arial" panose="020B0604020202020204" pitchFamily="34" charset="0"/>
              <a:buChar char="•"/>
            </a:pPr>
            <a:r>
              <a:rPr lang="en-US" dirty="0">
                <a:solidFill>
                  <a:srgbClr val="FF0000"/>
                </a:solidFill>
              </a:rPr>
              <a:t>For the model to work on the video we upload, we would need a way to replicate the YouTube 8M data in terms of slicing up the video into segments and creating </a:t>
            </a:r>
            <a:r>
              <a:rPr lang="en-US" dirty="0" err="1">
                <a:solidFill>
                  <a:srgbClr val="FF0000"/>
                </a:solidFill>
              </a:rPr>
              <a:t>rgb</a:t>
            </a:r>
            <a:r>
              <a:rPr lang="en-US" dirty="0">
                <a:solidFill>
                  <a:srgbClr val="FF0000"/>
                </a:solidFill>
              </a:rPr>
              <a:t> and audio features of those segments. &lt; This part is something we haven’t figured out yet because we weren’t working in a segment-based context before. Text would just be speech to text. </a:t>
            </a:r>
          </a:p>
          <a:p>
            <a:pPr marL="285750" indent="-28575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748537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61D4-A43C-A54C-9991-4F754BC99D52}"/>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E166A08B-E4C3-A94A-B42C-95A5B480642A}"/>
              </a:ext>
            </a:extLst>
          </p:cNvPr>
          <p:cNvSpPr>
            <a:spLocks noGrp="1"/>
          </p:cNvSpPr>
          <p:nvPr>
            <p:ph idx="1"/>
          </p:nvPr>
        </p:nvSpPr>
        <p:spPr>
          <a:xfrm>
            <a:off x="838200" y="1690688"/>
            <a:ext cx="10515600" cy="4806403"/>
          </a:xfrm>
        </p:spPr>
        <p:txBody>
          <a:bodyPr>
            <a:normAutofit/>
          </a:bodyPr>
          <a:lstStyle/>
          <a:p>
            <a:r>
              <a:rPr lang="en-US" dirty="0"/>
              <a:t>Pros</a:t>
            </a:r>
          </a:p>
          <a:p>
            <a:pPr lvl="1"/>
            <a:r>
              <a:rPr lang="en-US" dirty="0"/>
              <a:t>Multi-modal approach</a:t>
            </a:r>
          </a:p>
          <a:p>
            <a:pPr lvl="1"/>
            <a:r>
              <a:rPr lang="en-US" dirty="0"/>
              <a:t>8M </a:t>
            </a:r>
            <a:r>
              <a:rPr lang="en-US" dirty="0" err="1"/>
              <a:t>Youtube</a:t>
            </a:r>
            <a:r>
              <a:rPr lang="en-US" dirty="0"/>
              <a:t> data is useable</a:t>
            </a:r>
          </a:p>
          <a:p>
            <a:pPr lvl="1"/>
            <a:r>
              <a:rPr lang="en-US" dirty="0"/>
              <a:t>Pretty in-line with what we’ve already been doing – Nothing too complicated</a:t>
            </a:r>
          </a:p>
          <a:p>
            <a:pPr marL="0" indent="0">
              <a:buNone/>
            </a:pPr>
            <a:endParaRPr lang="en-US" dirty="0"/>
          </a:p>
          <a:p>
            <a:r>
              <a:rPr lang="en-US" dirty="0"/>
              <a:t>Cons</a:t>
            </a:r>
          </a:p>
          <a:p>
            <a:pPr lvl="1"/>
            <a:r>
              <a:rPr lang="en-US" dirty="0"/>
              <a:t>Lots of existing highlight extracting products available on the web and we might not be able to do a better job</a:t>
            </a:r>
          </a:p>
          <a:p>
            <a:pPr lvl="1"/>
            <a:r>
              <a:rPr lang="en-US" dirty="0"/>
              <a:t>Not as exciting as the other project</a:t>
            </a:r>
          </a:p>
          <a:p>
            <a:pPr lvl="1"/>
            <a:r>
              <a:rPr lang="en-US" dirty="0"/>
              <a:t>Have to worry about segment level data and the training of all 3 models with all the per segment data can take a long time and be expensive.</a:t>
            </a:r>
          </a:p>
        </p:txBody>
      </p:sp>
    </p:spTree>
    <p:extLst>
      <p:ext uri="{BB962C8B-B14F-4D97-AF65-F5344CB8AC3E}">
        <p14:creationId xmlns:p14="http://schemas.microsoft.com/office/powerpoint/2010/main" val="249023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7008-07CD-494E-95D5-BD7FE315E3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1E077B-F78D-394C-983E-7E81B8800896}"/>
              </a:ext>
            </a:extLst>
          </p:cNvPr>
          <p:cNvSpPr>
            <a:spLocks noGrp="1"/>
          </p:cNvSpPr>
          <p:nvPr>
            <p:ph idx="1"/>
          </p:nvPr>
        </p:nvSpPr>
        <p:spPr/>
        <p:txBody>
          <a:bodyPr/>
          <a:lstStyle/>
          <a:p>
            <a:r>
              <a:rPr lang="en-US" dirty="0"/>
              <a:t>60% of all the age groups questioned confirmed they would by a product or service from a brand endorsed by a YouTuber creator.” Among 18-24 year </a:t>
            </a:r>
            <a:r>
              <a:rPr lang="en-US" dirty="0" err="1"/>
              <a:t>olds</a:t>
            </a:r>
            <a:r>
              <a:rPr lang="en-US" dirty="0"/>
              <a:t>—a key buying bloc—a whopping 62% say that they trust endorsements from popular YouTubers.</a:t>
            </a:r>
          </a:p>
          <a:p>
            <a:r>
              <a:rPr lang="en-US" dirty="0"/>
              <a:t>YouTube’s recently-launched Awesome Stuff Week channel, which features only product review videos by prominent YouTubers, boasts an impressive </a:t>
            </a:r>
            <a:r>
              <a:rPr lang="en-US" dirty="0">
                <a:hlinkClick r:id="rId2"/>
              </a:rPr>
              <a:t>3.6 million</a:t>
            </a:r>
            <a:r>
              <a:rPr lang="en-US" dirty="0"/>
              <a:t> total views to date.</a:t>
            </a:r>
          </a:p>
          <a:p>
            <a:r>
              <a:rPr lang="en-US" dirty="0"/>
              <a:t>https://</a:t>
            </a:r>
            <a:r>
              <a:rPr lang="en-US" dirty="0" err="1"/>
              <a:t>mediakix.com</a:t>
            </a:r>
            <a:r>
              <a:rPr lang="en-US" dirty="0"/>
              <a:t>/blog/</a:t>
            </a:r>
            <a:r>
              <a:rPr lang="en-US" dirty="0" err="1"/>
              <a:t>youtube</a:t>
            </a:r>
            <a:r>
              <a:rPr lang="en-US" dirty="0"/>
              <a:t>-product-reviews-from-youtubers-trusted-by-millennials/</a:t>
            </a:r>
          </a:p>
        </p:txBody>
      </p:sp>
    </p:spTree>
    <p:extLst>
      <p:ext uri="{BB962C8B-B14F-4D97-AF65-F5344CB8AC3E}">
        <p14:creationId xmlns:p14="http://schemas.microsoft.com/office/powerpoint/2010/main" val="37608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52812A-DDD5-494C-96B1-3DBA0572A6D1}"/>
              </a:ext>
            </a:extLst>
          </p:cNvPr>
          <p:cNvPicPr>
            <a:picLocks noGrp="1" noChangeAspect="1"/>
          </p:cNvPicPr>
          <p:nvPr>
            <p:ph idx="1"/>
          </p:nvPr>
        </p:nvPicPr>
        <p:blipFill>
          <a:blip r:embed="rId2"/>
          <a:stretch>
            <a:fillRect/>
          </a:stretch>
        </p:blipFill>
        <p:spPr>
          <a:xfrm>
            <a:off x="740352" y="953702"/>
            <a:ext cx="5181600" cy="3949700"/>
          </a:xfrm>
          <a:prstGeom prst="rect">
            <a:avLst/>
          </a:prstGeom>
        </p:spPr>
      </p:pic>
      <p:pic>
        <p:nvPicPr>
          <p:cNvPr id="6" name="Picture 5">
            <a:extLst>
              <a:ext uri="{FF2B5EF4-FFF2-40B4-BE49-F238E27FC236}">
                <a16:creationId xmlns:a16="http://schemas.microsoft.com/office/drawing/2014/main" id="{A31AF14A-CD1F-5D41-B260-CDB9DAF1C616}"/>
              </a:ext>
            </a:extLst>
          </p:cNvPr>
          <p:cNvPicPr>
            <a:picLocks noChangeAspect="1"/>
          </p:cNvPicPr>
          <p:nvPr/>
        </p:nvPicPr>
        <p:blipFill>
          <a:blip r:embed="rId3"/>
          <a:stretch>
            <a:fillRect/>
          </a:stretch>
        </p:blipFill>
        <p:spPr>
          <a:xfrm>
            <a:off x="6558005" y="4306886"/>
            <a:ext cx="4719595" cy="1958971"/>
          </a:xfrm>
          <a:prstGeom prst="rect">
            <a:avLst/>
          </a:prstGeom>
        </p:spPr>
      </p:pic>
      <p:pic>
        <p:nvPicPr>
          <p:cNvPr id="7" name="Picture 6">
            <a:extLst>
              <a:ext uri="{FF2B5EF4-FFF2-40B4-BE49-F238E27FC236}">
                <a16:creationId xmlns:a16="http://schemas.microsoft.com/office/drawing/2014/main" id="{1AC094FD-B16F-1643-9450-CCEF86301EEC}"/>
              </a:ext>
            </a:extLst>
          </p:cNvPr>
          <p:cNvPicPr>
            <a:picLocks noChangeAspect="1"/>
          </p:cNvPicPr>
          <p:nvPr/>
        </p:nvPicPr>
        <p:blipFill>
          <a:blip r:embed="rId4"/>
          <a:stretch>
            <a:fillRect/>
          </a:stretch>
        </p:blipFill>
        <p:spPr>
          <a:xfrm>
            <a:off x="6558004" y="3509120"/>
            <a:ext cx="4554495" cy="789830"/>
          </a:xfrm>
          <a:prstGeom prst="rect">
            <a:avLst/>
          </a:prstGeom>
        </p:spPr>
      </p:pic>
      <p:pic>
        <p:nvPicPr>
          <p:cNvPr id="8" name="Picture 7">
            <a:extLst>
              <a:ext uri="{FF2B5EF4-FFF2-40B4-BE49-F238E27FC236}">
                <a16:creationId xmlns:a16="http://schemas.microsoft.com/office/drawing/2014/main" id="{E935D37A-D008-BD4C-929E-C63F239E8CF3}"/>
              </a:ext>
            </a:extLst>
          </p:cNvPr>
          <p:cNvPicPr>
            <a:picLocks noChangeAspect="1"/>
          </p:cNvPicPr>
          <p:nvPr/>
        </p:nvPicPr>
        <p:blipFill>
          <a:blip r:embed="rId5"/>
          <a:stretch>
            <a:fillRect/>
          </a:stretch>
        </p:blipFill>
        <p:spPr>
          <a:xfrm>
            <a:off x="6021149" y="209524"/>
            <a:ext cx="2896653" cy="2719028"/>
          </a:xfrm>
          <a:prstGeom prst="rect">
            <a:avLst/>
          </a:prstGeom>
        </p:spPr>
      </p:pic>
      <p:sp>
        <p:nvSpPr>
          <p:cNvPr id="9" name="Rectangle 8">
            <a:extLst>
              <a:ext uri="{FF2B5EF4-FFF2-40B4-BE49-F238E27FC236}">
                <a16:creationId xmlns:a16="http://schemas.microsoft.com/office/drawing/2014/main" id="{DB456804-FDC9-EB46-B888-B34BA93B39A6}"/>
              </a:ext>
            </a:extLst>
          </p:cNvPr>
          <p:cNvSpPr/>
          <p:nvPr/>
        </p:nvSpPr>
        <p:spPr>
          <a:xfrm>
            <a:off x="131805" y="1122710"/>
            <a:ext cx="6096000" cy="646331"/>
          </a:xfrm>
          <a:prstGeom prst="rect">
            <a:avLst/>
          </a:prstGeom>
        </p:spPr>
        <p:txBody>
          <a:bodyPr>
            <a:spAutoFit/>
          </a:bodyPr>
          <a:lstStyle/>
          <a:p>
            <a:r>
              <a:rPr lang="en-US" dirty="0"/>
              <a:t>https://</a:t>
            </a:r>
            <a:r>
              <a:rPr lang="en-US" dirty="0" err="1"/>
              <a:t>www.thinkwithgoogle.com</a:t>
            </a:r>
            <a:r>
              <a:rPr lang="en-US" dirty="0"/>
              <a:t>/consumer-insights/online-video-shopping/</a:t>
            </a:r>
          </a:p>
        </p:txBody>
      </p:sp>
      <p:pic>
        <p:nvPicPr>
          <p:cNvPr id="11" name="Picture 10">
            <a:extLst>
              <a:ext uri="{FF2B5EF4-FFF2-40B4-BE49-F238E27FC236}">
                <a16:creationId xmlns:a16="http://schemas.microsoft.com/office/drawing/2014/main" id="{7BE05C99-1815-404B-A710-E7D67719353E}"/>
              </a:ext>
            </a:extLst>
          </p:cNvPr>
          <p:cNvPicPr>
            <a:picLocks noChangeAspect="1"/>
          </p:cNvPicPr>
          <p:nvPr/>
        </p:nvPicPr>
        <p:blipFill>
          <a:blip r:embed="rId6"/>
          <a:stretch>
            <a:fillRect/>
          </a:stretch>
        </p:blipFill>
        <p:spPr>
          <a:xfrm>
            <a:off x="3505200" y="4968959"/>
            <a:ext cx="2890852" cy="1744877"/>
          </a:xfrm>
          <a:prstGeom prst="rect">
            <a:avLst/>
          </a:prstGeom>
        </p:spPr>
      </p:pic>
      <p:pic>
        <p:nvPicPr>
          <p:cNvPr id="16" name="Picture 15">
            <a:extLst>
              <a:ext uri="{FF2B5EF4-FFF2-40B4-BE49-F238E27FC236}">
                <a16:creationId xmlns:a16="http://schemas.microsoft.com/office/drawing/2014/main" id="{A25E537C-B93B-8648-8C35-4085B08C438E}"/>
              </a:ext>
            </a:extLst>
          </p:cNvPr>
          <p:cNvPicPr>
            <a:picLocks noChangeAspect="1"/>
          </p:cNvPicPr>
          <p:nvPr/>
        </p:nvPicPr>
        <p:blipFill>
          <a:blip r:embed="rId7"/>
          <a:stretch>
            <a:fillRect/>
          </a:stretch>
        </p:blipFill>
        <p:spPr>
          <a:xfrm>
            <a:off x="348791" y="5976144"/>
            <a:ext cx="1541229" cy="868298"/>
          </a:xfrm>
          <a:prstGeom prst="rect">
            <a:avLst/>
          </a:prstGeom>
        </p:spPr>
      </p:pic>
      <p:pic>
        <p:nvPicPr>
          <p:cNvPr id="17" name="Picture 16">
            <a:extLst>
              <a:ext uri="{FF2B5EF4-FFF2-40B4-BE49-F238E27FC236}">
                <a16:creationId xmlns:a16="http://schemas.microsoft.com/office/drawing/2014/main" id="{D862E232-7698-4549-8727-A9468F685083}"/>
              </a:ext>
            </a:extLst>
          </p:cNvPr>
          <p:cNvPicPr>
            <a:picLocks noChangeAspect="1"/>
          </p:cNvPicPr>
          <p:nvPr/>
        </p:nvPicPr>
        <p:blipFill>
          <a:blip r:embed="rId8"/>
          <a:stretch>
            <a:fillRect/>
          </a:stretch>
        </p:blipFill>
        <p:spPr>
          <a:xfrm>
            <a:off x="9106930" y="392460"/>
            <a:ext cx="3085070" cy="1084963"/>
          </a:xfrm>
          <a:prstGeom prst="rect">
            <a:avLst/>
          </a:prstGeom>
        </p:spPr>
      </p:pic>
      <p:pic>
        <p:nvPicPr>
          <p:cNvPr id="18" name="Picture 17">
            <a:extLst>
              <a:ext uri="{FF2B5EF4-FFF2-40B4-BE49-F238E27FC236}">
                <a16:creationId xmlns:a16="http://schemas.microsoft.com/office/drawing/2014/main" id="{53BC70AC-F0E6-344A-8891-9C183E576883}"/>
              </a:ext>
            </a:extLst>
          </p:cNvPr>
          <p:cNvPicPr>
            <a:picLocks noChangeAspect="1"/>
          </p:cNvPicPr>
          <p:nvPr/>
        </p:nvPicPr>
        <p:blipFill>
          <a:blip r:embed="rId9"/>
          <a:stretch>
            <a:fillRect/>
          </a:stretch>
        </p:blipFill>
        <p:spPr>
          <a:xfrm>
            <a:off x="8934212" y="1678875"/>
            <a:ext cx="1472315" cy="1026641"/>
          </a:xfrm>
          <a:prstGeom prst="rect">
            <a:avLst/>
          </a:prstGeom>
        </p:spPr>
      </p:pic>
      <p:pic>
        <p:nvPicPr>
          <p:cNvPr id="19" name="Picture 18">
            <a:extLst>
              <a:ext uri="{FF2B5EF4-FFF2-40B4-BE49-F238E27FC236}">
                <a16:creationId xmlns:a16="http://schemas.microsoft.com/office/drawing/2014/main" id="{3C2800AF-77FC-F247-9E73-58F3CB81127B}"/>
              </a:ext>
            </a:extLst>
          </p:cNvPr>
          <p:cNvPicPr>
            <a:picLocks noChangeAspect="1"/>
          </p:cNvPicPr>
          <p:nvPr/>
        </p:nvPicPr>
        <p:blipFill>
          <a:blip r:embed="rId10"/>
          <a:stretch>
            <a:fillRect/>
          </a:stretch>
        </p:blipFill>
        <p:spPr>
          <a:xfrm>
            <a:off x="10471578" y="2026444"/>
            <a:ext cx="1281842" cy="933239"/>
          </a:xfrm>
          <a:prstGeom prst="rect">
            <a:avLst/>
          </a:prstGeom>
        </p:spPr>
      </p:pic>
    </p:spTree>
    <p:extLst>
      <p:ext uri="{BB962C8B-B14F-4D97-AF65-F5344CB8AC3E}">
        <p14:creationId xmlns:p14="http://schemas.microsoft.com/office/powerpoint/2010/main" val="219214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090B1C-E092-8149-A957-99EC063FC0B0}"/>
              </a:ext>
            </a:extLst>
          </p:cNvPr>
          <p:cNvSpPr/>
          <p:nvPr/>
        </p:nvSpPr>
        <p:spPr>
          <a:xfrm>
            <a:off x="1909195" y="501134"/>
            <a:ext cx="5902257" cy="369332"/>
          </a:xfrm>
          <a:prstGeom prst="rect">
            <a:avLst/>
          </a:prstGeom>
        </p:spPr>
        <p:txBody>
          <a:bodyPr wrap="none">
            <a:spAutoFit/>
          </a:bodyPr>
          <a:lstStyle/>
          <a:p>
            <a:r>
              <a:rPr lang="en-US" b="1" dirty="0"/>
              <a:t>26% of Consumers Turn to YouTube for Shopping Inspiration</a:t>
            </a:r>
          </a:p>
        </p:txBody>
      </p:sp>
      <p:sp>
        <p:nvSpPr>
          <p:cNvPr id="5" name="Rectangle 4">
            <a:extLst>
              <a:ext uri="{FF2B5EF4-FFF2-40B4-BE49-F238E27FC236}">
                <a16:creationId xmlns:a16="http://schemas.microsoft.com/office/drawing/2014/main" id="{2368B542-8225-2E4D-A197-D005CB0EA27A}"/>
              </a:ext>
            </a:extLst>
          </p:cNvPr>
          <p:cNvSpPr/>
          <p:nvPr/>
        </p:nvSpPr>
        <p:spPr>
          <a:xfrm>
            <a:off x="3048000" y="1305342"/>
            <a:ext cx="6096000" cy="4247317"/>
          </a:xfrm>
          <a:prstGeom prst="rect">
            <a:avLst/>
          </a:prstGeom>
        </p:spPr>
        <p:txBody>
          <a:bodyPr>
            <a:spAutoFit/>
          </a:bodyPr>
          <a:lstStyle/>
          <a:p>
            <a:r>
              <a:rPr lang="en-US" dirty="0"/>
              <a:t>In 2015 alone, people in the U.S. have watched 60 million hours of unboxing videos on YouTube, totaling 1.1 billion views, according to YouTube data. The research also shows the video sharing site has become an important part of the purchase process for consumer electronics. A surprising </a:t>
            </a:r>
            <a:r>
              <a:rPr lang="en-US" b="1" dirty="0"/>
              <a:t>64% of consumer electronics shoppers watch consumer electronics videos on YouTube</a:t>
            </a:r>
            <a:r>
              <a:rPr lang="en-US" dirty="0"/>
              <a:t> one week before they purchase and 65% do so the week after they purchase, according to a Google </a:t>
            </a:r>
            <a:r>
              <a:rPr lang="en-US" dirty="0" err="1"/>
              <a:t>Millward</a:t>
            </a:r>
            <a:r>
              <a:rPr lang="en-US" dirty="0"/>
              <a:t> Brown CE Study in December 2014. With 2.7 million subscribers, </a:t>
            </a:r>
            <a:r>
              <a:rPr lang="en-US" dirty="0">
                <a:hlinkClick r:id="rId2"/>
              </a:rPr>
              <a:t>Unbox Therapy</a:t>
            </a:r>
            <a:r>
              <a:rPr lang="en-US" dirty="0"/>
              <a:t> takes a deep dive into the latest electronics on the market and gives the consumer a thorough insight into a potential purchase. Its unboxing video of the iPhone 6s and 6s plus generated 1.5 million views and 126K engagements, proving there’s a real appetite for this kind of content.</a:t>
            </a:r>
          </a:p>
        </p:txBody>
      </p:sp>
      <p:sp>
        <p:nvSpPr>
          <p:cNvPr id="6" name="Rectangle 5">
            <a:extLst>
              <a:ext uri="{FF2B5EF4-FFF2-40B4-BE49-F238E27FC236}">
                <a16:creationId xmlns:a16="http://schemas.microsoft.com/office/drawing/2014/main" id="{CAF48ED2-6955-E24E-A300-836ED218E872}"/>
              </a:ext>
            </a:extLst>
          </p:cNvPr>
          <p:cNvSpPr/>
          <p:nvPr/>
        </p:nvSpPr>
        <p:spPr>
          <a:xfrm>
            <a:off x="2232454" y="6211669"/>
            <a:ext cx="6096000" cy="646331"/>
          </a:xfrm>
          <a:prstGeom prst="rect">
            <a:avLst/>
          </a:prstGeom>
        </p:spPr>
        <p:txBody>
          <a:bodyPr>
            <a:spAutoFit/>
          </a:bodyPr>
          <a:lstStyle/>
          <a:p>
            <a:r>
              <a:rPr lang="en-US" dirty="0"/>
              <a:t>https://</a:t>
            </a:r>
            <a:r>
              <a:rPr lang="en-US" dirty="0" err="1"/>
              <a:t>tubularinsights.com</a:t>
            </a:r>
            <a:r>
              <a:rPr lang="en-US" dirty="0"/>
              <a:t>/64-percent-consumers-youtube-to-review-electronics-purchase/</a:t>
            </a:r>
          </a:p>
        </p:txBody>
      </p:sp>
    </p:spTree>
    <p:extLst>
      <p:ext uri="{BB962C8B-B14F-4D97-AF65-F5344CB8AC3E}">
        <p14:creationId xmlns:p14="http://schemas.microsoft.com/office/powerpoint/2010/main" val="111294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97D6-09C6-0E4F-8D70-1F4DE79AD3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6F3E28-4FC1-EE4C-BBD7-5F540A71C08D}"/>
              </a:ext>
            </a:extLst>
          </p:cNvPr>
          <p:cNvSpPr>
            <a:spLocks noGrp="1"/>
          </p:cNvSpPr>
          <p:nvPr>
            <p:ph idx="1"/>
          </p:nvPr>
        </p:nvSpPr>
        <p:spPr/>
        <p:txBody>
          <a:bodyPr/>
          <a:lstStyle/>
          <a:p>
            <a:r>
              <a:rPr lang="en-US" u="sng" dirty="0">
                <a:hlinkClick r:id="rId2"/>
              </a:rPr>
              <a:t>67% of YouTube viewers</a:t>
            </a:r>
            <a:r>
              <a:rPr lang="en-US" dirty="0"/>
              <a:t> watch videos for informational product reviews to help with a purchasing decision.</a:t>
            </a:r>
          </a:p>
          <a:p>
            <a:r>
              <a:rPr lang="en-US" dirty="0"/>
              <a:t>https://</a:t>
            </a:r>
            <a:r>
              <a:rPr lang="en-US" dirty="0" err="1"/>
              <a:t>neilpatel.com</a:t>
            </a:r>
            <a:r>
              <a:rPr lang="en-US" dirty="0"/>
              <a:t>/blog/e-commerce-selling-with-</a:t>
            </a:r>
            <a:r>
              <a:rPr lang="en-US" dirty="0" err="1"/>
              <a:t>youtube</a:t>
            </a:r>
            <a:r>
              <a:rPr lang="en-US" dirty="0"/>
              <a:t>/</a:t>
            </a:r>
          </a:p>
        </p:txBody>
      </p:sp>
    </p:spTree>
    <p:extLst>
      <p:ext uri="{BB962C8B-B14F-4D97-AF65-F5344CB8AC3E}">
        <p14:creationId xmlns:p14="http://schemas.microsoft.com/office/powerpoint/2010/main" val="11480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B02BC-88C4-3745-967B-B63F5B732633}"/>
              </a:ext>
            </a:extLst>
          </p:cNvPr>
          <p:cNvSpPr>
            <a:spLocks noGrp="1"/>
          </p:cNvSpPr>
          <p:nvPr>
            <p:ph idx="1"/>
          </p:nvPr>
        </p:nvSpPr>
        <p:spPr>
          <a:xfrm>
            <a:off x="269789" y="365125"/>
            <a:ext cx="10515600" cy="4351338"/>
          </a:xfrm>
        </p:spPr>
        <p:txBody>
          <a:bodyPr>
            <a:normAutofit fontScale="92500" lnSpcReduction="20000"/>
          </a:bodyPr>
          <a:lstStyle/>
          <a:p>
            <a:r>
              <a:rPr lang="en-US" dirty="0"/>
              <a:t>An October 2016 </a:t>
            </a:r>
            <a:r>
              <a:rPr lang="en-US" dirty="0">
                <a:hlinkClick r:id="rId2"/>
              </a:rPr>
              <a:t>Influenster</a:t>
            </a:r>
            <a:r>
              <a:rPr lang="en-US" dirty="0"/>
              <a:t> survey, which polled US female influencers who are heavy users of at least two social networks, found that 93% of respondents ages 14 to 18 watch product reviews on YouTube, compared to 86% of overall influencers.</a:t>
            </a:r>
          </a:p>
          <a:p>
            <a:r>
              <a:rPr lang="en-US" dirty="0"/>
              <a:t>In fact, these teen influencers are more likely to watch product reviews than any other type of video on YouTube, with 77% saying they go to YouTube to view such content.</a:t>
            </a:r>
          </a:p>
          <a:p>
            <a:r>
              <a:rPr lang="en-US" dirty="0"/>
              <a:t>The survey found that 76% of female 14-to-18-year-old respondents said they watch haul videos on YouTube, compared with just over half of the total number of review writers, while 71% of teens polled watch unboxing videos, vs. 52% of the total.</a:t>
            </a:r>
          </a:p>
          <a:p>
            <a:r>
              <a:rPr lang="en-US" dirty="0"/>
              <a:t>https://</a:t>
            </a:r>
            <a:r>
              <a:rPr lang="en-US" dirty="0" err="1"/>
              <a:t>www.businessinsider.com</a:t>
            </a:r>
            <a:r>
              <a:rPr lang="en-US" dirty="0"/>
              <a:t>/gen-z-really-likes-watching-product-reviews-on-youtube-2017-3</a:t>
            </a:r>
          </a:p>
        </p:txBody>
      </p:sp>
      <p:pic>
        <p:nvPicPr>
          <p:cNvPr id="2050" name="Picture 2" descr="youtube chart">
            <a:extLst>
              <a:ext uri="{FF2B5EF4-FFF2-40B4-BE49-F238E27FC236}">
                <a16:creationId xmlns:a16="http://schemas.microsoft.com/office/drawing/2014/main" id="{7792BC21-C8AB-0C47-9243-2A680ACC7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7274" y="3330403"/>
            <a:ext cx="3134937" cy="3335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64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6F49-48B9-EB44-A49F-5A217EF8D2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D8CFE3-CAF3-2342-8347-3A3D9411AB79}"/>
              </a:ext>
            </a:extLst>
          </p:cNvPr>
          <p:cNvSpPr>
            <a:spLocks noGrp="1"/>
          </p:cNvSpPr>
          <p:nvPr>
            <p:ph idx="1"/>
          </p:nvPr>
        </p:nvSpPr>
        <p:spPr/>
        <p:txBody>
          <a:bodyPr/>
          <a:lstStyle/>
          <a:p>
            <a:r>
              <a:rPr lang="en-US" dirty="0"/>
              <a:t>86 percent of the top 200 beauty videos on YouTube were made by creators.</a:t>
            </a:r>
          </a:p>
          <a:p>
            <a:r>
              <a:rPr lang="en-US" dirty="0"/>
              <a:t>This indicates that consumers really prefer to hear from a creator, rather than a brand, when it comes to purchasing decisions. The level of trust is higher, even if the creator is affiliated with the brand in some way, than hearing the same review or unboxing from the brand itself.</a:t>
            </a:r>
          </a:p>
          <a:p>
            <a:r>
              <a:rPr lang="en-US" dirty="0"/>
              <a:t>https://</a:t>
            </a:r>
            <a:r>
              <a:rPr lang="en-US" dirty="0" err="1"/>
              <a:t>medium.com</a:t>
            </a:r>
            <a:r>
              <a:rPr lang="en-US" dirty="0"/>
              <a:t>/</a:t>
            </a:r>
            <a:r>
              <a:rPr lang="en-US" dirty="0" err="1"/>
              <a:t>sponsokit</a:t>
            </a:r>
            <a:r>
              <a:rPr lang="en-US" dirty="0"/>
              <a:t>/more-people-than-ever-are-turning-to-youtube-for-product-reviews-4956d3647e34</a:t>
            </a:r>
          </a:p>
        </p:txBody>
      </p:sp>
    </p:spTree>
    <p:extLst>
      <p:ext uri="{BB962C8B-B14F-4D97-AF65-F5344CB8AC3E}">
        <p14:creationId xmlns:p14="http://schemas.microsoft.com/office/powerpoint/2010/main" val="150195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E35B-F0AA-5E46-B223-77A90A85ADE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600C731-58E4-9F4E-ACEF-DAA17240D425}"/>
              </a:ext>
            </a:extLst>
          </p:cNvPr>
          <p:cNvSpPr>
            <a:spLocks noGrp="1"/>
          </p:cNvSpPr>
          <p:nvPr>
            <p:ph idx="1"/>
          </p:nvPr>
        </p:nvSpPr>
        <p:spPr/>
        <p:txBody>
          <a:bodyPr>
            <a:normAutofit fontScale="92500"/>
          </a:bodyPr>
          <a:lstStyle/>
          <a:p>
            <a:r>
              <a:rPr lang="en-US" dirty="0"/>
              <a:t>The use of videos as reviews are overtaking written reviews - back this up with stats and data</a:t>
            </a:r>
          </a:p>
          <a:p>
            <a:r>
              <a:rPr lang="en-US" dirty="0"/>
              <a:t>How much influence does a video review have on someone buying the product. – how many views does a video review on YouTube. 5M </a:t>
            </a:r>
            <a:r>
              <a:rPr lang="en-US" dirty="0" err="1"/>
              <a:t>iphone</a:t>
            </a:r>
            <a:r>
              <a:rPr lang="en-US" dirty="0"/>
              <a:t> 9 review. </a:t>
            </a:r>
          </a:p>
          <a:p>
            <a:r>
              <a:rPr lang="en-US" dirty="0"/>
              <a:t>Selling the value of video reviews as source of data for companies to work with. </a:t>
            </a:r>
          </a:p>
          <a:p>
            <a:r>
              <a:rPr lang="en-US" dirty="0"/>
              <a:t>2 prongs, current marketing strategy based on what people like, future development of the product to fix what people don’t like. </a:t>
            </a:r>
          </a:p>
          <a:p>
            <a:r>
              <a:rPr lang="en-US" dirty="0"/>
              <a:t>Consumer use. Eliminate the need to watch the video. A summary of sorts.</a:t>
            </a:r>
          </a:p>
        </p:txBody>
      </p:sp>
    </p:spTree>
    <p:extLst>
      <p:ext uri="{BB962C8B-B14F-4D97-AF65-F5344CB8AC3E}">
        <p14:creationId xmlns:p14="http://schemas.microsoft.com/office/powerpoint/2010/main" val="67404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44F0-5B31-1649-A449-F438069D35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57EF99-C954-C84D-BB1D-6453497DC034}"/>
              </a:ext>
            </a:extLst>
          </p:cNvPr>
          <p:cNvSpPr>
            <a:spLocks noGrp="1"/>
          </p:cNvSpPr>
          <p:nvPr>
            <p:ph idx="1"/>
          </p:nvPr>
        </p:nvSpPr>
        <p:spPr/>
        <p:txBody>
          <a:bodyPr/>
          <a:lstStyle/>
          <a:p>
            <a:endParaRPr lang="en-US" dirty="0"/>
          </a:p>
          <a:p>
            <a:r>
              <a:rPr lang="en-US" dirty="0"/>
              <a:t>11/4</a:t>
            </a:r>
          </a:p>
          <a:p>
            <a:pPr lvl="1"/>
            <a:r>
              <a:rPr lang="en-US" dirty="0"/>
              <a:t>Website – description of our project. Model explanation. Team composition, data, methods used, model explanation. What do we do? who are we targeting? When/why would you want to use this product? </a:t>
            </a:r>
          </a:p>
          <a:p>
            <a:pPr lvl="1"/>
            <a:r>
              <a:rPr lang="en-US" dirty="0"/>
              <a:t>Parts of speech model working </a:t>
            </a:r>
          </a:p>
          <a:p>
            <a:pPr lvl="1"/>
            <a:r>
              <a:rPr lang="en-US" dirty="0"/>
              <a:t>Good progress on key-word extraction</a:t>
            </a:r>
          </a:p>
          <a:p>
            <a:pPr lvl="1"/>
            <a:r>
              <a:rPr lang="en-US" dirty="0"/>
              <a:t>Progress on sentiment model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8350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1519</Words>
  <Application>Microsoft Macintosh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Time Stuff</vt:lpstr>
      <vt:lpstr>Pros and Cons</vt:lpstr>
      <vt:lpstr>PowerPoint Presentation</vt:lpstr>
      <vt:lpstr>Pros and 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YANG</dc:creator>
  <cp:lastModifiedBy>ADAM YANG</cp:lastModifiedBy>
  <cp:revision>21</cp:revision>
  <dcterms:created xsi:type="dcterms:W3CDTF">2019-10-24T15:39:36Z</dcterms:created>
  <dcterms:modified xsi:type="dcterms:W3CDTF">2019-10-28T20:05:48Z</dcterms:modified>
</cp:coreProperties>
</file>