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2500-3A39-BC8B-A233-88F5DA98FB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CA1624-92B8-A309-CF16-F3C149EC8D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BB7A09-28D7-7E32-F573-C368E33DF1C4}"/>
              </a:ext>
            </a:extLst>
          </p:cNvPr>
          <p:cNvSpPr>
            <a:spLocks noGrp="1"/>
          </p:cNvSpPr>
          <p:nvPr>
            <p:ph type="dt" sz="half" idx="10"/>
          </p:nvPr>
        </p:nvSpPr>
        <p:spPr/>
        <p:txBody>
          <a:bodyPr/>
          <a:lstStyle/>
          <a:p>
            <a:fld id="{6CC4DB8F-2F7E-524E-A87C-4BF2A7CA9779}" type="datetimeFigureOut">
              <a:rPr lang="en-US" smtClean="0"/>
              <a:t>8/17/22</a:t>
            </a:fld>
            <a:endParaRPr lang="en-US"/>
          </a:p>
        </p:txBody>
      </p:sp>
      <p:sp>
        <p:nvSpPr>
          <p:cNvPr id="5" name="Footer Placeholder 4">
            <a:extLst>
              <a:ext uri="{FF2B5EF4-FFF2-40B4-BE49-F238E27FC236}">
                <a16:creationId xmlns:a16="http://schemas.microsoft.com/office/drawing/2014/main" id="{085EC12D-A534-9CBC-DC77-29358EDA8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AB40AC-1F8B-30A8-BAC4-24AB794BD631}"/>
              </a:ext>
            </a:extLst>
          </p:cNvPr>
          <p:cNvSpPr>
            <a:spLocks noGrp="1"/>
          </p:cNvSpPr>
          <p:nvPr>
            <p:ph type="sldNum" sz="quarter" idx="12"/>
          </p:nvPr>
        </p:nvSpPr>
        <p:spPr/>
        <p:txBody>
          <a:bodyPr/>
          <a:lstStyle/>
          <a:p>
            <a:fld id="{70311D25-8336-EB4E-AB0A-40A8622B4E4C}" type="slidenum">
              <a:rPr lang="en-US" smtClean="0"/>
              <a:t>‹#›</a:t>
            </a:fld>
            <a:endParaRPr lang="en-US"/>
          </a:p>
        </p:txBody>
      </p:sp>
    </p:spTree>
    <p:extLst>
      <p:ext uri="{BB962C8B-B14F-4D97-AF65-F5344CB8AC3E}">
        <p14:creationId xmlns:p14="http://schemas.microsoft.com/office/powerpoint/2010/main" val="31436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262B-8DA6-FFEC-3B68-4CD2069B14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FB29C6-96E6-45BD-9043-1C6515D291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D5B1C-114B-2F71-351C-0598EFCB2CDE}"/>
              </a:ext>
            </a:extLst>
          </p:cNvPr>
          <p:cNvSpPr>
            <a:spLocks noGrp="1"/>
          </p:cNvSpPr>
          <p:nvPr>
            <p:ph type="dt" sz="half" idx="10"/>
          </p:nvPr>
        </p:nvSpPr>
        <p:spPr/>
        <p:txBody>
          <a:bodyPr/>
          <a:lstStyle/>
          <a:p>
            <a:fld id="{6CC4DB8F-2F7E-524E-A87C-4BF2A7CA9779}" type="datetimeFigureOut">
              <a:rPr lang="en-US" smtClean="0"/>
              <a:t>8/17/22</a:t>
            </a:fld>
            <a:endParaRPr lang="en-US"/>
          </a:p>
        </p:txBody>
      </p:sp>
      <p:sp>
        <p:nvSpPr>
          <p:cNvPr id="5" name="Footer Placeholder 4">
            <a:extLst>
              <a:ext uri="{FF2B5EF4-FFF2-40B4-BE49-F238E27FC236}">
                <a16:creationId xmlns:a16="http://schemas.microsoft.com/office/drawing/2014/main" id="{64C92BDE-8B55-DD99-8DD0-D13EE3709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1BCB1-4433-B747-43BC-729A10452299}"/>
              </a:ext>
            </a:extLst>
          </p:cNvPr>
          <p:cNvSpPr>
            <a:spLocks noGrp="1"/>
          </p:cNvSpPr>
          <p:nvPr>
            <p:ph type="sldNum" sz="quarter" idx="12"/>
          </p:nvPr>
        </p:nvSpPr>
        <p:spPr/>
        <p:txBody>
          <a:bodyPr/>
          <a:lstStyle/>
          <a:p>
            <a:fld id="{70311D25-8336-EB4E-AB0A-40A8622B4E4C}" type="slidenum">
              <a:rPr lang="en-US" smtClean="0"/>
              <a:t>‹#›</a:t>
            </a:fld>
            <a:endParaRPr lang="en-US"/>
          </a:p>
        </p:txBody>
      </p:sp>
    </p:spTree>
    <p:extLst>
      <p:ext uri="{BB962C8B-B14F-4D97-AF65-F5344CB8AC3E}">
        <p14:creationId xmlns:p14="http://schemas.microsoft.com/office/powerpoint/2010/main" val="114584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69902B-6260-B8FD-D96C-9EACAE9ECE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7A3057-BDBF-55D8-A9D9-4AF3D87FC5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55276-849F-3C6A-81AB-B5DE449CCE77}"/>
              </a:ext>
            </a:extLst>
          </p:cNvPr>
          <p:cNvSpPr>
            <a:spLocks noGrp="1"/>
          </p:cNvSpPr>
          <p:nvPr>
            <p:ph type="dt" sz="half" idx="10"/>
          </p:nvPr>
        </p:nvSpPr>
        <p:spPr/>
        <p:txBody>
          <a:bodyPr/>
          <a:lstStyle/>
          <a:p>
            <a:fld id="{6CC4DB8F-2F7E-524E-A87C-4BF2A7CA9779}" type="datetimeFigureOut">
              <a:rPr lang="en-US" smtClean="0"/>
              <a:t>8/17/22</a:t>
            </a:fld>
            <a:endParaRPr lang="en-US"/>
          </a:p>
        </p:txBody>
      </p:sp>
      <p:sp>
        <p:nvSpPr>
          <p:cNvPr id="5" name="Footer Placeholder 4">
            <a:extLst>
              <a:ext uri="{FF2B5EF4-FFF2-40B4-BE49-F238E27FC236}">
                <a16:creationId xmlns:a16="http://schemas.microsoft.com/office/drawing/2014/main" id="{9C07F51D-E537-CF89-A1BC-E4B23DA67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4ADF6-6E3C-AB92-4D1E-9BCEB9F2492C}"/>
              </a:ext>
            </a:extLst>
          </p:cNvPr>
          <p:cNvSpPr>
            <a:spLocks noGrp="1"/>
          </p:cNvSpPr>
          <p:nvPr>
            <p:ph type="sldNum" sz="quarter" idx="12"/>
          </p:nvPr>
        </p:nvSpPr>
        <p:spPr/>
        <p:txBody>
          <a:bodyPr/>
          <a:lstStyle/>
          <a:p>
            <a:fld id="{70311D25-8336-EB4E-AB0A-40A8622B4E4C}" type="slidenum">
              <a:rPr lang="en-US" smtClean="0"/>
              <a:t>‹#›</a:t>
            </a:fld>
            <a:endParaRPr lang="en-US"/>
          </a:p>
        </p:txBody>
      </p:sp>
    </p:spTree>
    <p:extLst>
      <p:ext uri="{BB962C8B-B14F-4D97-AF65-F5344CB8AC3E}">
        <p14:creationId xmlns:p14="http://schemas.microsoft.com/office/powerpoint/2010/main" val="3265379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C84F-614C-7AA3-3AF0-07D9C34F1A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70CC65-7EDC-4DA7-3727-407ED6D0E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42DF2-3897-2E21-2BAD-E8FD818A4587}"/>
              </a:ext>
            </a:extLst>
          </p:cNvPr>
          <p:cNvSpPr>
            <a:spLocks noGrp="1"/>
          </p:cNvSpPr>
          <p:nvPr>
            <p:ph type="dt" sz="half" idx="10"/>
          </p:nvPr>
        </p:nvSpPr>
        <p:spPr/>
        <p:txBody>
          <a:bodyPr/>
          <a:lstStyle/>
          <a:p>
            <a:fld id="{6CC4DB8F-2F7E-524E-A87C-4BF2A7CA9779}" type="datetimeFigureOut">
              <a:rPr lang="en-US" smtClean="0"/>
              <a:t>8/17/22</a:t>
            </a:fld>
            <a:endParaRPr lang="en-US"/>
          </a:p>
        </p:txBody>
      </p:sp>
      <p:sp>
        <p:nvSpPr>
          <p:cNvPr id="5" name="Footer Placeholder 4">
            <a:extLst>
              <a:ext uri="{FF2B5EF4-FFF2-40B4-BE49-F238E27FC236}">
                <a16:creationId xmlns:a16="http://schemas.microsoft.com/office/drawing/2014/main" id="{1C14DDEC-D3ED-3585-860D-8F67EFA40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B862F-7F4B-AEAB-7934-2CE5B237A8CC}"/>
              </a:ext>
            </a:extLst>
          </p:cNvPr>
          <p:cNvSpPr>
            <a:spLocks noGrp="1"/>
          </p:cNvSpPr>
          <p:nvPr>
            <p:ph type="sldNum" sz="quarter" idx="12"/>
          </p:nvPr>
        </p:nvSpPr>
        <p:spPr/>
        <p:txBody>
          <a:bodyPr/>
          <a:lstStyle/>
          <a:p>
            <a:fld id="{70311D25-8336-EB4E-AB0A-40A8622B4E4C}" type="slidenum">
              <a:rPr lang="en-US" smtClean="0"/>
              <a:t>‹#›</a:t>
            </a:fld>
            <a:endParaRPr lang="en-US"/>
          </a:p>
        </p:txBody>
      </p:sp>
    </p:spTree>
    <p:extLst>
      <p:ext uri="{BB962C8B-B14F-4D97-AF65-F5344CB8AC3E}">
        <p14:creationId xmlns:p14="http://schemas.microsoft.com/office/powerpoint/2010/main" val="163648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4FD1-AA7C-D63F-34FB-10FAD2E5C6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13481-CFAD-170B-0EAA-A6BC960F1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09759-EDFA-6D34-9524-CC034570E42F}"/>
              </a:ext>
            </a:extLst>
          </p:cNvPr>
          <p:cNvSpPr>
            <a:spLocks noGrp="1"/>
          </p:cNvSpPr>
          <p:nvPr>
            <p:ph type="dt" sz="half" idx="10"/>
          </p:nvPr>
        </p:nvSpPr>
        <p:spPr/>
        <p:txBody>
          <a:bodyPr/>
          <a:lstStyle/>
          <a:p>
            <a:fld id="{6CC4DB8F-2F7E-524E-A87C-4BF2A7CA9779}" type="datetimeFigureOut">
              <a:rPr lang="en-US" smtClean="0"/>
              <a:t>8/17/22</a:t>
            </a:fld>
            <a:endParaRPr lang="en-US"/>
          </a:p>
        </p:txBody>
      </p:sp>
      <p:sp>
        <p:nvSpPr>
          <p:cNvPr id="5" name="Footer Placeholder 4">
            <a:extLst>
              <a:ext uri="{FF2B5EF4-FFF2-40B4-BE49-F238E27FC236}">
                <a16:creationId xmlns:a16="http://schemas.microsoft.com/office/drawing/2014/main" id="{393B068D-943A-664F-9FB6-4A559C0B3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E2333-9E5C-40DB-C698-606F0B3AFB60}"/>
              </a:ext>
            </a:extLst>
          </p:cNvPr>
          <p:cNvSpPr>
            <a:spLocks noGrp="1"/>
          </p:cNvSpPr>
          <p:nvPr>
            <p:ph type="sldNum" sz="quarter" idx="12"/>
          </p:nvPr>
        </p:nvSpPr>
        <p:spPr/>
        <p:txBody>
          <a:bodyPr/>
          <a:lstStyle/>
          <a:p>
            <a:fld id="{70311D25-8336-EB4E-AB0A-40A8622B4E4C}" type="slidenum">
              <a:rPr lang="en-US" smtClean="0"/>
              <a:t>‹#›</a:t>
            </a:fld>
            <a:endParaRPr lang="en-US"/>
          </a:p>
        </p:txBody>
      </p:sp>
    </p:spTree>
    <p:extLst>
      <p:ext uri="{BB962C8B-B14F-4D97-AF65-F5344CB8AC3E}">
        <p14:creationId xmlns:p14="http://schemas.microsoft.com/office/powerpoint/2010/main" val="212459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3D6B-07B0-DB7A-0425-70542372A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DB8EC8-0C2E-0AF1-7787-93C05BFBF4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AF236D-C1FF-ED1B-F62E-AEC25F02CD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B2FB74-6A0C-6C8B-46AA-E2E5B8B68B06}"/>
              </a:ext>
            </a:extLst>
          </p:cNvPr>
          <p:cNvSpPr>
            <a:spLocks noGrp="1"/>
          </p:cNvSpPr>
          <p:nvPr>
            <p:ph type="dt" sz="half" idx="10"/>
          </p:nvPr>
        </p:nvSpPr>
        <p:spPr/>
        <p:txBody>
          <a:bodyPr/>
          <a:lstStyle/>
          <a:p>
            <a:fld id="{6CC4DB8F-2F7E-524E-A87C-4BF2A7CA9779}" type="datetimeFigureOut">
              <a:rPr lang="en-US" smtClean="0"/>
              <a:t>8/17/22</a:t>
            </a:fld>
            <a:endParaRPr lang="en-US"/>
          </a:p>
        </p:txBody>
      </p:sp>
      <p:sp>
        <p:nvSpPr>
          <p:cNvPr id="6" name="Footer Placeholder 5">
            <a:extLst>
              <a:ext uri="{FF2B5EF4-FFF2-40B4-BE49-F238E27FC236}">
                <a16:creationId xmlns:a16="http://schemas.microsoft.com/office/drawing/2014/main" id="{F7E67878-250A-63AF-4F79-2D6D6771B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D74BE-1C30-019D-A6A1-4AF766DB4669}"/>
              </a:ext>
            </a:extLst>
          </p:cNvPr>
          <p:cNvSpPr>
            <a:spLocks noGrp="1"/>
          </p:cNvSpPr>
          <p:nvPr>
            <p:ph type="sldNum" sz="quarter" idx="12"/>
          </p:nvPr>
        </p:nvSpPr>
        <p:spPr/>
        <p:txBody>
          <a:bodyPr/>
          <a:lstStyle/>
          <a:p>
            <a:fld id="{70311D25-8336-EB4E-AB0A-40A8622B4E4C}" type="slidenum">
              <a:rPr lang="en-US" smtClean="0"/>
              <a:t>‹#›</a:t>
            </a:fld>
            <a:endParaRPr lang="en-US"/>
          </a:p>
        </p:txBody>
      </p:sp>
    </p:spTree>
    <p:extLst>
      <p:ext uri="{BB962C8B-B14F-4D97-AF65-F5344CB8AC3E}">
        <p14:creationId xmlns:p14="http://schemas.microsoft.com/office/powerpoint/2010/main" val="184727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1064-16B6-3F66-1BBB-A863E17BBE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CFC2BB-52A9-EC28-B944-4479DD1A4F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BF226D-C5AD-D161-E07A-8702155AF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63E3DE-B2F7-27F3-54AE-A5D19F9C6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5D993F-63DD-561A-3498-FA16E1966F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2427E3-1C46-836D-B7A9-2E55AFB2F4CB}"/>
              </a:ext>
            </a:extLst>
          </p:cNvPr>
          <p:cNvSpPr>
            <a:spLocks noGrp="1"/>
          </p:cNvSpPr>
          <p:nvPr>
            <p:ph type="dt" sz="half" idx="10"/>
          </p:nvPr>
        </p:nvSpPr>
        <p:spPr/>
        <p:txBody>
          <a:bodyPr/>
          <a:lstStyle/>
          <a:p>
            <a:fld id="{6CC4DB8F-2F7E-524E-A87C-4BF2A7CA9779}" type="datetimeFigureOut">
              <a:rPr lang="en-US" smtClean="0"/>
              <a:t>8/17/22</a:t>
            </a:fld>
            <a:endParaRPr lang="en-US"/>
          </a:p>
        </p:txBody>
      </p:sp>
      <p:sp>
        <p:nvSpPr>
          <p:cNvPr id="8" name="Footer Placeholder 7">
            <a:extLst>
              <a:ext uri="{FF2B5EF4-FFF2-40B4-BE49-F238E27FC236}">
                <a16:creationId xmlns:a16="http://schemas.microsoft.com/office/drawing/2014/main" id="{BC4E06D0-0FF4-CF35-B960-C464C48954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3F03B-A8D6-F4A5-1842-46C6A53DF094}"/>
              </a:ext>
            </a:extLst>
          </p:cNvPr>
          <p:cNvSpPr>
            <a:spLocks noGrp="1"/>
          </p:cNvSpPr>
          <p:nvPr>
            <p:ph type="sldNum" sz="quarter" idx="12"/>
          </p:nvPr>
        </p:nvSpPr>
        <p:spPr/>
        <p:txBody>
          <a:bodyPr/>
          <a:lstStyle/>
          <a:p>
            <a:fld id="{70311D25-8336-EB4E-AB0A-40A8622B4E4C}" type="slidenum">
              <a:rPr lang="en-US" smtClean="0"/>
              <a:t>‹#›</a:t>
            </a:fld>
            <a:endParaRPr lang="en-US"/>
          </a:p>
        </p:txBody>
      </p:sp>
    </p:spTree>
    <p:extLst>
      <p:ext uri="{BB962C8B-B14F-4D97-AF65-F5344CB8AC3E}">
        <p14:creationId xmlns:p14="http://schemas.microsoft.com/office/powerpoint/2010/main" val="260743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C5BE-C1E9-087C-F476-CAA52D7791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FDA05B-5717-D07D-C7B5-2303F7A6DA3E}"/>
              </a:ext>
            </a:extLst>
          </p:cNvPr>
          <p:cNvSpPr>
            <a:spLocks noGrp="1"/>
          </p:cNvSpPr>
          <p:nvPr>
            <p:ph type="dt" sz="half" idx="10"/>
          </p:nvPr>
        </p:nvSpPr>
        <p:spPr/>
        <p:txBody>
          <a:bodyPr/>
          <a:lstStyle/>
          <a:p>
            <a:fld id="{6CC4DB8F-2F7E-524E-A87C-4BF2A7CA9779}" type="datetimeFigureOut">
              <a:rPr lang="en-US" smtClean="0"/>
              <a:t>8/17/22</a:t>
            </a:fld>
            <a:endParaRPr lang="en-US"/>
          </a:p>
        </p:txBody>
      </p:sp>
      <p:sp>
        <p:nvSpPr>
          <p:cNvPr id="4" name="Footer Placeholder 3">
            <a:extLst>
              <a:ext uri="{FF2B5EF4-FFF2-40B4-BE49-F238E27FC236}">
                <a16:creationId xmlns:a16="http://schemas.microsoft.com/office/drawing/2014/main" id="{E3FF0E5B-F753-5442-BF23-5A2149D80A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5407E3-4A71-0B8F-C985-C0C1F1CFB5B0}"/>
              </a:ext>
            </a:extLst>
          </p:cNvPr>
          <p:cNvSpPr>
            <a:spLocks noGrp="1"/>
          </p:cNvSpPr>
          <p:nvPr>
            <p:ph type="sldNum" sz="quarter" idx="12"/>
          </p:nvPr>
        </p:nvSpPr>
        <p:spPr/>
        <p:txBody>
          <a:bodyPr/>
          <a:lstStyle/>
          <a:p>
            <a:fld id="{70311D25-8336-EB4E-AB0A-40A8622B4E4C}" type="slidenum">
              <a:rPr lang="en-US" smtClean="0"/>
              <a:t>‹#›</a:t>
            </a:fld>
            <a:endParaRPr lang="en-US"/>
          </a:p>
        </p:txBody>
      </p:sp>
    </p:spTree>
    <p:extLst>
      <p:ext uri="{BB962C8B-B14F-4D97-AF65-F5344CB8AC3E}">
        <p14:creationId xmlns:p14="http://schemas.microsoft.com/office/powerpoint/2010/main" val="307575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ACC7C4-5556-2FDD-BAB1-AFD44EE48DFB}"/>
              </a:ext>
            </a:extLst>
          </p:cNvPr>
          <p:cNvSpPr>
            <a:spLocks noGrp="1"/>
          </p:cNvSpPr>
          <p:nvPr>
            <p:ph type="dt" sz="half" idx="10"/>
          </p:nvPr>
        </p:nvSpPr>
        <p:spPr/>
        <p:txBody>
          <a:bodyPr/>
          <a:lstStyle/>
          <a:p>
            <a:fld id="{6CC4DB8F-2F7E-524E-A87C-4BF2A7CA9779}" type="datetimeFigureOut">
              <a:rPr lang="en-US" smtClean="0"/>
              <a:t>8/17/22</a:t>
            </a:fld>
            <a:endParaRPr lang="en-US"/>
          </a:p>
        </p:txBody>
      </p:sp>
      <p:sp>
        <p:nvSpPr>
          <p:cNvPr id="3" name="Footer Placeholder 2">
            <a:extLst>
              <a:ext uri="{FF2B5EF4-FFF2-40B4-BE49-F238E27FC236}">
                <a16:creationId xmlns:a16="http://schemas.microsoft.com/office/drawing/2014/main" id="{444C9BBB-EE7F-C0D5-4132-BDF5690998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223BB9-BBF3-66BE-47B5-1334434FAE68}"/>
              </a:ext>
            </a:extLst>
          </p:cNvPr>
          <p:cNvSpPr>
            <a:spLocks noGrp="1"/>
          </p:cNvSpPr>
          <p:nvPr>
            <p:ph type="sldNum" sz="quarter" idx="12"/>
          </p:nvPr>
        </p:nvSpPr>
        <p:spPr/>
        <p:txBody>
          <a:bodyPr/>
          <a:lstStyle/>
          <a:p>
            <a:fld id="{70311D25-8336-EB4E-AB0A-40A8622B4E4C}" type="slidenum">
              <a:rPr lang="en-US" smtClean="0"/>
              <a:t>‹#›</a:t>
            </a:fld>
            <a:endParaRPr lang="en-US"/>
          </a:p>
        </p:txBody>
      </p:sp>
    </p:spTree>
    <p:extLst>
      <p:ext uri="{BB962C8B-B14F-4D97-AF65-F5344CB8AC3E}">
        <p14:creationId xmlns:p14="http://schemas.microsoft.com/office/powerpoint/2010/main" val="184431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7139-3F9B-366A-997C-41F757C88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2169A5-4229-4240-E194-E3F70390E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DB8624-4164-75C7-F07F-623DE9C3E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03948C-59F0-E625-52FA-A9E0D336D7D8}"/>
              </a:ext>
            </a:extLst>
          </p:cNvPr>
          <p:cNvSpPr>
            <a:spLocks noGrp="1"/>
          </p:cNvSpPr>
          <p:nvPr>
            <p:ph type="dt" sz="half" idx="10"/>
          </p:nvPr>
        </p:nvSpPr>
        <p:spPr/>
        <p:txBody>
          <a:bodyPr/>
          <a:lstStyle/>
          <a:p>
            <a:fld id="{6CC4DB8F-2F7E-524E-A87C-4BF2A7CA9779}" type="datetimeFigureOut">
              <a:rPr lang="en-US" smtClean="0"/>
              <a:t>8/17/22</a:t>
            </a:fld>
            <a:endParaRPr lang="en-US"/>
          </a:p>
        </p:txBody>
      </p:sp>
      <p:sp>
        <p:nvSpPr>
          <p:cNvPr id="6" name="Footer Placeholder 5">
            <a:extLst>
              <a:ext uri="{FF2B5EF4-FFF2-40B4-BE49-F238E27FC236}">
                <a16:creationId xmlns:a16="http://schemas.microsoft.com/office/drawing/2014/main" id="{BAE50ABB-4D58-F306-8EFB-A562C04C3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ACDE8B-2419-58D1-BA64-624D938E4ACB}"/>
              </a:ext>
            </a:extLst>
          </p:cNvPr>
          <p:cNvSpPr>
            <a:spLocks noGrp="1"/>
          </p:cNvSpPr>
          <p:nvPr>
            <p:ph type="sldNum" sz="quarter" idx="12"/>
          </p:nvPr>
        </p:nvSpPr>
        <p:spPr/>
        <p:txBody>
          <a:bodyPr/>
          <a:lstStyle/>
          <a:p>
            <a:fld id="{70311D25-8336-EB4E-AB0A-40A8622B4E4C}" type="slidenum">
              <a:rPr lang="en-US" smtClean="0"/>
              <a:t>‹#›</a:t>
            </a:fld>
            <a:endParaRPr lang="en-US"/>
          </a:p>
        </p:txBody>
      </p:sp>
    </p:spTree>
    <p:extLst>
      <p:ext uri="{BB962C8B-B14F-4D97-AF65-F5344CB8AC3E}">
        <p14:creationId xmlns:p14="http://schemas.microsoft.com/office/powerpoint/2010/main" val="204383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66C0-61C0-E0C2-5A9E-9485D8788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10BC20-846B-69D4-EB4D-74799583F6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DD33F6-17D4-D053-49C0-189840C15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D2677-AAAE-AC52-F5D4-E3D6275588E9}"/>
              </a:ext>
            </a:extLst>
          </p:cNvPr>
          <p:cNvSpPr>
            <a:spLocks noGrp="1"/>
          </p:cNvSpPr>
          <p:nvPr>
            <p:ph type="dt" sz="half" idx="10"/>
          </p:nvPr>
        </p:nvSpPr>
        <p:spPr/>
        <p:txBody>
          <a:bodyPr/>
          <a:lstStyle/>
          <a:p>
            <a:fld id="{6CC4DB8F-2F7E-524E-A87C-4BF2A7CA9779}" type="datetimeFigureOut">
              <a:rPr lang="en-US" smtClean="0"/>
              <a:t>8/17/22</a:t>
            </a:fld>
            <a:endParaRPr lang="en-US"/>
          </a:p>
        </p:txBody>
      </p:sp>
      <p:sp>
        <p:nvSpPr>
          <p:cNvPr id="6" name="Footer Placeholder 5">
            <a:extLst>
              <a:ext uri="{FF2B5EF4-FFF2-40B4-BE49-F238E27FC236}">
                <a16:creationId xmlns:a16="http://schemas.microsoft.com/office/drawing/2014/main" id="{AFA5B4F0-A647-CEB6-8C13-657DB8978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41CDAA-3DD0-D53D-D1DA-111D490C7181}"/>
              </a:ext>
            </a:extLst>
          </p:cNvPr>
          <p:cNvSpPr>
            <a:spLocks noGrp="1"/>
          </p:cNvSpPr>
          <p:nvPr>
            <p:ph type="sldNum" sz="quarter" idx="12"/>
          </p:nvPr>
        </p:nvSpPr>
        <p:spPr/>
        <p:txBody>
          <a:bodyPr/>
          <a:lstStyle/>
          <a:p>
            <a:fld id="{70311D25-8336-EB4E-AB0A-40A8622B4E4C}" type="slidenum">
              <a:rPr lang="en-US" smtClean="0"/>
              <a:t>‹#›</a:t>
            </a:fld>
            <a:endParaRPr lang="en-US"/>
          </a:p>
        </p:txBody>
      </p:sp>
    </p:spTree>
    <p:extLst>
      <p:ext uri="{BB962C8B-B14F-4D97-AF65-F5344CB8AC3E}">
        <p14:creationId xmlns:p14="http://schemas.microsoft.com/office/powerpoint/2010/main" val="318114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52F4C5-7316-44FE-28F5-01E0504C4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B634DC-84D9-7F26-F9ED-60C73E0F6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42A7-FED8-48EE-FCBF-C06F2E563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4DB8F-2F7E-524E-A87C-4BF2A7CA9779}" type="datetimeFigureOut">
              <a:rPr lang="en-US" smtClean="0"/>
              <a:t>8/17/22</a:t>
            </a:fld>
            <a:endParaRPr lang="en-US"/>
          </a:p>
        </p:txBody>
      </p:sp>
      <p:sp>
        <p:nvSpPr>
          <p:cNvPr id="5" name="Footer Placeholder 4">
            <a:extLst>
              <a:ext uri="{FF2B5EF4-FFF2-40B4-BE49-F238E27FC236}">
                <a16:creationId xmlns:a16="http://schemas.microsoft.com/office/drawing/2014/main" id="{DF76A112-1C63-1FF4-72FA-9EB5D82976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5FBE92-D151-2306-85C2-9EFC69B9F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11D25-8336-EB4E-AB0A-40A8622B4E4C}" type="slidenum">
              <a:rPr lang="en-US" smtClean="0"/>
              <a:t>‹#›</a:t>
            </a:fld>
            <a:endParaRPr lang="en-US"/>
          </a:p>
        </p:txBody>
      </p:sp>
    </p:spTree>
    <p:extLst>
      <p:ext uri="{BB962C8B-B14F-4D97-AF65-F5344CB8AC3E}">
        <p14:creationId xmlns:p14="http://schemas.microsoft.com/office/powerpoint/2010/main" val="824517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AD8B-00A2-B98F-0B35-2AF9FB411B06}"/>
              </a:ext>
            </a:extLst>
          </p:cNvPr>
          <p:cNvSpPr>
            <a:spLocks noGrp="1"/>
          </p:cNvSpPr>
          <p:nvPr>
            <p:ph type="ctrTitle"/>
          </p:nvPr>
        </p:nvSpPr>
        <p:spPr/>
        <p:txBody>
          <a:bodyPr/>
          <a:lstStyle/>
          <a:p>
            <a:r>
              <a:rPr lang="en-US" dirty="0"/>
              <a:t>Simulated Clustering Experimentation</a:t>
            </a:r>
          </a:p>
        </p:txBody>
      </p:sp>
      <p:sp>
        <p:nvSpPr>
          <p:cNvPr id="3" name="Subtitle 2">
            <a:extLst>
              <a:ext uri="{FF2B5EF4-FFF2-40B4-BE49-F238E27FC236}">
                <a16:creationId xmlns:a16="http://schemas.microsoft.com/office/drawing/2014/main" id="{9E1A6A1F-DC99-6FDF-E3CA-33A64F4E0F26}"/>
              </a:ext>
            </a:extLst>
          </p:cNvPr>
          <p:cNvSpPr>
            <a:spLocks noGrp="1"/>
          </p:cNvSpPr>
          <p:nvPr>
            <p:ph type="subTitle" idx="1"/>
          </p:nvPr>
        </p:nvSpPr>
        <p:spPr/>
        <p:txBody>
          <a:bodyPr/>
          <a:lstStyle/>
          <a:p>
            <a:r>
              <a:rPr lang="en-US" dirty="0"/>
              <a:t>Adam Yang</a:t>
            </a:r>
          </a:p>
          <a:p>
            <a:r>
              <a:rPr lang="en-US"/>
              <a:t>7/25/2022</a:t>
            </a:r>
          </a:p>
        </p:txBody>
      </p:sp>
    </p:spTree>
    <p:extLst>
      <p:ext uri="{BB962C8B-B14F-4D97-AF65-F5344CB8AC3E}">
        <p14:creationId xmlns:p14="http://schemas.microsoft.com/office/powerpoint/2010/main" val="3099632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968768-8C1A-9224-C6B3-236A9B28539B}"/>
              </a:ext>
            </a:extLst>
          </p:cNvPr>
          <p:cNvPicPr>
            <a:picLocks noChangeAspect="1"/>
          </p:cNvPicPr>
          <p:nvPr/>
        </p:nvPicPr>
        <p:blipFill>
          <a:blip r:embed="rId2"/>
          <a:stretch>
            <a:fillRect/>
          </a:stretch>
        </p:blipFill>
        <p:spPr>
          <a:xfrm>
            <a:off x="0" y="0"/>
            <a:ext cx="10210800" cy="2133600"/>
          </a:xfrm>
          <a:prstGeom prst="rect">
            <a:avLst/>
          </a:prstGeom>
        </p:spPr>
      </p:pic>
      <p:sp>
        <p:nvSpPr>
          <p:cNvPr id="7" name="TextBox 6">
            <a:extLst>
              <a:ext uri="{FF2B5EF4-FFF2-40B4-BE49-F238E27FC236}">
                <a16:creationId xmlns:a16="http://schemas.microsoft.com/office/drawing/2014/main" id="{389F5646-2635-59EC-2E0A-B0BEE17413F4}"/>
              </a:ext>
            </a:extLst>
          </p:cNvPr>
          <p:cNvSpPr txBox="1"/>
          <p:nvPr/>
        </p:nvSpPr>
        <p:spPr>
          <a:xfrm>
            <a:off x="259493" y="3113902"/>
            <a:ext cx="11640064" cy="646331"/>
          </a:xfrm>
          <a:prstGeom prst="rect">
            <a:avLst/>
          </a:prstGeom>
          <a:noFill/>
        </p:spPr>
        <p:txBody>
          <a:bodyPr wrap="square" rtlCol="0">
            <a:spAutoFit/>
          </a:bodyPr>
          <a:lstStyle/>
          <a:p>
            <a:r>
              <a:rPr lang="en-US" dirty="0"/>
              <a:t>Test Case: 5 wafers with dense fails at the right most chip, 5 wafers with dense fails at the bottom chip, 20 wafers with top Ghost Fin signal, 20 wafers with bottom Ghost Fin signal, and 100 regular wafers. </a:t>
            </a:r>
          </a:p>
        </p:txBody>
      </p:sp>
      <p:pic>
        <p:nvPicPr>
          <p:cNvPr id="8" name="Picture 7">
            <a:extLst>
              <a:ext uri="{FF2B5EF4-FFF2-40B4-BE49-F238E27FC236}">
                <a16:creationId xmlns:a16="http://schemas.microsoft.com/office/drawing/2014/main" id="{47FCD7E9-5E04-9F2F-ADD4-993E1B9BD642}"/>
              </a:ext>
            </a:extLst>
          </p:cNvPr>
          <p:cNvPicPr>
            <a:picLocks noChangeAspect="1"/>
          </p:cNvPicPr>
          <p:nvPr/>
        </p:nvPicPr>
        <p:blipFill>
          <a:blip r:embed="rId3"/>
          <a:stretch>
            <a:fillRect/>
          </a:stretch>
        </p:blipFill>
        <p:spPr>
          <a:xfrm>
            <a:off x="3557279" y="1943099"/>
            <a:ext cx="946760" cy="1170803"/>
          </a:xfrm>
          <a:prstGeom prst="rect">
            <a:avLst/>
          </a:prstGeom>
        </p:spPr>
      </p:pic>
      <p:pic>
        <p:nvPicPr>
          <p:cNvPr id="9" name="Picture 8">
            <a:extLst>
              <a:ext uri="{FF2B5EF4-FFF2-40B4-BE49-F238E27FC236}">
                <a16:creationId xmlns:a16="http://schemas.microsoft.com/office/drawing/2014/main" id="{BF53ECD7-AB12-49C1-C5CC-325A9EDB43CD}"/>
              </a:ext>
            </a:extLst>
          </p:cNvPr>
          <p:cNvPicPr>
            <a:picLocks noChangeAspect="1"/>
          </p:cNvPicPr>
          <p:nvPr/>
        </p:nvPicPr>
        <p:blipFill>
          <a:blip r:embed="rId4"/>
          <a:stretch>
            <a:fillRect/>
          </a:stretch>
        </p:blipFill>
        <p:spPr>
          <a:xfrm>
            <a:off x="9922087" y="1986863"/>
            <a:ext cx="992361" cy="1127039"/>
          </a:xfrm>
          <a:prstGeom prst="rect">
            <a:avLst/>
          </a:prstGeom>
        </p:spPr>
      </p:pic>
      <p:pic>
        <p:nvPicPr>
          <p:cNvPr id="10" name="Picture 9">
            <a:extLst>
              <a:ext uri="{FF2B5EF4-FFF2-40B4-BE49-F238E27FC236}">
                <a16:creationId xmlns:a16="http://schemas.microsoft.com/office/drawing/2014/main" id="{B964E51F-104C-A4D2-BB97-BC0CF9536219}"/>
              </a:ext>
            </a:extLst>
          </p:cNvPr>
          <p:cNvPicPr>
            <a:picLocks noChangeAspect="1"/>
          </p:cNvPicPr>
          <p:nvPr/>
        </p:nvPicPr>
        <p:blipFill>
          <a:blip r:embed="rId5"/>
          <a:stretch>
            <a:fillRect/>
          </a:stretch>
        </p:blipFill>
        <p:spPr>
          <a:xfrm>
            <a:off x="4759" y="4055422"/>
            <a:ext cx="5376538" cy="1110925"/>
          </a:xfrm>
          <a:prstGeom prst="rect">
            <a:avLst/>
          </a:prstGeom>
        </p:spPr>
      </p:pic>
      <p:sp>
        <p:nvSpPr>
          <p:cNvPr id="11" name="TextBox 10">
            <a:extLst>
              <a:ext uri="{FF2B5EF4-FFF2-40B4-BE49-F238E27FC236}">
                <a16:creationId xmlns:a16="http://schemas.microsoft.com/office/drawing/2014/main" id="{341788B9-304B-AB2D-BD08-C22802A171AB}"/>
              </a:ext>
            </a:extLst>
          </p:cNvPr>
          <p:cNvSpPr txBox="1"/>
          <p:nvPr/>
        </p:nvSpPr>
        <p:spPr>
          <a:xfrm>
            <a:off x="0" y="5682055"/>
            <a:ext cx="5121804" cy="646331"/>
          </a:xfrm>
          <a:prstGeom prst="rect">
            <a:avLst/>
          </a:prstGeom>
          <a:noFill/>
        </p:spPr>
        <p:txBody>
          <a:bodyPr wrap="square" rtlCol="0">
            <a:spAutoFit/>
          </a:bodyPr>
          <a:lstStyle/>
          <a:p>
            <a:r>
              <a:rPr lang="en-US" dirty="0"/>
              <a:t>If T is set to 5 clusters, the model perfectly arranged each wafer too the appropriate clusters</a:t>
            </a:r>
          </a:p>
        </p:txBody>
      </p:sp>
      <p:sp>
        <p:nvSpPr>
          <p:cNvPr id="12" name="TextBox 11">
            <a:extLst>
              <a:ext uri="{FF2B5EF4-FFF2-40B4-BE49-F238E27FC236}">
                <a16:creationId xmlns:a16="http://schemas.microsoft.com/office/drawing/2014/main" id="{7AB41241-FE5E-2C46-E105-109552A54D86}"/>
              </a:ext>
            </a:extLst>
          </p:cNvPr>
          <p:cNvSpPr txBox="1"/>
          <p:nvPr/>
        </p:nvSpPr>
        <p:spPr>
          <a:xfrm>
            <a:off x="700780" y="2343834"/>
            <a:ext cx="1077859" cy="369332"/>
          </a:xfrm>
          <a:prstGeom prst="rect">
            <a:avLst/>
          </a:prstGeom>
          <a:noFill/>
        </p:spPr>
        <p:txBody>
          <a:bodyPr wrap="none" rtlCol="0">
            <a:spAutoFit/>
          </a:bodyPr>
          <a:lstStyle/>
          <a:p>
            <a:r>
              <a:rPr lang="en-US" dirty="0"/>
              <a:t>1000 fails</a:t>
            </a:r>
          </a:p>
        </p:txBody>
      </p:sp>
      <p:cxnSp>
        <p:nvCxnSpPr>
          <p:cNvPr id="14" name="Straight Connector 13">
            <a:extLst>
              <a:ext uri="{FF2B5EF4-FFF2-40B4-BE49-F238E27FC236}">
                <a16:creationId xmlns:a16="http://schemas.microsoft.com/office/drawing/2014/main" id="{B16181BD-6ED1-FAF5-80C4-8C1F3A24641F}"/>
              </a:ext>
            </a:extLst>
          </p:cNvPr>
          <p:cNvCxnSpPr/>
          <p:nvPr/>
        </p:nvCxnSpPr>
        <p:spPr>
          <a:xfrm flipV="1">
            <a:off x="1581665" y="1260389"/>
            <a:ext cx="0" cy="1105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B0D96D-1829-CCCF-22C6-BA63630A2475}"/>
              </a:ext>
            </a:extLst>
          </p:cNvPr>
          <p:cNvCxnSpPr>
            <a:cxnSpLocks/>
          </p:cNvCxnSpPr>
          <p:nvPr/>
        </p:nvCxnSpPr>
        <p:spPr>
          <a:xfrm flipV="1">
            <a:off x="1734065" y="1986863"/>
            <a:ext cx="1419038" cy="53125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2007524-DB81-B01E-9DB1-42CC518FFEE8}"/>
              </a:ext>
            </a:extLst>
          </p:cNvPr>
          <p:cNvSpPr txBox="1"/>
          <p:nvPr/>
        </p:nvSpPr>
        <p:spPr>
          <a:xfrm>
            <a:off x="4908215" y="2627522"/>
            <a:ext cx="1148391" cy="369332"/>
          </a:xfrm>
          <a:prstGeom prst="rect">
            <a:avLst/>
          </a:prstGeom>
          <a:noFill/>
        </p:spPr>
        <p:txBody>
          <a:bodyPr wrap="none" rtlCol="0">
            <a:spAutoFit/>
          </a:bodyPr>
          <a:lstStyle/>
          <a:p>
            <a:r>
              <a:rPr lang="en-US" dirty="0"/>
              <a:t>20-25 fails</a:t>
            </a:r>
          </a:p>
        </p:txBody>
      </p:sp>
      <p:cxnSp>
        <p:nvCxnSpPr>
          <p:cNvPr id="19" name="Straight Arrow Connector 18">
            <a:extLst>
              <a:ext uri="{FF2B5EF4-FFF2-40B4-BE49-F238E27FC236}">
                <a16:creationId xmlns:a16="http://schemas.microsoft.com/office/drawing/2014/main" id="{2FA835A6-308F-71AA-EA16-505BB16DF5BD}"/>
              </a:ext>
            </a:extLst>
          </p:cNvPr>
          <p:cNvCxnSpPr/>
          <p:nvPr/>
        </p:nvCxnSpPr>
        <p:spPr>
          <a:xfrm flipH="1">
            <a:off x="4172607" y="2909845"/>
            <a:ext cx="819807" cy="18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C5EBA5-7D0E-455D-D6EA-AAD6D0527434}"/>
              </a:ext>
            </a:extLst>
          </p:cNvPr>
          <p:cNvCxnSpPr>
            <a:stCxn id="17" idx="3"/>
          </p:cNvCxnSpPr>
          <p:nvPr/>
        </p:nvCxnSpPr>
        <p:spPr>
          <a:xfrm flipV="1">
            <a:off x="6056606" y="2252490"/>
            <a:ext cx="4154194" cy="559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13E87386-D53F-F7B9-9223-E645A4A7979D}"/>
              </a:ext>
            </a:extLst>
          </p:cNvPr>
          <p:cNvPicPr>
            <a:picLocks noChangeAspect="1"/>
          </p:cNvPicPr>
          <p:nvPr/>
        </p:nvPicPr>
        <p:blipFill>
          <a:blip r:embed="rId6"/>
          <a:stretch>
            <a:fillRect/>
          </a:stretch>
        </p:blipFill>
        <p:spPr>
          <a:xfrm>
            <a:off x="5717627" y="3888702"/>
            <a:ext cx="6373001" cy="1308299"/>
          </a:xfrm>
          <a:prstGeom prst="rect">
            <a:avLst/>
          </a:prstGeom>
        </p:spPr>
      </p:pic>
      <p:sp>
        <p:nvSpPr>
          <p:cNvPr id="23" name="TextBox 22">
            <a:extLst>
              <a:ext uri="{FF2B5EF4-FFF2-40B4-BE49-F238E27FC236}">
                <a16:creationId xmlns:a16="http://schemas.microsoft.com/office/drawing/2014/main" id="{CC5611ED-041D-94C6-2C33-1781A3D07F6E}"/>
              </a:ext>
            </a:extLst>
          </p:cNvPr>
          <p:cNvSpPr txBox="1"/>
          <p:nvPr/>
        </p:nvSpPr>
        <p:spPr>
          <a:xfrm>
            <a:off x="6056606" y="5325470"/>
            <a:ext cx="5505663" cy="1477328"/>
          </a:xfrm>
          <a:prstGeom prst="rect">
            <a:avLst/>
          </a:prstGeom>
          <a:noFill/>
        </p:spPr>
        <p:txBody>
          <a:bodyPr wrap="square" rtlCol="0">
            <a:spAutoFit/>
          </a:bodyPr>
          <a:lstStyle/>
          <a:p>
            <a:r>
              <a:rPr lang="en-US" dirty="0"/>
              <a:t>However, in regular practice we might set T to 3 because we are only aware of Ghost Fin, In that case, the Ghost Fin wafers were grouped with the clean wafers. Maybe in practice, we would want to normalize chips with large fails or even screen out outlier chips.</a:t>
            </a:r>
          </a:p>
        </p:txBody>
      </p:sp>
    </p:spTree>
    <p:extLst>
      <p:ext uri="{BB962C8B-B14F-4D97-AF65-F5344CB8AC3E}">
        <p14:creationId xmlns:p14="http://schemas.microsoft.com/office/powerpoint/2010/main" val="273023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0880E-E7B0-AFC9-0CED-7476C883126E}"/>
              </a:ext>
            </a:extLst>
          </p:cNvPr>
          <p:cNvPicPr>
            <a:picLocks noChangeAspect="1"/>
          </p:cNvPicPr>
          <p:nvPr/>
        </p:nvPicPr>
        <p:blipFill>
          <a:blip r:embed="rId2"/>
          <a:stretch>
            <a:fillRect/>
          </a:stretch>
        </p:blipFill>
        <p:spPr>
          <a:xfrm>
            <a:off x="0" y="0"/>
            <a:ext cx="6203092" cy="3279910"/>
          </a:xfrm>
          <a:prstGeom prst="rect">
            <a:avLst/>
          </a:prstGeom>
        </p:spPr>
      </p:pic>
      <p:sp>
        <p:nvSpPr>
          <p:cNvPr id="5" name="TextBox 4">
            <a:extLst>
              <a:ext uri="{FF2B5EF4-FFF2-40B4-BE49-F238E27FC236}">
                <a16:creationId xmlns:a16="http://schemas.microsoft.com/office/drawing/2014/main" id="{9BDA0E28-30E7-CC82-BF55-0337AC5027E4}"/>
              </a:ext>
            </a:extLst>
          </p:cNvPr>
          <p:cNvSpPr txBox="1"/>
          <p:nvPr/>
        </p:nvSpPr>
        <p:spPr>
          <a:xfrm>
            <a:off x="3583460" y="1853513"/>
            <a:ext cx="7821827" cy="646331"/>
          </a:xfrm>
          <a:prstGeom prst="rect">
            <a:avLst/>
          </a:prstGeom>
          <a:noFill/>
        </p:spPr>
        <p:txBody>
          <a:bodyPr wrap="square" rtlCol="0">
            <a:spAutoFit/>
          </a:bodyPr>
          <a:lstStyle/>
          <a:p>
            <a:r>
              <a:rPr lang="en-US" dirty="0"/>
              <a:t>Now I used the same data set as before but added 3 new wafers that had the heavy bottom Ghost Fin but also the bottom chip with high density fails. </a:t>
            </a:r>
          </a:p>
        </p:txBody>
      </p:sp>
      <p:pic>
        <p:nvPicPr>
          <p:cNvPr id="6" name="Picture 5">
            <a:extLst>
              <a:ext uri="{FF2B5EF4-FFF2-40B4-BE49-F238E27FC236}">
                <a16:creationId xmlns:a16="http://schemas.microsoft.com/office/drawing/2014/main" id="{3EEC2EB6-E5E7-5415-1CF4-61B47267D5C9}"/>
              </a:ext>
            </a:extLst>
          </p:cNvPr>
          <p:cNvPicPr>
            <a:picLocks noChangeAspect="1"/>
          </p:cNvPicPr>
          <p:nvPr/>
        </p:nvPicPr>
        <p:blipFill>
          <a:blip r:embed="rId3"/>
          <a:stretch>
            <a:fillRect/>
          </a:stretch>
        </p:blipFill>
        <p:spPr>
          <a:xfrm>
            <a:off x="6203092" y="3811250"/>
            <a:ext cx="5787974" cy="1322173"/>
          </a:xfrm>
          <a:prstGeom prst="rect">
            <a:avLst/>
          </a:prstGeom>
        </p:spPr>
      </p:pic>
      <p:pic>
        <p:nvPicPr>
          <p:cNvPr id="7" name="Picture 6">
            <a:extLst>
              <a:ext uri="{FF2B5EF4-FFF2-40B4-BE49-F238E27FC236}">
                <a16:creationId xmlns:a16="http://schemas.microsoft.com/office/drawing/2014/main" id="{42440D62-0796-FD16-C0BA-47FF9A498577}"/>
              </a:ext>
            </a:extLst>
          </p:cNvPr>
          <p:cNvPicPr>
            <a:picLocks noChangeAspect="1"/>
          </p:cNvPicPr>
          <p:nvPr/>
        </p:nvPicPr>
        <p:blipFill>
          <a:blip r:embed="rId4"/>
          <a:stretch>
            <a:fillRect/>
          </a:stretch>
        </p:blipFill>
        <p:spPr>
          <a:xfrm>
            <a:off x="111986" y="3728531"/>
            <a:ext cx="5699026" cy="1322174"/>
          </a:xfrm>
          <a:prstGeom prst="rect">
            <a:avLst/>
          </a:prstGeom>
        </p:spPr>
      </p:pic>
      <p:pic>
        <p:nvPicPr>
          <p:cNvPr id="8" name="Picture 7">
            <a:extLst>
              <a:ext uri="{FF2B5EF4-FFF2-40B4-BE49-F238E27FC236}">
                <a16:creationId xmlns:a16="http://schemas.microsoft.com/office/drawing/2014/main" id="{8FD50229-F80F-A6CD-C62A-F761F200EA17}"/>
              </a:ext>
            </a:extLst>
          </p:cNvPr>
          <p:cNvPicPr>
            <a:picLocks noChangeAspect="1"/>
          </p:cNvPicPr>
          <p:nvPr/>
        </p:nvPicPr>
        <p:blipFill>
          <a:blip r:embed="rId5"/>
          <a:stretch>
            <a:fillRect/>
          </a:stretch>
        </p:blipFill>
        <p:spPr>
          <a:xfrm>
            <a:off x="1092925" y="5133423"/>
            <a:ext cx="3276085" cy="1681216"/>
          </a:xfrm>
          <a:prstGeom prst="rect">
            <a:avLst/>
          </a:prstGeom>
        </p:spPr>
      </p:pic>
      <p:sp>
        <p:nvSpPr>
          <p:cNvPr id="9" name="TextBox 8">
            <a:extLst>
              <a:ext uri="{FF2B5EF4-FFF2-40B4-BE49-F238E27FC236}">
                <a16:creationId xmlns:a16="http://schemas.microsoft.com/office/drawing/2014/main" id="{B5075F0E-183A-CAC9-0328-49D2FAC48CD8}"/>
              </a:ext>
            </a:extLst>
          </p:cNvPr>
          <p:cNvSpPr txBox="1"/>
          <p:nvPr/>
        </p:nvSpPr>
        <p:spPr>
          <a:xfrm>
            <a:off x="5326300" y="5255238"/>
            <a:ext cx="6203092" cy="1200329"/>
          </a:xfrm>
          <a:prstGeom prst="rect">
            <a:avLst/>
          </a:prstGeom>
          <a:noFill/>
        </p:spPr>
        <p:txBody>
          <a:bodyPr wrap="square" rtlCol="0">
            <a:spAutoFit/>
          </a:bodyPr>
          <a:lstStyle/>
          <a:p>
            <a:r>
              <a:rPr lang="en-US" dirty="0"/>
              <a:t>If I set T = 5, all wafers are properly clustered except the top Ghost Fin signal  gets mixed in with the perfect wafers signal. If I use T = 6, all wafers are properly grouped into their respective groups. </a:t>
            </a:r>
          </a:p>
        </p:txBody>
      </p:sp>
    </p:spTree>
    <p:extLst>
      <p:ext uri="{BB962C8B-B14F-4D97-AF65-F5344CB8AC3E}">
        <p14:creationId xmlns:p14="http://schemas.microsoft.com/office/powerpoint/2010/main" val="135081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FF22B-7563-4037-FBD8-9A0C6761A354}"/>
              </a:ext>
            </a:extLst>
          </p:cNvPr>
          <p:cNvSpPr>
            <a:spLocks noGrp="1"/>
          </p:cNvSpPr>
          <p:nvPr>
            <p:ph idx="1"/>
          </p:nvPr>
        </p:nvSpPr>
        <p:spPr>
          <a:xfrm>
            <a:off x="838200" y="493986"/>
            <a:ext cx="10515600" cy="5682977"/>
          </a:xfrm>
        </p:spPr>
        <p:txBody>
          <a:bodyPr/>
          <a:lstStyle/>
          <a:p>
            <a:r>
              <a:rPr lang="en-US" dirty="0"/>
              <a:t>To Dos:</a:t>
            </a:r>
          </a:p>
          <a:p>
            <a:pPr lvl="1"/>
            <a:r>
              <a:rPr lang="en-US" dirty="0"/>
              <a:t>Figure out a way to tell the user how many clusters are optimal</a:t>
            </a:r>
          </a:p>
          <a:p>
            <a:pPr lvl="1"/>
            <a:r>
              <a:rPr lang="en-US" dirty="0"/>
              <a:t>This clustering method has its weaknesses, need to figure out a way to deal with these weaknesses (normalizing high counts, implement alternative clustering methods, etc.)</a:t>
            </a:r>
          </a:p>
          <a:p>
            <a:pPr lvl="1"/>
            <a:r>
              <a:rPr lang="en-US" dirty="0"/>
              <a:t>Hack the OMP (currently using </a:t>
            </a:r>
            <a:r>
              <a:rPr lang="en-US" dirty="0" err="1"/>
              <a:t>sklearn</a:t>
            </a:r>
            <a:r>
              <a:rPr lang="en-US" dirty="0"/>
              <a:t> version) to implement simultaneous OMP which will allow using more than one y variable for clustering</a:t>
            </a:r>
          </a:p>
          <a:p>
            <a:r>
              <a:rPr lang="en-US" dirty="0"/>
              <a:t>Current version is good enough to be used with input data manipulation and experimentation</a:t>
            </a:r>
          </a:p>
          <a:p>
            <a:pPr lvl="1"/>
            <a:r>
              <a:rPr lang="en-US" dirty="0"/>
              <a:t>Options:</a:t>
            </a:r>
          </a:p>
          <a:p>
            <a:pPr lvl="2"/>
            <a:r>
              <a:rPr lang="en-US" dirty="0"/>
              <a:t>Wrap up function into usable package and distribute for people to play with</a:t>
            </a:r>
          </a:p>
          <a:p>
            <a:pPr lvl="2"/>
            <a:r>
              <a:rPr lang="en-US" dirty="0"/>
              <a:t>People tell Thomas and I what they would want to be clustered, and we do the clustering and report back </a:t>
            </a:r>
            <a:r>
              <a:rPr lang="en-US"/>
              <a:t>on insight</a:t>
            </a:r>
            <a:endParaRPr lang="en-US" dirty="0"/>
          </a:p>
        </p:txBody>
      </p:sp>
    </p:spTree>
    <p:extLst>
      <p:ext uri="{BB962C8B-B14F-4D97-AF65-F5344CB8AC3E}">
        <p14:creationId xmlns:p14="http://schemas.microsoft.com/office/powerpoint/2010/main" val="1045619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97F7CE-5C15-B422-1489-91EA33A819B2}"/>
              </a:ext>
            </a:extLst>
          </p:cNvPr>
          <p:cNvPicPr>
            <a:picLocks noChangeAspect="1"/>
          </p:cNvPicPr>
          <p:nvPr/>
        </p:nvPicPr>
        <p:blipFill>
          <a:blip r:embed="rId2"/>
          <a:stretch>
            <a:fillRect/>
          </a:stretch>
        </p:blipFill>
        <p:spPr>
          <a:xfrm>
            <a:off x="0" y="0"/>
            <a:ext cx="12192000" cy="1511710"/>
          </a:xfrm>
          <a:prstGeom prst="rect">
            <a:avLst/>
          </a:prstGeom>
        </p:spPr>
      </p:pic>
      <p:pic>
        <p:nvPicPr>
          <p:cNvPr id="5" name="Picture 4">
            <a:extLst>
              <a:ext uri="{FF2B5EF4-FFF2-40B4-BE49-F238E27FC236}">
                <a16:creationId xmlns:a16="http://schemas.microsoft.com/office/drawing/2014/main" id="{E606A2C8-9809-69C1-2F47-4BAFD0CD2B00}"/>
              </a:ext>
            </a:extLst>
          </p:cNvPr>
          <p:cNvPicPr>
            <a:picLocks noChangeAspect="1"/>
          </p:cNvPicPr>
          <p:nvPr/>
        </p:nvPicPr>
        <p:blipFill>
          <a:blip r:embed="rId3"/>
          <a:stretch>
            <a:fillRect/>
          </a:stretch>
        </p:blipFill>
        <p:spPr>
          <a:xfrm>
            <a:off x="260254" y="1631092"/>
            <a:ext cx="2701829" cy="5090984"/>
          </a:xfrm>
          <a:prstGeom prst="rect">
            <a:avLst/>
          </a:prstGeom>
        </p:spPr>
      </p:pic>
      <p:sp>
        <p:nvSpPr>
          <p:cNvPr id="6" name="TextBox 5">
            <a:extLst>
              <a:ext uri="{FF2B5EF4-FFF2-40B4-BE49-F238E27FC236}">
                <a16:creationId xmlns:a16="http://schemas.microsoft.com/office/drawing/2014/main" id="{B6D566E6-E2B1-9589-2048-0414A2E930AB}"/>
              </a:ext>
            </a:extLst>
          </p:cNvPr>
          <p:cNvSpPr txBox="1"/>
          <p:nvPr/>
        </p:nvSpPr>
        <p:spPr>
          <a:xfrm>
            <a:off x="2962083" y="6104238"/>
            <a:ext cx="2490490" cy="369332"/>
          </a:xfrm>
          <a:prstGeom prst="rect">
            <a:avLst/>
          </a:prstGeom>
          <a:noFill/>
        </p:spPr>
        <p:txBody>
          <a:bodyPr wrap="none" rtlCol="0">
            <a:spAutoFit/>
          </a:bodyPr>
          <a:lstStyle/>
          <a:p>
            <a:r>
              <a:rPr lang="en-US" dirty="0"/>
              <a:t>Wafers 1-100 are “good”</a:t>
            </a:r>
          </a:p>
        </p:txBody>
      </p:sp>
      <p:sp>
        <p:nvSpPr>
          <p:cNvPr id="7" name="TextBox 6">
            <a:extLst>
              <a:ext uri="{FF2B5EF4-FFF2-40B4-BE49-F238E27FC236}">
                <a16:creationId xmlns:a16="http://schemas.microsoft.com/office/drawing/2014/main" id="{8D5423BD-F629-DDE7-6FAF-0AA2A7D86A7C}"/>
              </a:ext>
            </a:extLst>
          </p:cNvPr>
          <p:cNvSpPr txBox="1"/>
          <p:nvPr/>
        </p:nvSpPr>
        <p:spPr>
          <a:xfrm>
            <a:off x="3052118" y="4090086"/>
            <a:ext cx="3939668" cy="369332"/>
          </a:xfrm>
          <a:prstGeom prst="rect">
            <a:avLst/>
          </a:prstGeom>
          <a:noFill/>
        </p:spPr>
        <p:txBody>
          <a:bodyPr wrap="none" rtlCol="0">
            <a:spAutoFit/>
          </a:bodyPr>
          <a:lstStyle/>
          <a:p>
            <a:r>
              <a:rPr lang="en-US" dirty="0"/>
              <a:t>Wafers 101-120 are “</a:t>
            </a:r>
            <a:r>
              <a:rPr lang="en-US" dirty="0" err="1"/>
              <a:t>center_expanding</a:t>
            </a:r>
            <a:r>
              <a:rPr lang="en-US" dirty="0"/>
              <a:t>”</a:t>
            </a:r>
          </a:p>
        </p:txBody>
      </p:sp>
      <p:sp>
        <p:nvSpPr>
          <p:cNvPr id="8" name="TextBox 7">
            <a:extLst>
              <a:ext uri="{FF2B5EF4-FFF2-40B4-BE49-F238E27FC236}">
                <a16:creationId xmlns:a16="http://schemas.microsoft.com/office/drawing/2014/main" id="{E04384C2-AC29-87D0-A106-117FD235C913}"/>
              </a:ext>
            </a:extLst>
          </p:cNvPr>
          <p:cNvSpPr txBox="1"/>
          <p:nvPr/>
        </p:nvSpPr>
        <p:spPr>
          <a:xfrm>
            <a:off x="3052118" y="2075934"/>
            <a:ext cx="4007187" cy="369332"/>
          </a:xfrm>
          <a:prstGeom prst="rect">
            <a:avLst/>
          </a:prstGeom>
          <a:noFill/>
        </p:spPr>
        <p:txBody>
          <a:bodyPr wrap="none" rtlCol="0">
            <a:spAutoFit/>
          </a:bodyPr>
          <a:lstStyle/>
          <a:p>
            <a:r>
              <a:rPr lang="en-US" dirty="0"/>
              <a:t>Wafers 121-140 are ”</a:t>
            </a:r>
            <a:r>
              <a:rPr lang="en-US" dirty="0" err="1"/>
              <a:t>bottom_arc_wafer</a:t>
            </a:r>
            <a:r>
              <a:rPr lang="en-US" dirty="0"/>
              <a:t>”</a:t>
            </a:r>
          </a:p>
        </p:txBody>
      </p:sp>
      <p:sp>
        <p:nvSpPr>
          <p:cNvPr id="9" name="TextBox 8">
            <a:extLst>
              <a:ext uri="{FF2B5EF4-FFF2-40B4-BE49-F238E27FC236}">
                <a16:creationId xmlns:a16="http://schemas.microsoft.com/office/drawing/2014/main" id="{627C1703-7E68-1E2D-60D8-6558585640D4}"/>
              </a:ext>
            </a:extLst>
          </p:cNvPr>
          <p:cNvSpPr txBox="1"/>
          <p:nvPr/>
        </p:nvSpPr>
        <p:spPr>
          <a:xfrm>
            <a:off x="3017541" y="3085788"/>
            <a:ext cx="3606628" cy="369332"/>
          </a:xfrm>
          <a:prstGeom prst="rect">
            <a:avLst/>
          </a:prstGeom>
          <a:noFill/>
        </p:spPr>
        <p:txBody>
          <a:bodyPr wrap="none" rtlCol="0">
            <a:spAutoFit/>
          </a:bodyPr>
          <a:lstStyle/>
          <a:p>
            <a:r>
              <a:rPr lang="en-US" dirty="0"/>
              <a:t>Wafers 141-160 are “</a:t>
            </a:r>
            <a:r>
              <a:rPr lang="en-US" dirty="0" err="1"/>
              <a:t>bottom_wafer</a:t>
            </a:r>
            <a:r>
              <a:rPr lang="en-US" dirty="0"/>
              <a:t>”</a:t>
            </a:r>
          </a:p>
        </p:txBody>
      </p:sp>
      <p:sp>
        <p:nvSpPr>
          <p:cNvPr id="10" name="TextBox 9">
            <a:extLst>
              <a:ext uri="{FF2B5EF4-FFF2-40B4-BE49-F238E27FC236}">
                <a16:creationId xmlns:a16="http://schemas.microsoft.com/office/drawing/2014/main" id="{21E6DB5E-08CE-74A6-0251-36998D951DD2}"/>
              </a:ext>
            </a:extLst>
          </p:cNvPr>
          <p:cNvSpPr txBox="1"/>
          <p:nvPr/>
        </p:nvSpPr>
        <p:spPr>
          <a:xfrm>
            <a:off x="3017541" y="5030898"/>
            <a:ext cx="3379451" cy="369332"/>
          </a:xfrm>
          <a:prstGeom prst="rect">
            <a:avLst/>
          </a:prstGeom>
          <a:noFill/>
        </p:spPr>
        <p:txBody>
          <a:bodyPr wrap="none" rtlCol="0">
            <a:spAutoFit/>
          </a:bodyPr>
          <a:lstStyle/>
          <a:p>
            <a:r>
              <a:rPr lang="en-US" dirty="0"/>
              <a:t>Wafers 161-180 are “</a:t>
            </a:r>
            <a:r>
              <a:rPr lang="en-US" dirty="0" err="1"/>
              <a:t>center_only</a:t>
            </a:r>
            <a:r>
              <a:rPr lang="en-US" dirty="0"/>
              <a:t>”</a:t>
            </a:r>
          </a:p>
        </p:txBody>
      </p:sp>
    </p:spTree>
    <p:extLst>
      <p:ext uri="{BB962C8B-B14F-4D97-AF65-F5344CB8AC3E}">
        <p14:creationId xmlns:p14="http://schemas.microsoft.com/office/powerpoint/2010/main" val="52917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F65AF5-8C5D-F488-95CA-9963CA8DE344}"/>
              </a:ext>
            </a:extLst>
          </p:cNvPr>
          <p:cNvPicPr>
            <a:picLocks noChangeAspect="1"/>
          </p:cNvPicPr>
          <p:nvPr/>
        </p:nvPicPr>
        <p:blipFill>
          <a:blip r:embed="rId2"/>
          <a:stretch>
            <a:fillRect/>
          </a:stretch>
        </p:blipFill>
        <p:spPr>
          <a:xfrm>
            <a:off x="0" y="469557"/>
            <a:ext cx="8191500" cy="2425700"/>
          </a:xfrm>
          <a:prstGeom prst="rect">
            <a:avLst/>
          </a:prstGeom>
        </p:spPr>
      </p:pic>
      <p:sp>
        <p:nvSpPr>
          <p:cNvPr id="5" name="TextBox 4">
            <a:extLst>
              <a:ext uri="{FF2B5EF4-FFF2-40B4-BE49-F238E27FC236}">
                <a16:creationId xmlns:a16="http://schemas.microsoft.com/office/drawing/2014/main" id="{332F4105-3E5F-57B8-96DE-EFD8AE7786BA}"/>
              </a:ext>
            </a:extLst>
          </p:cNvPr>
          <p:cNvSpPr txBox="1"/>
          <p:nvPr/>
        </p:nvSpPr>
        <p:spPr>
          <a:xfrm>
            <a:off x="8340811" y="580766"/>
            <a:ext cx="336103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First 100 wafers in cluster 3</a:t>
            </a:r>
          </a:p>
          <a:p>
            <a:pPr marL="285750" indent="-285750">
              <a:buFont typeface="Arial" panose="020B0604020202020204" pitchFamily="34" charset="0"/>
              <a:buChar char="•"/>
            </a:pPr>
            <a:r>
              <a:rPr lang="en-US" dirty="0"/>
              <a:t>next 20 in cluster 1</a:t>
            </a:r>
          </a:p>
          <a:p>
            <a:pPr marL="285750" indent="-285750">
              <a:buFont typeface="Arial" panose="020B0604020202020204" pitchFamily="34" charset="0"/>
              <a:buChar char="•"/>
            </a:pPr>
            <a:r>
              <a:rPr lang="en-US" dirty="0"/>
              <a:t>last 20 in cluster 2</a:t>
            </a:r>
          </a:p>
          <a:p>
            <a:pPr marL="285750" indent="-285750">
              <a:buFont typeface="Arial" panose="020B0604020202020204" pitchFamily="34" charset="0"/>
              <a:buChar char="•"/>
            </a:pPr>
            <a:r>
              <a:rPr lang="en-US" dirty="0"/>
              <a:t>Cluster 5 and Cluster 4 are mixed, algorithm having a hard time differentiating “</a:t>
            </a:r>
            <a:r>
              <a:rPr lang="en-US" dirty="0" err="1"/>
              <a:t>bottom_wafer</a:t>
            </a:r>
            <a:r>
              <a:rPr lang="en-US" dirty="0"/>
              <a:t>” and “</a:t>
            </a:r>
            <a:r>
              <a:rPr lang="en-US" dirty="0" err="1"/>
              <a:t>bottom_arc_wafer</a:t>
            </a:r>
            <a:r>
              <a:rPr lang="en-US" dirty="0"/>
              <a:t>”</a:t>
            </a:r>
          </a:p>
        </p:txBody>
      </p:sp>
      <p:sp>
        <p:nvSpPr>
          <p:cNvPr id="6" name="TextBox 5">
            <a:extLst>
              <a:ext uri="{FF2B5EF4-FFF2-40B4-BE49-F238E27FC236}">
                <a16:creationId xmlns:a16="http://schemas.microsoft.com/office/drawing/2014/main" id="{441FC59F-C9AE-45F4-F778-FC9C00D988C7}"/>
              </a:ext>
            </a:extLst>
          </p:cNvPr>
          <p:cNvSpPr txBox="1"/>
          <p:nvPr/>
        </p:nvSpPr>
        <p:spPr>
          <a:xfrm>
            <a:off x="135925" y="12355"/>
            <a:ext cx="1824667" cy="369332"/>
          </a:xfrm>
          <a:prstGeom prst="rect">
            <a:avLst/>
          </a:prstGeom>
          <a:noFill/>
        </p:spPr>
        <p:txBody>
          <a:bodyPr wrap="none" rtlCol="0">
            <a:spAutoFit/>
          </a:bodyPr>
          <a:lstStyle/>
          <a:p>
            <a:r>
              <a:rPr lang="en-US" b="1" dirty="0"/>
              <a:t>Forcing 5 clusters</a:t>
            </a:r>
          </a:p>
        </p:txBody>
      </p:sp>
      <p:pic>
        <p:nvPicPr>
          <p:cNvPr id="7" name="Picture 6">
            <a:extLst>
              <a:ext uri="{FF2B5EF4-FFF2-40B4-BE49-F238E27FC236}">
                <a16:creationId xmlns:a16="http://schemas.microsoft.com/office/drawing/2014/main" id="{165C7193-6527-6AAB-CB05-356A612994F4}"/>
              </a:ext>
            </a:extLst>
          </p:cNvPr>
          <p:cNvPicPr>
            <a:picLocks noChangeAspect="1"/>
          </p:cNvPicPr>
          <p:nvPr/>
        </p:nvPicPr>
        <p:blipFill>
          <a:blip r:embed="rId3"/>
          <a:stretch>
            <a:fillRect/>
          </a:stretch>
        </p:blipFill>
        <p:spPr>
          <a:xfrm>
            <a:off x="215900" y="3428999"/>
            <a:ext cx="6344378" cy="3293419"/>
          </a:xfrm>
          <a:prstGeom prst="rect">
            <a:avLst/>
          </a:prstGeom>
        </p:spPr>
      </p:pic>
      <p:sp>
        <p:nvSpPr>
          <p:cNvPr id="8" name="TextBox 7">
            <a:extLst>
              <a:ext uri="{FF2B5EF4-FFF2-40B4-BE49-F238E27FC236}">
                <a16:creationId xmlns:a16="http://schemas.microsoft.com/office/drawing/2014/main" id="{121DB346-8BF0-94E6-ACFF-D807649ACEF7}"/>
              </a:ext>
            </a:extLst>
          </p:cNvPr>
          <p:cNvSpPr txBox="1"/>
          <p:nvPr/>
        </p:nvSpPr>
        <p:spPr>
          <a:xfrm>
            <a:off x="1048258" y="2977462"/>
            <a:ext cx="5456109" cy="369332"/>
          </a:xfrm>
          <a:prstGeom prst="rect">
            <a:avLst/>
          </a:prstGeom>
          <a:noFill/>
        </p:spPr>
        <p:txBody>
          <a:bodyPr wrap="none" rtlCol="0">
            <a:spAutoFit/>
          </a:bodyPr>
          <a:lstStyle/>
          <a:p>
            <a:r>
              <a:rPr lang="en-US" dirty="0"/>
              <a:t>Stack Map of results (cluster number-Number of wafers)</a:t>
            </a:r>
          </a:p>
        </p:txBody>
      </p:sp>
      <p:sp>
        <p:nvSpPr>
          <p:cNvPr id="9" name="TextBox 8">
            <a:extLst>
              <a:ext uri="{FF2B5EF4-FFF2-40B4-BE49-F238E27FC236}">
                <a16:creationId xmlns:a16="http://schemas.microsoft.com/office/drawing/2014/main" id="{5B1FB882-60C7-4413-FF66-D38A545E30BE}"/>
              </a:ext>
            </a:extLst>
          </p:cNvPr>
          <p:cNvSpPr txBox="1"/>
          <p:nvPr/>
        </p:nvSpPr>
        <p:spPr>
          <a:xfrm>
            <a:off x="7154563" y="4226011"/>
            <a:ext cx="4646140" cy="1200329"/>
          </a:xfrm>
          <a:prstGeom prst="rect">
            <a:avLst/>
          </a:prstGeom>
          <a:noFill/>
        </p:spPr>
        <p:txBody>
          <a:bodyPr wrap="square" rtlCol="0">
            <a:spAutoFit/>
          </a:bodyPr>
          <a:lstStyle/>
          <a:p>
            <a:r>
              <a:rPr lang="en-US" dirty="0"/>
              <a:t>The algorithm seems to be able to differentiate center only and center expanding but unable to differentiate bottom of the wafer and bottom arc of the wafer signatures.</a:t>
            </a:r>
          </a:p>
        </p:txBody>
      </p:sp>
    </p:spTree>
    <p:extLst>
      <p:ext uri="{BB962C8B-B14F-4D97-AF65-F5344CB8AC3E}">
        <p14:creationId xmlns:p14="http://schemas.microsoft.com/office/powerpoint/2010/main" val="54874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6BB619-B09A-6099-5B9A-F95517BF19AB}"/>
              </a:ext>
            </a:extLst>
          </p:cNvPr>
          <p:cNvSpPr txBox="1"/>
          <p:nvPr/>
        </p:nvSpPr>
        <p:spPr>
          <a:xfrm>
            <a:off x="4732638" y="902043"/>
            <a:ext cx="3826047" cy="369332"/>
          </a:xfrm>
          <a:prstGeom prst="rect">
            <a:avLst/>
          </a:prstGeom>
          <a:noFill/>
        </p:spPr>
        <p:txBody>
          <a:bodyPr wrap="none" rtlCol="0">
            <a:spAutoFit/>
          </a:bodyPr>
          <a:lstStyle/>
          <a:p>
            <a:r>
              <a:rPr lang="en-US" dirty="0"/>
              <a:t>Wafers 1-100 are “</a:t>
            </a:r>
            <a:r>
              <a:rPr lang="en-US" dirty="0" err="1"/>
              <a:t>wafer_bottom_arc</a:t>
            </a:r>
            <a:r>
              <a:rPr lang="en-US" dirty="0"/>
              <a:t>” </a:t>
            </a:r>
          </a:p>
        </p:txBody>
      </p:sp>
      <p:pic>
        <p:nvPicPr>
          <p:cNvPr id="7" name="Picture 6">
            <a:extLst>
              <a:ext uri="{FF2B5EF4-FFF2-40B4-BE49-F238E27FC236}">
                <a16:creationId xmlns:a16="http://schemas.microsoft.com/office/drawing/2014/main" id="{9311E0E4-4892-FD5D-9506-7A32F5870C78}"/>
              </a:ext>
            </a:extLst>
          </p:cNvPr>
          <p:cNvPicPr>
            <a:picLocks noChangeAspect="1"/>
          </p:cNvPicPr>
          <p:nvPr/>
        </p:nvPicPr>
        <p:blipFill>
          <a:blip r:embed="rId2"/>
          <a:stretch>
            <a:fillRect/>
          </a:stretch>
        </p:blipFill>
        <p:spPr>
          <a:xfrm>
            <a:off x="180203" y="224140"/>
            <a:ext cx="4343400" cy="3429000"/>
          </a:xfrm>
          <a:prstGeom prst="rect">
            <a:avLst/>
          </a:prstGeom>
        </p:spPr>
      </p:pic>
      <p:sp>
        <p:nvSpPr>
          <p:cNvPr id="8" name="TextBox 7">
            <a:extLst>
              <a:ext uri="{FF2B5EF4-FFF2-40B4-BE49-F238E27FC236}">
                <a16:creationId xmlns:a16="http://schemas.microsoft.com/office/drawing/2014/main" id="{58F7D236-9A61-3E37-D784-B550DBAAD134}"/>
              </a:ext>
            </a:extLst>
          </p:cNvPr>
          <p:cNvSpPr txBox="1"/>
          <p:nvPr/>
        </p:nvSpPr>
        <p:spPr>
          <a:xfrm>
            <a:off x="4625546" y="2809102"/>
            <a:ext cx="3662734" cy="369332"/>
          </a:xfrm>
          <a:prstGeom prst="rect">
            <a:avLst/>
          </a:prstGeom>
          <a:noFill/>
        </p:spPr>
        <p:txBody>
          <a:bodyPr wrap="none" rtlCol="0">
            <a:spAutoFit/>
          </a:bodyPr>
          <a:lstStyle/>
          <a:p>
            <a:r>
              <a:rPr lang="en-US" dirty="0"/>
              <a:t>Wafers 101-200 are “</a:t>
            </a:r>
            <a:r>
              <a:rPr lang="en-US" dirty="0" err="1"/>
              <a:t>wafer_bottom</a:t>
            </a:r>
            <a:r>
              <a:rPr lang="en-US" dirty="0"/>
              <a:t>” </a:t>
            </a:r>
          </a:p>
        </p:txBody>
      </p:sp>
      <p:pic>
        <p:nvPicPr>
          <p:cNvPr id="9" name="Picture 8">
            <a:extLst>
              <a:ext uri="{FF2B5EF4-FFF2-40B4-BE49-F238E27FC236}">
                <a16:creationId xmlns:a16="http://schemas.microsoft.com/office/drawing/2014/main" id="{2E91ED43-8327-C3C9-8834-7B08832DDF96}"/>
              </a:ext>
            </a:extLst>
          </p:cNvPr>
          <p:cNvPicPr>
            <a:picLocks noChangeAspect="1"/>
          </p:cNvPicPr>
          <p:nvPr/>
        </p:nvPicPr>
        <p:blipFill>
          <a:blip r:embed="rId3"/>
          <a:stretch>
            <a:fillRect/>
          </a:stretch>
        </p:blipFill>
        <p:spPr>
          <a:xfrm>
            <a:off x="130058" y="4716161"/>
            <a:ext cx="6084673" cy="2080820"/>
          </a:xfrm>
          <a:prstGeom prst="rect">
            <a:avLst/>
          </a:prstGeom>
        </p:spPr>
      </p:pic>
      <p:sp>
        <p:nvSpPr>
          <p:cNvPr id="10" name="TextBox 9">
            <a:extLst>
              <a:ext uri="{FF2B5EF4-FFF2-40B4-BE49-F238E27FC236}">
                <a16:creationId xmlns:a16="http://schemas.microsoft.com/office/drawing/2014/main" id="{FC23B46D-D055-0F7D-22B4-FCA4357CAF2C}"/>
              </a:ext>
            </a:extLst>
          </p:cNvPr>
          <p:cNvSpPr txBox="1"/>
          <p:nvPr/>
        </p:nvSpPr>
        <p:spPr>
          <a:xfrm>
            <a:off x="7222091" y="5132171"/>
            <a:ext cx="3773662" cy="369332"/>
          </a:xfrm>
          <a:prstGeom prst="rect">
            <a:avLst/>
          </a:prstGeom>
          <a:noFill/>
        </p:spPr>
        <p:txBody>
          <a:bodyPr wrap="none" rtlCol="0">
            <a:spAutoFit/>
          </a:bodyPr>
          <a:lstStyle/>
          <a:p>
            <a:r>
              <a:rPr lang="en-US" dirty="0"/>
              <a:t>22 wafer bottom, 78 wafer bottom arc</a:t>
            </a:r>
          </a:p>
        </p:txBody>
      </p:sp>
      <p:sp>
        <p:nvSpPr>
          <p:cNvPr id="11" name="TextBox 10">
            <a:extLst>
              <a:ext uri="{FF2B5EF4-FFF2-40B4-BE49-F238E27FC236}">
                <a16:creationId xmlns:a16="http://schemas.microsoft.com/office/drawing/2014/main" id="{EEFEDF93-A23A-C7EC-E370-E1670888ADD8}"/>
              </a:ext>
            </a:extLst>
          </p:cNvPr>
          <p:cNvSpPr txBox="1"/>
          <p:nvPr/>
        </p:nvSpPr>
        <p:spPr>
          <a:xfrm>
            <a:off x="7126552" y="6130322"/>
            <a:ext cx="3720762" cy="369332"/>
          </a:xfrm>
          <a:prstGeom prst="rect">
            <a:avLst/>
          </a:prstGeom>
          <a:noFill/>
        </p:spPr>
        <p:txBody>
          <a:bodyPr wrap="none" rtlCol="0">
            <a:spAutoFit/>
          </a:bodyPr>
          <a:lstStyle/>
          <a:p>
            <a:r>
              <a:rPr lang="en-US" dirty="0"/>
              <a:t>86 wafer bottom,14 wafer bottom arc</a:t>
            </a:r>
          </a:p>
        </p:txBody>
      </p:sp>
      <p:sp>
        <p:nvSpPr>
          <p:cNvPr id="12" name="TextBox 11">
            <a:extLst>
              <a:ext uri="{FF2B5EF4-FFF2-40B4-BE49-F238E27FC236}">
                <a16:creationId xmlns:a16="http://schemas.microsoft.com/office/drawing/2014/main" id="{1072EA54-4E7C-776E-2593-AB63D38777E6}"/>
              </a:ext>
            </a:extLst>
          </p:cNvPr>
          <p:cNvSpPr txBox="1"/>
          <p:nvPr/>
        </p:nvSpPr>
        <p:spPr>
          <a:xfrm>
            <a:off x="9341709" y="902043"/>
            <a:ext cx="1488100" cy="369332"/>
          </a:xfrm>
          <a:prstGeom prst="rect">
            <a:avLst/>
          </a:prstGeom>
          <a:noFill/>
        </p:spPr>
        <p:txBody>
          <a:bodyPr wrap="none" rtlCol="0">
            <a:spAutoFit/>
          </a:bodyPr>
          <a:lstStyle/>
          <a:p>
            <a:r>
              <a:rPr lang="en-US" dirty="0"/>
              <a:t>78% precision</a:t>
            </a:r>
          </a:p>
        </p:txBody>
      </p:sp>
      <p:sp>
        <p:nvSpPr>
          <p:cNvPr id="13" name="TextBox 12">
            <a:extLst>
              <a:ext uri="{FF2B5EF4-FFF2-40B4-BE49-F238E27FC236}">
                <a16:creationId xmlns:a16="http://schemas.microsoft.com/office/drawing/2014/main" id="{BEB2F985-5FE5-8FAF-55C7-485B33D492DA}"/>
              </a:ext>
            </a:extLst>
          </p:cNvPr>
          <p:cNvSpPr txBox="1"/>
          <p:nvPr/>
        </p:nvSpPr>
        <p:spPr>
          <a:xfrm>
            <a:off x="9341709" y="2809102"/>
            <a:ext cx="1488100" cy="369332"/>
          </a:xfrm>
          <a:prstGeom prst="rect">
            <a:avLst/>
          </a:prstGeom>
          <a:noFill/>
        </p:spPr>
        <p:txBody>
          <a:bodyPr wrap="none" rtlCol="0">
            <a:spAutoFit/>
          </a:bodyPr>
          <a:lstStyle/>
          <a:p>
            <a:r>
              <a:rPr lang="en-US" dirty="0"/>
              <a:t>86% precision</a:t>
            </a:r>
          </a:p>
        </p:txBody>
      </p:sp>
      <p:sp>
        <p:nvSpPr>
          <p:cNvPr id="14" name="TextBox 13">
            <a:extLst>
              <a:ext uri="{FF2B5EF4-FFF2-40B4-BE49-F238E27FC236}">
                <a16:creationId xmlns:a16="http://schemas.microsoft.com/office/drawing/2014/main" id="{C7459807-808C-AAA2-A96F-BFF0C4022460}"/>
              </a:ext>
            </a:extLst>
          </p:cNvPr>
          <p:cNvSpPr txBox="1"/>
          <p:nvPr/>
        </p:nvSpPr>
        <p:spPr>
          <a:xfrm>
            <a:off x="268324" y="3869377"/>
            <a:ext cx="11880945" cy="369332"/>
          </a:xfrm>
          <a:prstGeom prst="rect">
            <a:avLst/>
          </a:prstGeom>
          <a:noFill/>
        </p:spPr>
        <p:txBody>
          <a:bodyPr wrap="none" rtlCol="0">
            <a:spAutoFit/>
          </a:bodyPr>
          <a:lstStyle/>
          <a:p>
            <a:r>
              <a:rPr lang="en-US" dirty="0"/>
              <a:t>Probably dependent on the level of fails on each chip as well, currently we are using a random range of 5 to 20 fails per chip </a:t>
            </a:r>
          </a:p>
        </p:txBody>
      </p:sp>
    </p:spTree>
    <p:extLst>
      <p:ext uri="{BB962C8B-B14F-4D97-AF65-F5344CB8AC3E}">
        <p14:creationId xmlns:p14="http://schemas.microsoft.com/office/powerpoint/2010/main" val="364936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ABE69B-4BB4-9F70-B041-CAA567B07777}"/>
              </a:ext>
            </a:extLst>
          </p:cNvPr>
          <p:cNvPicPr>
            <a:picLocks noChangeAspect="1"/>
          </p:cNvPicPr>
          <p:nvPr/>
        </p:nvPicPr>
        <p:blipFill>
          <a:blip r:embed="rId2"/>
          <a:stretch>
            <a:fillRect/>
          </a:stretch>
        </p:blipFill>
        <p:spPr>
          <a:xfrm>
            <a:off x="56119" y="4667812"/>
            <a:ext cx="7102562" cy="2024402"/>
          </a:xfrm>
          <a:prstGeom prst="rect">
            <a:avLst/>
          </a:prstGeom>
        </p:spPr>
      </p:pic>
      <p:pic>
        <p:nvPicPr>
          <p:cNvPr id="7" name="Picture 6">
            <a:extLst>
              <a:ext uri="{FF2B5EF4-FFF2-40B4-BE49-F238E27FC236}">
                <a16:creationId xmlns:a16="http://schemas.microsoft.com/office/drawing/2014/main" id="{7C519AEB-0C8D-7727-A89E-F8589EF36F5D}"/>
              </a:ext>
            </a:extLst>
          </p:cNvPr>
          <p:cNvPicPr>
            <a:picLocks noChangeAspect="1"/>
          </p:cNvPicPr>
          <p:nvPr/>
        </p:nvPicPr>
        <p:blipFill>
          <a:blip r:embed="rId3"/>
          <a:stretch>
            <a:fillRect/>
          </a:stretch>
        </p:blipFill>
        <p:spPr>
          <a:xfrm>
            <a:off x="126141" y="165786"/>
            <a:ext cx="4089400" cy="3225800"/>
          </a:xfrm>
          <a:prstGeom prst="rect">
            <a:avLst/>
          </a:prstGeom>
        </p:spPr>
      </p:pic>
      <p:sp>
        <p:nvSpPr>
          <p:cNvPr id="8" name="TextBox 7">
            <a:extLst>
              <a:ext uri="{FF2B5EF4-FFF2-40B4-BE49-F238E27FC236}">
                <a16:creationId xmlns:a16="http://schemas.microsoft.com/office/drawing/2014/main" id="{8A41DD3C-00A6-8791-F162-1CE7E0B64F1D}"/>
              </a:ext>
            </a:extLst>
          </p:cNvPr>
          <p:cNvSpPr txBox="1"/>
          <p:nvPr/>
        </p:nvSpPr>
        <p:spPr>
          <a:xfrm>
            <a:off x="4732638" y="902043"/>
            <a:ext cx="3826047" cy="369332"/>
          </a:xfrm>
          <a:prstGeom prst="rect">
            <a:avLst/>
          </a:prstGeom>
          <a:noFill/>
        </p:spPr>
        <p:txBody>
          <a:bodyPr wrap="none" rtlCol="0">
            <a:spAutoFit/>
          </a:bodyPr>
          <a:lstStyle/>
          <a:p>
            <a:r>
              <a:rPr lang="en-US" dirty="0"/>
              <a:t>Wafers 1-100 are “</a:t>
            </a:r>
            <a:r>
              <a:rPr lang="en-US" dirty="0" err="1"/>
              <a:t>wafer_bottom_arc</a:t>
            </a:r>
            <a:r>
              <a:rPr lang="en-US" dirty="0"/>
              <a:t>” </a:t>
            </a:r>
          </a:p>
        </p:txBody>
      </p:sp>
      <p:sp>
        <p:nvSpPr>
          <p:cNvPr id="10" name="TextBox 9">
            <a:extLst>
              <a:ext uri="{FF2B5EF4-FFF2-40B4-BE49-F238E27FC236}">
                <a16:creationId xmlns:a16="http://schemas.microsoft.com/office/drawing/2014/main" id="{DBAC7197-84ED-58CB-6953-1E77AA853990}"/>
              </a:ext>
            </a:extLst>
          </p:cNvPr>
          <p:cNvSpPr txBox="1"/>
          <p:nvPr/>
        </p:nvSpPr>
        <p:spPr>
          <a:xfrm>
            <a:off x="4625546" y="2809102"/>
            <a:ext cx="3662734" cy="369332"/>
          </a:xfrm>
          <a:prstGeom prst="rect">
            <a:avLst/>
          </a:prstGeom>
          <a:noFill/>
        </p:spPr>
        <p:txBody>
          <a:bodyPr wrap="none" rtlCol="0">
            <a:spAutoFit/>
          </a:bodyPr>
          <a:lstStyle/>
          <a:p>
            <a:r>
              <a:rPr lang="en-US" dirty="0"/>
              <a:t>Wafers 101-200 are “</a:t>
            </a:r>
            <a:r>
              <a:rPr lang="en-US" dirty="0" err="1"/>
              <a:t>wafer_bottom</a:t>
            </a:r>
            <a:r>
              <a:rPr lang="en-US" dirty="0"/>
              <a:t>” </a:t>
            </a:r>
          </a:p>
        </p:txBody>
      </p:sp>
      <p:sp>
        <p:nvSpPr>
          <p:cNvPr id="11" name="TextBox 10">
            <a:extLst>
              <a:ext uri="{FF2B5EF4-FFF2-40B4-BE49-F238E27FC236}">
                <a16:creationId xmlns:a16="http://schemas.microsoft.com/office/drawing/2014/main" id="{72C37567-3800-1AB6-689B-742D2FB239B4}"/>
              </a:ext>
            </a:extLst>
          </p:cNvPr>
          <p:cNvSpPr txBox="1"/>
          <p:nvPr/>
        </p:nvSpPr>
        <p:spPr>
          <a:xfrm>
            <a:off x="7222091" y="5132171"/>
            <a:ext cx="3773662" cy="369332"/>
          </a:xfrm>
          <a:prstGeom prst="rect">
            <a:avLst/>
          </a:prstGeom>
          <a:noFill/>
        </p:spPr>
        <p:txBody>
          <a:bodyPr wrap="none" rtlCol="0">
            <a:spAutoFit/>
          </a:bodyPr>
          <a:lstStyle/>
          <a:p>
            <a:r>
              <a:rPr lang="en-US" dirty="0"/>
              <a:t>0 wafer bottom, 100 wafer bottom arc</a:t>
            </a:r>
          </a:p>
        </p:txBody>
      </p:sp>
      <p:sp>
        <p:nvSpPr>
          <p:cNvPr id="12" name="TextBox 11">
            <a:extLst>
              <a:ext uri="{FF2B5EF4-FFF2-40B4-BE49-F238E27FC236}">
                <a16:creationId xmlns:a16="http://schemas.microsoft.com/office/drawing/2014/main" id="{4BA68174-2CB5-380A-E409-271456ABFB0F}"/>
              </a:ext>
            </a:extLst>
          </p:cNvPr>
          <p:cNvSpPr txBox="1"/>
          <p:nvPr/>
        </p:nvSpPr>
        <p:spPr>
          <a:xfrm>
            <a:off x="7222091" y="6025633"/>
            <a:ext cx="3773662" cy="369332"/>
          </a:xfrm>
          <a:prstGeom prst="rect">
            <a:avLst/>
          </a:prstGeom>
          <a:noFill/>
        </p:spPr>
        <p:txBody>
          <a:bodyPr wrap="none" rtlCol="0">
            <a:spAutoFit/>
          </a:bodyPr>
          <a:lstStyle/>
          <a:p>
            <a:r>
              <a:rPr lang="en-US" dirty="0"/>
              <a:t>100 wafer bottom, 0 wafer bottom arc</a:t>
            </a:r>
          </a:p>
        </p:txBody>
      </p:sp>
      <p:sp>
        <p:nvSpPr>
          <p:cNvPr id="13" name="TextBox 12">
            <a:extLst>
              <a:ext uri="{FF2B5EF4-FFF2-40B4-BE49-F238E27FC236}">
                <a16:creationId xmlns:a16="http://schemas.microsoft.com/office/drawing/2014/main" id="{3018F7A0-304A-A6A7-B49F-5698CF2A0D04}"/>
              </a:ext>
            </a:extLst>
          </p:cNvPr>
          <p:cNvSpPr txBox="1"/>
          <p:nvPr/>
        </p:nvSpPr>
        <p:spPr>
          <a:xfrm>
            <a:off x="9341709" y="902043"/>
            <a:ext cx="1605119" cy="369332"/>
          </a:xfrm>
          <a:prstGeom prst="rect">
            <a:avLst/>
          </a:prstGeom>
          <a:noFill/>
        </p:spPr>
        <p:txBody>
          <a:bodyPr wrap="none" rtlCol="0">
            <a:spAutoFit/>
          </a:bodyPr>
          <a:lstStyle/>
          <a:p>
            <a:r>
              <a:rPr lang="en-US" dirty="0"/>
              <a:t>100% precision</a:t>
            </a:r>
          </a:p>
        </p:txBody>
      </p:sp>
      <p:sp>
        <p:nvSpPr>
          <p:cNvPr id="14" name="TextBox 13">
            <a:extLst>
              <a:ext uri="{FF2B5EF4-FFF2-40B4-BE49-F238E27FC236}">
                <a16:creationId xmlns:a16="http://schemas.microsoft.com/office/drawing/2014/main" id="{E1E8199B-46FA-9E9C-91B7-2CE802B252FD}"/>
              </a:ext>
            </a:extLst>
          </p:cNvPr>
          <p:cNvSpPr txBox="1"/>
          <p:nvPr/>
        </p:nvSpPr>
        <p:spPr>
          <a:xfrm>
            <a:off x="9341709" y="2809102"/>
            <a:ext cx="1605119" cy="369332"/>
          </a:xfrm>
          <a:prstGeom prst="rect">
            <a:avLst/>
          </a:prstGeom>
          <a:noFill/>
        </p:spPr>
        <p:txBody>
          <a:bodyPr wrap="none" rtlCol="0">
            <a:spAutoFit/>
          </a:bodyPr>
          <a:lstStyle/>
          <a:p>
            <a:r>
              <a:rPr lang="en-US" dirty="0"/>
              <a:t>100% precision</a:t>
            </a:r>
          </a:p>
        </p:txBody>
      </p:sp>
      <p:sp>
        <p:nvSpPr>
          <p:cNvPr id="15" name="TextBox 14">
            <a:extLst>
              <a:ext uri="{FF2B5EF4-FFF2-40B4-BE49-F238E27FC236}">
                <a16:creationId xmlns:a16="http://schemas.microsoft.com/office/drawing/2014/main" id="{17175F2E-C967-8FFF-4BDC-2BA94B6503F0}"/>
              </a:ext>
            </a:extLst>
          </p:cNvPr>
          <p:cNvSpPr txBox="1"/>
          <p:nvPr/>
        </p:nvSpPr>
        <p:spPr>
          <a:xfrm>
            <a:off x="268324" y="3869377"/>
            <a:ext cx="10954987" cy="369332"/>
          </a:xfrm>
          <a:prstGeom prst="rect">
            <a:avLst/>
          </a:prstGeom>
          <a:noFill/>
        </p:spPr>
        <p:txBody>
          <a:bodyPr wrap="none" rtlCol="0">
            <a:spAutoFit/>
          </a:bodyPr>
          <a:lstStyle/>
          <a:p>
            <a:r>
              <a:rPr lang="en-US" dirty="0"/>
              <a:t>As expected, when making every chip have 19-20 fails per chip, there is no more ambiguity between the two groups</a:t>
            </a:r>
          </a:p>
        </p:txBody>
      </p:sp>
    </p:spTree>
    <p:extLst>
      <p:ext uri="{BB962C8B-B14F-4D97-AF65-F5344CB8AC3E}">
        <p14:creationId xmlns:p14="http://schemas.microsoft.com/office/powerpoint/2010/main" val="122308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F7D916-D70A-D73B-A6F8-638B4456A5F4}"/>
              </a:ext>
            </a:extLst>
          </p:cNvPr>
          <p:cNvPicPr>
            <a:picLocks noChangeAspect="1"/>
          </p:cNvPicPr>
          <p:nvPr/>
        </p:nvPicPr>
        <p:blipFill>
          <a:blip r:embed="rId2"/>
          <a:stretch>
            <a:fillRect/>
          </a:stretch>
        </p:blipFill>
        <p:spPr>
          <a:xfrm>
            <a:off x="139185" y="152400"/>
            <a:ext cx="4178300" cy="3276600"/>
          </a:xfrm>
          <a:prstGeom prst="rect">
            <a:avLst/>
          </a:prstGeom>
        </p:spPr>
      </p:pic>
      <p:sp>
        <p:nvSpPr>
          <p:cNvPr id="7" name="TextBox 6">
            <a:extLst>
              <a:ext uri="{FF2B5EF4-FFF2-40B4-BE49-F238E27FC236}">
                <a16:creationId xmlns:a16="http://schemas.microsoft.com/office/drawing/2014/main" id="{44D1DA33-3987-3C9F-9862-3970E2D6EC13}"/>
              </a:ext>
            </a:extLst>
          </p:cNvPr>
          <p:cNvSpPr txBox="1"/>
          <p:nvPr/>
        </p:nvSpPr>
        <p:spPr>
          <a:xfrm>
            <a:off x="6351374" y="827902"/>
            <a:ext cx="5486400" cy="646331"/>
          </a:xfrm>
          <a:prstGeom prst="rect">
            <a:avLst/>
          </a:prstGeom>
          <a:noFill/>
        </p:spPr>
        <p:txBody>
          <a:bodyPr wrap="square" rtlCol="0">
            <a:spAutoFit/>
          </a:bodyPr>
          <a:lstStyle/>
          <a:p>
            <a:r>
              <a:rPr lang="en-US" dirty="0"/>
              <a:t>I tried to make the U shape a lot more prominent, and the results were surprisingly worse</a:t>
            </a:r>
          </a:p>
        </p:txBody>
      </p:sp>
      <p:pic>
        <p:nvPicPr>
          <p:cNvPr id="8" name="Picture 7">
            <a:extLst>
              <a:ext uri="{FF2B5EF4-FFF2-40B4-BE49-F238E27FC236}">
                <a16:creationId xmlns:a16="http://schemas.microsoft.com/office/drawing/2014/main" id="{1CE1616F-FAF6-DFCF-2E5E-2448E6927627}"/>
              </a:ext>
            </a:extLst>
          </p:cNvPr>
          <p:cNvPicPr>
            <a:picLocks noChangeAspect="1"/>
          </p:cNvPicPr>
          <p:nvPr/>
        </p:nvPicPr>
        <p:blipFill>
          <a:blip r:embed="rId3"/>
          <a:stretch>
            <a:fillRect/>
          </a:stretch>
        </p:blipFill>
        <p:spPr>
          <a:xfrm>
            <a:off x="139185" y="4312851"/>
            <a:ext cx="7874000" cy="2260600"/>
          </a:xfrm>
          <a:prstGeom prst="rect">
            <a:avLst/>
          </a:prstGeom>
        </p:spPr>
      </p:pic>
      <p:sp>
        <p:nvSpPr>
          <p:cNvPr id="9" name="TextBox 8">
            <a:extLst>
              <a:ext uri="{FF2B5EF4-FFF2-40B4-BE49-F238E27FC236}">
                <a16:creationId xmlns:a16="http://schemas.microsoft.com/office/drawing/2014/main" id="{FFD1F518-7456-C0E7-6413-5123C3098F95}"/>
              </a:ext>
            </a:extLst>
          </p:cNvPr>
          <p:cNvSpPr txBox="1"/>
          <p:nvPr/>
        </p:nvSpPr>
        <p:spPr>
          <a:xfrm>
            <a:off x="8013185" y="4625544"/>
            <a:ext cx="3773662" cy="369332"/>
          </a:xfrm>
          <a:prstGeom prst="rect">
            <a:avLst/>
          </a:prstGeom>
          <a:noFill/>
        </p:spPr>
        <p:txBody>
          <a:bodyPr wrap="none" rtlCol="0">
            <a:spAutoFit/>
          </a:bodyPr>
          <a:lstStyle/>
          <a:p>
            <a:r>
              <a:rPr lang="en-US" dirty="0"/>
              <a:t>37 wafer bottom, 63 wafer bottom arc</a:t>
            </a:r>
          </a:p>
        </p:txBody>
      </p:sp>
      <p:sp>
        <p:nvSpPr>
          <p:cNvPr id="10" name="TextBox 9">
            <a:extLst>
              <a:ext uri="{FF2B5EF4-FFF2-40B4-BE49-F238E27FC236}">
                <a16:creationId xmlns:a16="http://schemas.microsoft.com/office/drawing/2014/main" id="{C2CA6B95-414B-15D6-98D2-5130C1BC1E6D}"/>
              </a:ext>
            </a:extLst>
          </p:cNvPr>
          <p:cNvSpPr txBox="1"/>
          <p:nvPr/>
        </p:nvSpPr>
        <p:spPr>
          <a:xfrm>
            <a:off x="8013185" y="5519006"/>
            <a:ext cx="3773662" cy="369332"/>
          </a:xfrm>
          <a:prstGeom prst="rect">
            <a:avLst/>
          </a:prstGeom>
          <a:noFill/>
        </p:spPr>
        <p:txBody>
          <a:bodyPr wrap="none" rtlCol="0">
            <a:spAutoFit/>
          </a:bodyPr>
          <a:lstStyle/>
          <a:p>
            <a:r>
              <a:rPr lang="en-US" dirty="0"/>
              <a:t>88 wafer bottom, 12 wafer bottom arc</a:t>
            </a:r>
          </a:p>
        </p:txBody>
      </p:sp>
      <p:sp>
        <p:nvSpPr>
          <p:cNvPr id="11" name="TextBox 10">
            <a:extLst>
              <a:ext uri="{FF2B5EF4-FFF2-40B4-BE49-F238E27FC236}">
                <a16:creationId xmlns:a16="http://schemas.microsoft.com/office/drawing/2014/main" id="{0C611231-AACD-AD86-F7AC-B453567E6274}"/>
              </a:ext>
            </a:extLst>
          </p:cNvPr>
          <p:cNvSpPr txBox="1"/>
          <p:nvPr/>
        </p:nvSpPr>
        <p:spPr>
          <a:xfrm>
            <a:off x="4623346" y="966401"/>
            <a:ext cx="1488100" cy="369332"/>
          </a:xfrm>
          <a:prstGeom prst="rect">
            <a:avLst/>
          </a:prstGeom>
          <a:noFill/>
        </p:spPr>
        <p:txBody>
          <a:bodyPr wrap="none" rtlCol="0">
            <a:spAutoFit/>
          </a:bodyPr>
          <a:lstStyle/>
          <a:p>
            <a:r>
              <a:rPr lang="en-US" dirty="0"/>
              <a:t>63% precision</a:t>
            </a:r>
          </a:p>
        </p:txBody>
      </p:sp>
      <p:sp>
        <p:nvSpPr>
          <p:cNvPr id="12" name="TextBox 11">
            <a:extLst>
              <a:ext uri="{FF2B5EF4-FFF2-40B4-BE49-F238E27FC236}">
                <a16:creationId xmlns:a16="http://schemas.microsoft.com/office/drawing/2014/main" id="{E385C562-5935-154F-87BB-BD1BE8B41E3B}"/>
              </a:ext>
            </a:extLst>
          </p:cNvPr>
          <p:cNvSpPr txBox="1"/>
          <p:nvPr/>
        </p:nvSpPr>
        <p:spPr>
          <a:xfrm>
            <a:off x="4608077" y="2545149"/>
            <a:ext cx="1488100" cy="369332"/>
          </a:xfrm>
          <a:prstGeom prst="rect">
            <a:avLst/>
          </a:prstGeom>
          <a:noFill/>
        </p:spPr>
        <p:txBody>
          <a:bodyPr wrap="none" rtlCol="0">
            <a:spAutoFit/>
          </a:bodyPr>
          <a:lstStyle/>
          <a:p>
            <a:r>
              <a:rPr lang="en-US" dirty="0"/>
              <a:t>88% precision</a:t>
            </a:r>
          </a:p>
        </p:txBody>
      </p:sp>
    </p:spTree>
    <p:extLst>
      <p:ext uri="{BB962C8B-B14F-4D97-AF65-F5344CB8AC3E}">
        <p14:creationId xmlns:p14="http://schemas.microsoft.com/office/powerpoint/2010/main" val="87809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7FED49-E55F-C2D1-AF5B-7DF14B171FA2}"/>
              </a:ext>
            </a:extLst>
          </p:cNvPr>
          <p:cNvPicPr>
            <a:picLocks noChangeAspect="1"/>
          </p:cNvPicPr>
          <p:nvPr/>
        </p:nvPicPr>
        <p:blipFill>
          <a:blip r:embed="rId2"/>
          <a:stretch>
            <a:fillRect/>
          </a:stretch>
        </p:blipFill>
        <p:spPr>
          <a:xfrm>
            <a:off x="0" y="0"/>
            <a:ext cx="4127500" cy="3225800"/>
          </a:xfrm>
          <a:prstGeom prst="rect">
            <a:avLst/>
          </a:prstGeom>
        </p:spPr>
      </p:pic>
      <p:sp>
        <p:nvSpPr>
          <p:cNvPr id="7" name="TextBox 6">
            <a:extLst>
              <a:ext uri="{FF2B5EF4-FFF2-40B4-BE49-F238E27FC236}">
                <a16:creationId xmlns:a16="http://schemas.microsoft.com/office/drawing/2014/main" id="{FBFB7E82-6E2D-0F95-FB83-5D0588960CFB}"/>
              </a:ext>
            </a:extLst>
          </p:cNvPr>
          <p:cNvSpPr txBox="1"/>
          <p:nvPr/>
        </p:nvSpPr>
        <p:spPr>
          <a:xfrm>
            <a:off x="6524369" y="753762"/>
            <a:ext cx="5486400" cy="1200329"/>
          </a:xfrm>
          <a:prstGeom prst="rect">
            <a:avLst/>
          </a:prstGeom>
          <a:noFill/>
        </p:spPr>
        <p:txBody>
          <a:bodyPr wrap="square" rtlCol="0">
            <a:spAutoFit/>
          </a:bodyPr>
          <a:lstStyle/>
          <a:p>
            <a:r>
              <a:rPr lang="en-US" dirty="0"/>
              <a:t>In addition to making the U shape more prominent, I tried making the equator of the second group more prominent too. Surprisingly the second group is now doing much worse. </a:t>
            </a:r>
          </a:p>
        </p:txBody>
      </p:sp>
      <p:pic>
        <p:nvPicPr>
          <p:cNvPr id="8" name="Picture 7">
            <a:extLst>
              <a:ext uri="{FF2B5EF4-FFF2-40B4-BE49-F238E27FC236}">
                <a16:creationId xmlns:a16="http://schemas.microsoft.com/office/drawing/2014/main" id="{AA737A97-0575-9C63-4B31-70B967DAD240}"/>
              </a:ext>
            </a:extLst>
          </p:cNvPr>
          <p:cNvPicPr>
            <a:picLocks noChangeAspect="1"/>
          </p:cNvPicPr>
          <p:nvPr/>
        </p:nvPicPr>
        <p:blipFill>
          <a:blip r:embed="rId3"/>
          <a:stretch>
            <a:fillRect/>
          </a:stretch>
        </p:blipFill>
        <p:spPr>
          <a:xfrm>
            <a:off x="184150" y="3830766"/>
            <a:ext cx="7886700" cy="2730500"/>
          </a:xfrm>
          <a:prstGeom prst="rect">
            <a:avLst/>
          </a:prstGeom>
        </p:spPr>
      </p:pic>
      <p:sp>
        <p:nvSpPr>
          <p:cNvPr id="9" name="TextBox 8">
            <a:extLst>
              <a:ext uri="{FF2B5EF4-FFF2-40B4-BE49-F238E27FC236}">
                <a16:creationId xmlns:a16="http://schemas.microsoft.com/office/drawing/2014/main" id="{AE3ECDF3-38BE-485F-2317-51126BE99F75}"/>
              </a:ext>
            </a:extLst>
          </p:cNvPr>
          <p:cNvSpPr txBox="1"/>
          <p:nvPr/>
        </p:nvSpPr>
        <p:spPr>
          <a:xfrm>
            <a:off x="8070850" y="4534578"/>
            <a:ext cx="3890680" cy="369332"/>
          </a:xfrm>
          <a:prstGeom prst="rect">
            <a:avLst/>
          </a:prstGeom>
          <a:noFill/>
        </p:spPr>
        <p:txBody>
          <a:bodyPr wrap="none" rtlCol="0">
            <a:spAutoFit/>
          </a:bodyPr>
          <a:lstStyle/>
          <a:p>
            <a:r>
              <a:rPr lang="en-US" dirty="0"/>
              <a:t>0 wafer bottom, 100 wafer bottom arc</a:t>
            </a:r>
          </a:p>
        </p:txBody>
      </p:sp>
      <p:sp>
        <p:nvSpPr>
          <p:cNvPr id="10" name="TextBox 9">
            <a:extLst>
              <a:ext uri="{FF2B5EF4-FFF2-40B4-BE49-F238E27FC236}">
                <a16:creationId xmlns:a16="http://schemas.microsoft.com/office/drawing/2014/main" id="{C7A33563-72F0-6DB4-2F52-BA1F8C266122}"/>
              </a:ext>
            </a:extLst>
          </p:cNvPr>
          <p:cNvSpPr txBox="1"/>
          <p:nvPr/>
        </p:nvSpPr>
        <p:spPr>
          <a:xfrm>
            <a:off x="8070850" y="5428040"/>
            <a:ext cx="3773662" cy="369332"/>
          </a:xfrm>
          <a:prstGeom prst="rect">
            <a:avLst/>
          </a:prstGeom>
          <a:noFill/>
        </p:spPr>
        <p:txBody>
          <a:bodyPr wrap="none" rtlCol="0">
            <a:spAutoFit/>
          </a:bodyPr>
          <a:lstStyle/>
          <a:p>
            <a:r>
              <a:rPr lang="en-US" dirty="0"/>
              <a:t>36 wafer bottom, 64 wafer bottom arc</a:t>
            </a:r>
          </a:p>
        </p:txBody>
      </p:sp>
      <p:sp>
        <p:nvSpPr>
          <p:cNvPr id="11" name="TextBox 10">
            <a:extLst>
              <a:ext uri="{FF2B5EF4-FFF2-40B4-BE49-F238E27FC236}">
                <a16:creationId xmlns:a16="http://schemas.microsoft.com/office/drawing/2014/main" id="{152881A0-F484-D5AA-3E11-D0CADCA350B6}"/>
              </a:ext>
            </a:extLst>
          </p:cNvPr>
          <p:cNvSpPr txBox="1"/>
          <p:nvPr/>
        </p:nvSpPr>
        <p:spPr>
          <a:xfrm>
            <a:off x="4496925" y="2523097"/>
            <a:ext cx="1488100" cy="369332"/>
          </a:xfrm>
          <a:prstGeom prst="rect">
            <a:avLst/>
          </a:prstGeom>
          <a:noFill/>
        </p:spPr>
        <p:txBody>
          <a:bodyPr wrap="none" rtlCol="0">
            <a:spAutoFit/>
          </a:bodyPr>
          <a:lstStyle/>
          <a:p>
            <a:r>
              <a:rPr lang="en-US" dirty="0"/>
              <a:t>36% precision</a:t>
            </a:r>
          </a:p>
        </p:txBody>
      </p:sp>
      <p:sp>
        <p:nvSpPr>
          <p:cNvPr id="12" name="TextBox 11">
            <a:extLst>
              <a:ext uri="{FF2B5EF4-FFF2-40B4-BE49-F238E27FC236}">
                <a16:creationId xmlns:a16="http://schemas.microsoft.com/office/drawing/2014/main" id="{27D6CCDE-3D29-851F-A569-8E78C28AD34F}"/>
              </a:ext>
            </a:extLst>
          </p:cNvPr>
          <p:cNvSpPr txBox="1"/>
          <p:nvPr/>
        </p:nvSpPr>
        <p:spPr>
          <a:xfrm>
            <a:off x="4496925" y="940404"/>
            <a:ext cx="1658018" cy="369332"/>
          </a:xfrm>
          <a:prstGeom prst="rect">
            <a:avLst/>
          </a:prstGeom>
          <a:noFill/>
        </p:spPr>
        <p:txBody>
          <a:bodyPr wrap="none" rtlCol="0">
            <a:spAutoFit/>
          </a:bodyPr>
          <a:lstStyle/>
          <a:p>
            <a:r>
              <a:rPr lang="en-US" dirty="0"/>
              <a:t>100% precision</a:t>
            </a:r>
          </a:p>
        </p:txBody>
      </p:sp>
      <p:pic>
        <p:nvPicPr>
          <p:cNvPr id="13" name="Picture 12">
            <a:extLst>
              <a:ext uri="{FF2B5EF4-FFF2-40B4-BE49-F238E27FC236}">
                <a16:creationId xmlns:a16="http://schemas.microsoft.com/office/drawing/2014/main" id="{ED080BFC-23EF-6D39-8357-76E237AB1C3F}"/>
              </a:ext>
            </a:extLst>
          </p:cNvPr>
          <p:cNvPicPr>
            <a:picLocks noChangeAspect="1"/>
          </p:cNvPicPr>
          <p:nvPr/>
        </p:nvPicPr>
        <p:blipFill>
          <a:blip r:embed="rId4"/>
          <a:stretch>
            <a:fillRect/>
          </a:stretch>
        </p:blipFill>
        <p:spPr>
          <a:xfrm>
            <a:off x="8569262" y="2320691"/>
            <a:ext cx="2776838" cy="1810217"/>
          </a:xfrm>
          <a:prstGeom prst="rect">
            <a:avLst/>
          </a:prstGeom>
        </p:spPr>
      </p:pic>
    </p:spTree>
    <p:extLst>
      <p:ext uri="{BB962C8B-B14F-4D97-AF65-F5344CB8AC3E}">
        <p14:creationId xmlns:p14="http://schemas.microsoft.com/office/powerpoint/2010/main" val="318313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D8CFF1-E1C5-740A-ADA0-5EAC3198AD08}"/>
              </a:ext>
            </a:extLst>
          </p:cNvPr>
          <p:cNvPicPr>
            <a:picLocks noChangeAspect="1"/>
          </p:cNvPicPr>
          <p:nvPr/>
        </p:nvPicPr>
        <p:blipFill>
          <a:blip r:embed="rId2"/>
          <a:stretch>
            <a:fillRect/>
          </a:stretch>
        </p:blipFill>
        <p:spPr>
          <a:xfrm>
            <a:off x="0" y="0"/>
            <a:ext cx="4000500" cy="4622800"/>
          </a:xfrm>
          <a:prstGeom prst="rect">
            <a:avLst/>
          </a:prstGeom>
        </p:spPr>
      </p:pic>
      <p:sp>
        <p:nvSpPr>
          <p:cNvPr id="8" name="TextBox 7">
            <a:extLst>
              <a:ext uri="{FF2B5EF4-FFF2-40B4-BE49-F238E27FC236}">
                <a16:creationId xmlns:a16="http://schemas.microsoft.com/office/drawing/2014/main" id="{53B1CF3B-3E27-320F-BE41-9E96630E1272}"/>
              </a:ext>
            </a:extLst>
          </p:cNvPr>
          <p:cNvSpPr txBox="1"/>
          <p:nvPr/>
        </p:nvSpPr>
        <p:spPr>
          <a:xfrm>
            <a:off x="4300151" y="3966519"/>
            <a:ext cx="2534155" cy="369332"/>
          </a:xfrm>
          <a:prstGeom prst="rect">
            <a:avLst/>
          </a:prstGeom>
          <a:noFill/>
        </p:spPr>
        <p:txBody>
          <a:bodyPr wrap="none" rtlCol="0">
            <a:spAutoFit/>
          </a:bodyPr>
          <a:lstStyle/>
          <a:p>
            <a:r>
              <a:rPr lang="en-US" dirty="0"/>
              <a:t>Wafers 1-100 are “Good”</a:t>
            </a:r>
          </a:p>
        </p:txBody>
      </p:sp>
      <p:sp>
        <p:nvSpPr>
          <p:cNvPr id="9" name="TextBox 8">
            <a:extLst>
              <a:ext uri="{FF2B5EF4-FFF2-40B4-BE49-F238E27FC236}">
                <a16:creationId xmlns:a16="http://schemas.microsoft.com/office/drawing/2014/main" id="{7758C0CB-D63C-E676-C63D-7BE309256E49}"/>
              </a:ext>
            </a:extLst>
          </p:cNvPr>
          <p:cNvSpPr txBox="1"/>
          <p:nvPr/>
        </p:nvSpPr>
        <p:spPr>
          <a:xfrm>
            <a:off x="4132834" y="581455"/>
            <a:ext cx="3926331" cy="369332"/>
          </a:xfrm>
          <a:prstGeom prst="rect">
            <a:avLst/>
          </a:prstGeom>
          <a:noFill/>
        </p:spPr>
        <p:txBody>
          <a:bodyPr wrap="none" rtlCol="0">
            <a:spAutoFit/>
          </a:bodyPr>
          <a:lstStyle/>
          <a:p>
            <a:r>
              <a:rPr lang="en-US" dirty="0"/>
              <a:t>Wafers 100-120 are “Center Expanding”</a:t>
            </a:r>
          </a:p>
        </p:txBody>
      </p:sp>
      <p:sp>
        <p:nvSpPr>
          <p:cNvPr id="10" name="TextBox 9">
            <a:extLst>
              <a:ext uri="{FF2B5EF4-FFF2-40B4-BE49-F238E27FC236}">
                <a16:creationId xmlns:a16="http://schemas.microsoft.com/office/drawing/2014/main" id="{88EADED1-EE57-03AC-954E-8F235421A8B3}"/>
              </a:ext>
            </a:extLst>
          </p:cNvPr>
          <p:cNvSpPr txBox="1"/>
          <p:nvPr/>
        </p:nvSpPr>
        <p:spPr>
          <a:xfrm>
            <a:off x="4300151" y="2273987"/>
            <a:ext cx="2889445" cy="369332"/>
          </a:xfrm>
          <a:prstGeom prst="rect">
            <a:avLst/>
          </a:prstGeom>
          <a:noFill/>
        </p:spPr>
        <p:txBody>
          <a:bodyPr wrap="none" rtlCol="0">
            <a:spAutoFit/>
          </a:bodyPr>
          <a:lstStyle/>
          <a:p>
            <a:r>
              <a:rPr lang="en-US" dirty="0"/>
              <a:t>Wafers 120-140 are “Center"</a:t>
            </a:r>
          </a:p>
        </p:txBody>
      </p:sp>
      <p:sp>
        <p:nvSpPr>
          <p:cNvPr id="11" name="TextBox 10">
            <a:extLst>
              <a:ext uri="{FF2B5EF4-FFF2-40B4-BE49-F238E27FC236}">
                <a16:creationId xmlns:a16="http://schemas.microsoft.com/office/drawing/2014/main" id="{7262F433-67CB-D6C1-B10C-3224C5732CAE}"/>
              </a:ext>
            </a:extLst>
          </p:cNvPr>
          <p:cNvSpPr txBox="1"/>
          <p:nvPr/>
        </p:nvSpPr>
        <p:spPr>
          <a:xfrm>
            <a:off x="8059165" y="1396824"/>
            <a:ext cx="3608173" cy="1754326"/>
          </a:xfrm>
          <a:prstGeom prst="rect">
            <a:avLst/>
          </a:prstGeom>
          <a:noFill/>
        </p:spPr>
        <p:txBody>
          <a:bodyPr wrap="square" rtlCol="0">
            <a:spAutoFit/>
          </a:bodyPr>
          <a:lstStyle/>
          <a:p>
            <a:r>
              <a:rPr lang="en-US" dirty="0"/>
              <a:t>We observed that wafers without random noise were grouped cleanly into 3 buckets with 100% precision. Now I added random noise of 0,1,2 fails on each chip to see how that affects the result</a:t>
            </a:r>
          </a:p>
        </p:txBody>
      </p:sp>
      <p:pic>
        <p:nvPicPr>
          <p:cNvPr id="12" name="Picture 11">
            <a:extLst>
              <a:ext uri="{FF2B5EF4-FFF2-40B4-BE49-F238E27FC236}">
                <a16:creationId xmlns:a16="http://schemas.microsoft.com/office/drawing/2014/main" id="{98236AB5-2A7C-E358-49BF-7122C8483919}"/>
              </a:ext>
            </a:extLst>
          </p:cNvPr>
          <p:cNvPicPr>
            <a:picLocks noChangeAspect="1"/>
          </p:cNvPicPr>
          <p:nvPr/>
        </p:nvPicPr>
        <p:blipFill>
          <a:blip r:embed="rId3"/>
          <a:stretch>
            <a:fillRect/>
          </a:stretch>
        </p:blipFill>
        <p:spPr>
          <a:xfrm>
            <a:off x="6450227" y="4656855"/>
            <a:ext cx="5526902" cy="2004391"/>
          </a:xfrm>
          <a:prstGeom prst="rect">
            <a:avLst/>
          </a:prstGeom>
        </p:spPr>
      </p:pic>
      <p:sp>
        <p:nvSpPr>
          <p:cNvPr id="13" name="TextBox 12">
            <a:extLst>
              <a:ext uri="{FF2B5EF4-FFF2-40B4-BE49-F238E27FC236}">
                <a16:creationId xmlns:a16="http://schemas.microsoft.com/office/drawing/2014/main" id="{51E85A3A-8957-FFBC-2124-4DFC32C90152}"/>
              </a:ext>
            </a:extLst>
          </p:cNvPr>
          <p:cNvSpPr txBox="1"/>
          <p:nvPr/>
        </p:nvSpPr>
        <p:spPr>
          <a:xfrm>
            <a:off x="158764" y="5345835"/>
            <a:ext cx="5937236" cy="1200329"/>
          </a:xfrm>
          <a:prstGeom prst="rect">
            <a:avLst/>
          </a:prstGeom>
          <a:noFill/>
        </p:spPr>
        <p:txBody>
          <a:bodyPr wrap="square" rtlCol="0">
            <a:spAutoFit/>
          </a:bodyPr>
          <a:lstStyle/>
          <a:p>
            <a:r>
              <a:rPr lang="en-US" dirty="0"/>
              <a:t>All 100 “Good wafers” were grouped together, but the remaining wafers had a hard time being differentiated between center and center expanding. If I didn’t force 3 clusters, I think we would’ve seen 2 clusters only.</a:t>
            </a:r>
          </a:p>
        </p:txBody>
      </p:sp>
      <p:sp>
        <p:nvSpPr>
          <p:cNvPr id="14" name="TextBox 13">
            <a:extLst>
              <a:ext uri="{FF2B5EF4-FFF2-40B4-BE49-F238E27FC236}">
                <a16:creationId xmlns:a16="http://schemas.microsoft.com/office/drawing/2014/main" id="{9F95867A-1E4C-9CB8-F6A8-5831F3902FF2}"/>
              </a:ext>
            </a:extLst>
          </p:cNvPr>
          <p:cNvSpPr txBox="1"/>
          <p:nvPr/>
        </p:nvSpPr>
        <p:spPr>
          <a:xfrm>
            <a:off x="7858897" y="4253468"/>
            <a:ext cx="3521029" cy="369332"/>
          </a:xfrm>
          <a:prstGeom prst="rect">
            <a:avLst/>
          </a:prstGeom>
          <a:noFill/>
        </p:spPr>
        <p:txBody>
          <a:bodyPr wrap="none" rtlCol="0">
            <a:spAutoFit/>
          </a:bodyPr>
          <a:lstStyle/>
          <a:p>
            <a:r>
              <a:rPr lang="en-US" dirty="0"/>
              <a:t>Cluster number – number of wafers</a:t>
            </a:r>
          </a:p>
        </p:txBody>
      </p:sp>
    </p:spTree>
    <p:extLst>
      <p:ext uri="{BB962C8B-B14F-4D97-AF65-F5344CB8AC3E}">
        <p14:creationId xmlns:p14="http://schemas.microsoft.com/office/powerpoint/2010/main" val="276155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C2EF3B-DF2E-9CBE-72A6-4666415B58A6}"/>
              </a:ext>
            </a:extLst>
          </p:cNvPr>
          <p:cNvPicPr>
            <a:picLocks noChangeAspect="1"/>
          </p:cNvPicPr>
          <p:nvPr/>
        </p:nvPicPr>
        <p:blipFill>
          <a:blip r:embed="rId2"/>
          <a:stretch>
            <a:fillRect/>
          </a:stretch>
        </p:blipFill>
        <p:spPr>
          <a:xfrm>
            <a:off x="0" y="0"/>
            <a:ext cx="4089400" cy="3124200"/>
          </a:xfrm>
          <a:prstGeom prst="rect">
            <a:avLst/>
          </a:prstGeom>
        </p:spPr>
      </p:pic>
      <p:sp>
        <p:nvSpPr>
          <p:cNvPr id="7" name="TextBox 6">
            <a:extLst>
              <a:ext uri="{FF2B5EF4-FFF2-40B4-BE49-F238E27FC236}">
                <a16:creationId xmlns:a16="http://schemas.microsoft.com/office/drawing/2014/main" id="{24524C7C-D2E9-4B49-091E-0844D9593C38}"/>
              </a:ext>
            </a:extLst>
          </p:cNvPr>
          <p:cNvSpPr txBox="1"/>
          <p:nvPr/>
        </p:nvSpPr>
        <p:spPr>
          <a:xfrm>
            <a:off x="4312508" y="704334"/>
            <a:ext cx="7639335" cy="369332"/>
          </a:xfrm>
          <a:prstGeom prst="rect">
            <a:avLst/>
          </a:prstGeom>
          <a:noFill/>
        </p:spPr>
        <p:txBody>
          <a:bodyPr wrap="none" rtlCol="0">
            <a:spAutoFit/>
          </a:bodyPr>
          <a:lstStyle/>
          <a:p>
            <a:r>
              <a:rPr lang="en-US" dirty="0"/>
              <a:t>Wafers 100-120: 200 - 300 range, gradually getting hotter in the center of wafer</a:t>
            </a:r>
          </a:p>
        </p:txBody>
      </p:sp>
      <p:sp>
        <p:nvSpPr>
          <p:cNvPr id="8" name="TextBox 7">
            <a:extLst>
              <a:ext uri="{FF2B5EF4-FFF2-40B4-BE49-F238E27FC236}">
                <a16:creationId xmlns:a16="http://schemas.microsoft.com/office/drawing/2014/main" id="{8E55C362-B113-3CDB-7D5F-15AC17BAB584}"/>
              </a:ext>
            </a:extLst>
          </p:cNvPr>
          <p:cNvSpPr txBox="1"/>
          <p:nvPr/>
        </p:nvSpPr>
        <p:spPr>
          <a:xfrm>
            <a:off x="4312508" y="2154194"/>
            <a:ext cx="6596101" cy="369332"/>
          </a:xfrm>
          <a:prstGeom prst="rect">
            <a:avLst/>
          </a:prstGeom>
          <a:noFill/>
        </p:spPr>
        <p:txBody>
          <a:bodyPr wrap="none" rtlCol="0">
            <a:spAutoFit/>
          </a:bodyPr>
          <a:lstStyle/>
          <a:p>
            <a:r>
              <a:rPr lang="en-US" dirty="0"/>
              <a:t>Wafers 0-100: 200 - 250 range, representing baseline measurements</a:t>
            </a:r>
          </a:p>
        </p:txBody>
      </p:sp>
      <p:pic>
        <p:nvPicPr>
          <p:cNvPr id="9" name="Picture 8">
            <a:extLst>
              <a:ext uri="{FF2B5EF4-FFF2-40B4-BE49-F238E27FC236}">
                <a16:creationId xmlns:a16="http://schemas.microsoft.com/office/drawing/2014/main" id="{D1B3C5AE-839D-732A-3B71-9B5B5752F2DC}"/>
              </a:ext>
            </a:extLst>
          </p:cNvPr>
          <p:cNvPicPr>
            <a:picLocks noChangeAspect="1"/>
          </p:cNvPicPr>
          <p:nvPr/>
        </p:nvPicPr>
        <p:blipFill>
          <a:blip r:embed="rId3"/>
          <a:stretch>
            <a:fillRect/>
          </a:stretch>
        </p:blipFill>
        <p:spPr>
          <a:xfrm>
            <a:off x="286608" y="3918637"/>
            <a:ext cx="4025900" cy="2628900"/>
          </a:xfrm>
          <a:prstGeom prst="rect">
            <a:avLst/>
          </a:prstGeom>
        </p:spPr>
      </p:pic>
      <p:sp>
        <p:nvSpPr>
          <p:cNvPr id="10" name="TextBox 9">
            <a:extLst>
              <a:ext uri="{FF2B5EF4-FFF2-40B4-BE49-F238E27FC236}">
                <a16:creationId xmlns:a16="http://schemas.microsoft.com/office/drawing/2014/main" id="{DE967897-E5E4-2A9C-0814-1324D0DD0D1E}"/>
              </a:ext>
            </a:extLst>
          </p:cNvPr>
          <p:cNvSpPr txBox="1"/>
          <p:nvPr/>
        </p:nvSpPr>
        <p:spPr>
          <a:xfrm>
            <a:off x="4843849" y="4732638"/>
            <a:ext cx="6596101" cy="646331"/>
          </a:xfrm>
          <a:prstGeom prst="rect">
            <a:avLst/>
          </a:prstGeom>
          <a:noFill/>
        </p:spPr>
        <p:txBody>
          <a:bodyPr wrap="square" rtlCol="0">
            <a:spAutoFit/>
          </a:bodyPr>
          <a:lstStyle/>
          <a:p>
            <a:r>
              <a:rPr lang="en-US" dirty="0"/>
              <a:t>Results ended up being perfect with all 20 wafers that get hotter in the center being classified into the same group</a:t>
            </a:r>
          </a:p>
        </p:txBody>
      </p:sp>
    </p:spTree>
    <p:extLst>
      <p:ext uri="{BB962C8B-B14F-4D97-AF65-F5344CB8AC3E}">
        <p14:creationId xmlns:p14="http://schemas.microsoft.com/office/powerpoint/2010/main" val="3545924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1316</TotalTime>
  <Words>825</Words>
  <Application>Microsoft Macintosh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Simulated Clustering Experimentation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C Yang</dc:creator>
  <cp:lastModifiedBy>Adam C Yang</cp:lastModifiedBy>
  <cp:revision>3</cp:revision>
  <dcterms:created xsi:type="dcterms:W3CDTF">2022-07-26T03:47:04Z</dcterms:created>
  <dcterms:modified xsi:type="dcterms:W3CDTF">2022-08-17T14:10:43Z</dcterms:modified>
</cp:coreProperties>
</file>